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c5ed20b25a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c5ed20b25a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c5ed20b25a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c5ed20b25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5ed20b25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5ed20b25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c5ed20b25a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c5ed20b25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c5ed20b25a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c5ed20b25a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c5ed20b25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c5ed20b25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c5ed20b25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c5ed20b25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c5ed20b25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c5ed20b25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c5ed20b25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c5ed20b25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c5ed20b25a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c5ed20b25a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c5ed20b25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c5ed20b25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c5ed20b25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c5ed20b25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c5ed20b25a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c5ed20b25a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000000"/>
              </a:buClr>
              <a:buSzPts val="1800"/>
              <a:buChar char="●"/>
              <a:defRPr>
                <a:solidFill>
                  <a:srgbClr val="000000"/>
                </a:solidFill>
              </a:defRPr>
            </a:lvl1pPr>
            <a:lvl2pPr indent="-342900" lvl="1" marL="914400">
              <a:spcBef>
                <a:spcPts val="0"/>
              </a:spcBef>
              <a:spcAft>
                <a:spcPts val="0"/>
              </a:spcAft>
              <a:buClr>
                <a:srgbClr val="000000"/>
              </a:buClr>
              <a:buSzPts val="1800"/>
              <a:buChar char="○"/>
              <a:defRPr sz="1800">
                <a:solidFill>
                  <a:srgbClr val="000000"/>
                </a:solidFill>
              </a:defRPr>
            </a:lvl2pPr>
            <a:lvl3pPr indent="-342900" lvl="2" marL="1371600">
              <a:spcBef>
                <a:spcPts val="0"/>
              </a:spcBef>
              <a:spcAft>
                <a:spcPts val="0"/>
              </a:spcAft>
              <a:buClr>
                <a:srgbClr val="000000"/>
              </a:buClr>
              <a:buSzPts val="1800"/>
              <a:buChar char="■"/>
              <a:defRPr sz="1800">
                <a:solidFill>
                  <a:srgbClr val="000000"/>
                </a:solidFill>
              </a:defRPr>
            </a:lvl3pPr>
            <a:lvl4pPr indent="-342900" lvl="3" marL="1828800">
              <a:spcBef>
                <a:spcPts val="0"/>
              </a:spcBef>
              <a:spcAft>
                <a:spcPts val="0"/>
              </a:spcAft>
              <a:buClr>
                <a:srgbClr val="000000"/>
              </a:buClr>
              <a:buSzPts val="1800"/>
              <a:buChar char="●"/>
              <a:defRPr sz="1800">
                <a:solidFill>
                  <a:srgbClr val="000000"/>
                </a:solidFill>
              </a:defRPr>
            </a:lvl4pPr>
            <a:lvl5pPr indent="-342900" lvl="4" marL="2286000">
              <a:spcBef>
                <a:spcPts val="0"/>
              </a:spcBef>
              <a:spcAft>
                <a:spcPts val="0"/>
              </a:spcAft>
              <a:buClr>
                <a:srgbClr val="000000"/>
              </a:buClr>
              <a:buSzPts val="1800"/>
              <a:buChar char="○"/>
              <a:defRPr sz="1800">
                <a:solidFill>
                  <a:srgbClr val="000000"/>
                </a:solidFill>
              </a:defRPr>
            </a:lvl5pPr>
            <a:lvl6pPr indent="-342900" lvl="5" marL="2743200">
              <a:spcBef>
                <a:spcPts val="0"/>
              </a:spcBef>
              <a:spcAft>
                <a:spcPts val="0"/>
              </a:spcAft>
              <a:buClr>
                <a:srgbClr val="000000"/>
              </a:buClr>
              <a:buSzPts val="1800"/>
              <a:buChar char="■"/>
              <a:defRPr sz="1800">
                <a:solidFill>
                  <a:srgbClr val="000000"/>
                </a:solidFill>
              </a:defRPr>
            </a:lvl6pPr>
            <a:lvl7pPr indent="-342900" lvl="6" marL="3200400">
              <a:spcBef>
                <a:spcPts val="0"/>
              </a:spcBef>
              <a:spcAft>
                <a:spcPts val="0"/>
              </a:spcAft>
              <a:buClr>
                <a:srgbClr val="000000"/>
              </a:buClr>
              <a:buSzPts val="1800"/>
              <a:buChar char="●"/>
              <a:defRPr sz="1800">
                <a:solidFill>
                  <a:srgbClr val="000000"/>
                </a:solidFill>
              </a:defRPr>
            </a:lvl7pPr>
            <a:lvl8pPr indent="-342900" lvl="7" marL="3657600">
              <a:spcBef>
                <a:spcPts val="0"/>
              </a:spcBef>
              <a:spcAft>
                <a:spcPts val="0"/>
              </a:spcAft>
              <a:buClr>
                <a:srgbClr val="000000"/>
              </a:buClr>
              <a:buSzPts val="1800"/>
              <a:buChar char="○"/>
              <a:defRPr sz="1800">
                <a:solidFill>
                  <a:srgbClr val="000000"/>
                </a:solidFill>
              </a:defRPr>
            </a:lvl8pPr>
            <a:lvl9pPr indent="-342900" lvl="8" marL="4114800">
              <a:spcBef>
                <a:spcPts val="0"/>
              </a:spcBef>
              <a:spcAft>
                <a:spcPts val="0"/>
              </a:spcAft>
              <a:buClr>
                <a:srgbClr val="000000"/>
              </a:buClr>
              <a:buSzPts val="1800"/>
              <a:buChar char="■"/>
              <a:defRPr sz="1800">
                <a:solidFill>
                  <a:srgbClr val="000000"/>
                </a:solidFill>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000000"/>
              </a:buClr>
              <a:buSzPts val="1400"/>
              <a:buChar char="●"/>
              <a:defRPr sz="1400">
                <a:solidFill>
                  <a:srgbClr val="000000"/>
                </a:solidFill>
              </a:defRPr>
            </a:lvl1pPr>
            <a:lvl2pPr indent="-304800" lvl="1" marL="914400">
              <a:spcBef>
                <a:spcPts val="0"/>
              </a:spcBef>
              <a:spcAft>
                <a:spcPts val="0"/>
              </a:spcAft>
              <a:buClr>
                <a:srgbClr val="000000"/>
              </a:buClr>
              <a:buSzPts val="1200"/>
              <a:buChar char="○"/>
              <a:defRPr sz="1200">
                <a:solidFill>
                  <a:srgbClr val="000000"/>
                </a:solidFill>
              </a:defRPr>
            </a:lvl2pPr>
            <a:lvl3pPr indent="-304800" lvl="2" marL="1371600">
              <a:spcBef>
                <a:spcPts val="0"/>
              </a:spcBef>
              <a:spcAft>
                <a:spcPts val="0"/>
              </a:spcAft>
              <a:buClr>
                <a:srgbClr val="000000"/>
              </a:buClr>
              <a:buSzPts val="1200"/>
              <a:buChar char="■"/>
              <a:defRPr sz="1200">
                <a:solidFill>
                  <a:srgbClr val="000000"/>
                </a:solidFill>
              </a:defRPr>
            </a:lvl3pPr>
            <a:lvl4pPr indent="-304800" lvl="3" marL="1828800">
              <a:spcBef>
                <a:spcPts val="0"/>
              </a:spcBef>
              <a:spcAft>
                <a:spcPts val="0"/>
              </a:spcAft>
              <a:buClr>
                <a:srgbClr val="000000"/>
              </a:buClr>
              <a:buSzPts val="1200"/>
              <a:buChar char="●"/>
              <a:defRPr sz="1200">
                <a:solidFill>
                  <a:srgbClr val="000000"/>
                </a:solidFill>
              </a:defRPr>
            </a:lvl4pPr>
            <a:lvl5pPr indent="-304800" lvl="4" marL="2286000">
              <a:spcBef>
                <a:spcPts val="0"/>
              </a:spcBef>
              <a:spcAft>
                <a:spcPts val="0"/>
              </a:spcAft>
              <a:buClr>
                <a:srgbClr val="000000"/>
              </a:buClr>
              <a:buSzPts val="1200"/>
              <a:buChar char="○"/>
              <a:defRPr sz="1200">
                <a:solidFill>
                  <a:srgbClr val="000000"/>
                </a:solidFill>
              </a:defRPr>
            </a:lvl5pPr>
            <a:lvl6pPr indent="-304800" lvl="5" marL="2743200">
              <a:spcBef>
                <a:spcPts val="0"/>
              </a:spcBef>
              <a:spcAft>
                <a:spcPts val="0"/>
              </a:spcAft>
              <a:buClr>
                <a:srgbClr val="000000"/>
              </a:buClr>
              <a:buSzPts val="1200"/>
              <a:buChar char="■"/>
              <a:defRPr sz="1200">
                <a:solidFill>
                  <a:srgbClr val="000000"/>
                </a:solidFill>
              </a:defRPr>
            </a:lvl6pPr>
            <a:lvl7pPr indent="-304800" lvl="6" marL="3200400">
              <a:spcBef>
                <a:spcPts val="0"/>
              </a:spcBef>
              <a:spcAft>
                <a:spcPts val="0"/>
              </a:spcAft>
              <a:buClr>
                <a:srgbClr val="000000"/>
              </a:buClr>
              <a:buSzPts val="1200"/>
              <a:buChar char="●"/>
              <a:defRPr sz="1200">
                <a:solidFill>
                  <a:srgbClr val="000000"/>
                </a:solidFill>
              </a:defRPr>
            </a:lvl7pPr>
            <a:lvl8pPr indent="-304800" lvl="7" marL="3657600">
              <a:spcBef>
                <a:spcPts val="0"/>
              </a:spcBef>
              <a:spcAft>
                <a:spcPts val="0"/>
              </a:spcAft>
              <a:buClr>
                <a:srgbClr val="000000"/>
              </a:buClr>
              <a:buSzPts val="1200"/>
              <a:buChar char="○"/>
              <a:defRPr sz="1200">
                <a:solidFill>
                  <a:srgbClr val="000000"/>
                </a:solidFill>
              </a:defRPr>
            </a:lvl8pPr>
            <a:lvl9pPr indent="-304800" lvl="8" marL="4114800">
              <a:spcBef>
                <a:spcPts val="0"/>
              </a:spcBef>
              <a:spcAft>
                <a:spcPts val="0"/>
              </a:spcAft>
              <a:buClr>
                <a:srgbClr val="000000"/>
              </a:buClr>
              <a:buSzPts val="1200"/>
              <a:buChar char="■"/>
              <a:defRPr sz="1200">
                <a:solidFill>
                  <a:srgbClr val="000000"/>
                </a:solidFill>
              </a:defRPr>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000000"/>
              </a:buClr>
              <a:buSzPts val="1400"/>
              <a:buChar char="●"/>
              <a:defRPr sz="1400">
                <a:solidFill>
                  <a:srgbClr val="000000"/>
                </a:solidFill>
              </a:defRPr>
            </a:lvl1pPr>
            <a:lvl2pPr indent="-304800" lvl="1" marL="914400">
              <a:spcBef>
                <a:spcPts val="0"/>
              </a:spcBef>
              <a:spcAft>
                <a:spcPts val="0"/>
              </a:spcAft>
              <a:buClr>
                <a:srgbClr val="000000"/>
              </a:buClr>
              <a:buSzPts val="1200"/>
              <a:buChar char="○"/>
              <a:defRPr sz="1200">
                <a:solidFill>
                  <a:srgbClr val="000000"/>
                </a:solidFill>
              </a:defRPr>
            </a:lvl2pPr>
            <a:lvl3pPr indent="-304800" lvl="2" marL="1371600">
              <a:spcBef>
                <a:spcPts val="0"/>
              </a:spcBef>
              <a:spcAft>
                <a:spcPts val="0"/>
              </a:spcAft>
              <a:buClr>
                <a:srgbClr val="000000"/>
              </a:buClr>
              <a:buSzPts val="1200"/>
              <a:buChar char="■"/>
              <a:defRPr sz="1200">
                <a:solidFill>
                  <a:srgbClr val="000000"/>
                </a:solidFill>
              </a:defRPr>
            </a:lvl3pPr>
            <a:lvl4pPr indent="-304800" lvl="3" marL="1828800">
              <a:spcBef>
                <a:spcPts val="0"/>
              </a:spcBef>
              <a:spcAft>
                <a:spcPts val="0"/>
              </a:spcAft>
              <a:buClr>
                <a:srgbClr val="000000"/>
              </a:buClr>
              <a:buSzPts val="1200"/>
              <a:buChar char="●"/>
              <a:defRPr sz="1200">
                <a:solidFill>
                  <a:srgbClr val="000000"/>
                </a:solidFill>
              </a:defRPr>
            </a:lvl4pPr>
            <a:lvl5pPr indent="-304800" lvl="4" marL="2286000">
              <a:spcBef>
                <a:spcPts val="0"/>
              </a:spcBef>
              <a:spcAft>
                <a:spcPts val="0"/>
              </a:spcAft>
              <a:buClr>
                <a:srgbClr val="000000"/>
              </a:buClr>
              <a:buSzPts val="1200"/>
              <a:buChar char="○"/>
              <a:defRPr sz="1200">
                <a:solidFill>
                  <a:srgbClr val="000000"/>
                </a:solidFill>
              </a:defRPr>
            </a:lvl5pPr>
            <a:lvl6pPr indent="-304800" lvl="5" marL="2743200">
              <a:spcBef>
                <a:spcPts val="0"/>
              </a:spcBef>
              <a:spcAft>
                <a:spcPts val="0"/>
              </a:spcAft>
              <a:buClr>
                <a:srgbClr val="000000"/>
              </a:buClr>
              <a:buSzPts val="1200"/>
              <a:buChar char="■"/>
              <a:defRPr sz="1200">
                <a:solidFill>
                  <a:srgbClr val="000000"/>
                </a:solidFill>
              </a:defRPr>
            </a:lvl6pPr>
            <a:lvl7pPr indent="-304800" lvl="6" marL="3200400">
              <a:spcBef>
                <a:spcPts val="0"/>
              </a:spcBef>
              <a:spcAft>
                <a:spcPts val="0"/>
              </a:spcAft>
              <a:buClr>
                <a:srgbClr val="000000"/>
              </a:buClr>
              <a:buSzPts val="1200"/>
              <a:buChar char="●"/>
              <a:defRPr sz="1200">
                <a:solidFill>
                  <a:srgbClr val="000000"/>
                </a:solidFill>
              </a:defRPr>
            </a:lvl7pPr>
            <a:lvl8pPr indent="-304800" lvl="7" marL="3657600">
              <a:spcBef>
                <a:spcPts val="0"/>
              </a:spcBef>
              <a:spcAft>
                <a:spcPts val="0"/>
              </a:spcAft>
              <a:buClr>
                <a:srgbClr val="000000"/>
              </a:buClr>
              <a:buSzPts val="1200"/>
              <a:buChar char="○"/>
              <a:defRPr sz="1200">
                <a:solidFill>
                  <a:srgbClr val="000000"/>
                </a:solidFill>
              </a:defRPr>
            </a:lvl8pPr>
            <a:lvl9pPr indent="-304800" lvl="8" marL="4114800">
              <a:spcBef>
                <a:spcPts val="0"/>
              </a:spcBef>
              <a:spcAft>
                <a:spcPts val="0"/>
              </a:spcAft>
              <a:buClr>
                <a:srgbClr val="000000"/>
              </a:buClr>
              <a:buSzPts val="1200"/>
              <a:buChar char="■"/>
              <a:defRPr sz="1200">
                <a:solidFill>
                  <a:srgbClr val="000000"/>
                </a:solidFill>
              </a:defRPr>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980"/>
              <a:t>Review of a Couple Chicken Egg-Based Surgical Training Models</a:t>
            </a:r>
            <a:endParaRPr sz="3980"/>
          </a:p>
        </p:txBody>
      </p:sp>
      <p:sp>
        <p:nvSpPr>
          <p:cNvPr id="55" name="Google Shape;55;p13"/>
          <p:cNvSpPr txBox="1"/>
          <p:nvPr>
            <p:ph idx="1" type="subTitle"/>
          </p:nvPr>
        </p:nvSpPr>
        <p:spPr>
          <a:xfrm>
            <a:off x="311700" y="2834125"/>
            <a:ext cx="8520600" cy="11961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t>Seena Vafaee</a:t>
            </a:r>
            <a:endParaRPr/>
          </a:p>
          <a:p>
            <a:pPr indent="0" lvl="0" marL="0" rtl="0" algn="ctr">
              <a:spcBef>
                <a:spcPts val="0"/>
              </a:spcBef>
              <a:spcAft>
                <a:spcPts val="0"/>
              </a:spcAft>
              <a:buNone/>
            </a:pPr>
            <a:r>
              <a:rPr lang="en"/>
              <a:t>CIS II Paper Presentation</a:t>
            </a:r>
            <a:endParaRPr/>
          </a:p>
          <a:p>
            <a:pPr indent="0" lvl="0" marL="0" rtl="0" algn="ctr">
              <a:spcBef>
                <a:spcPts val="0"/>
              </a:spcBef>
              <a:spcAft>
                <a:spcPts val="0"/>
              </a:spcAft>
              <a:buNone/>
            </a:pPr>
            <a:r>
              <a:rPr lang="en"/>
              <a:t>March 9, 2021</a:t>
            </a:r>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211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220"/>
              <a:t>The Effect of Virtual Haptic Training on Real Surgical Drilling Proficiency</a:t>
            </a:r>
            <a:r>
              <a:rPr lang="en" sz="2220"/>
              <a:t> (Sewell et al. 2007 [2])</a:t>
            </a:r>
            <a:endParaRPr sz="2220"/>
          </a:p>
        </p:txBody>
      </p:sp>
      <p:sp>
        <p:nvSpPr>
          <p:cNvPr id="126" name="Google Shape;126;p22"/>
          <p:cNvSpPr txBox="1"/>
          <p:nvPr>
            <p:ph idx="1" type="body"/>
          </p:nvPr>
        </p:nvSpPr>
        <p:spPr>
          <a:xfrm>
            <a:off x="311700" y="1135025"/>
            <a:ext cx="5936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chemeClr val="dk1"/>
                </a:solidFill>
              </a:rPr>
              <a:t>Experimental Design</a:t>
            </a:r>
            <a:endParaRPr sz="1600">
              <a:solidFill>
                <a:schemeClr val="dk1"/>
              </a:solidFill>
            </a:endParaRPr>
          </a:p>
          <a:p>
            <a:pPr indent="-330200" lvl="0" marL="457200" rtl="0" algn="l">
              <a:spcBef>
                <a:spcPts val="1200"/>
              </a:spcBef>
              <a:spcAft>
                <a:spcPts val="0"/>
              </a:spcAft>
              <a:buClr>
                <a:schemeClr val="dk1"/>
              </a:buClr>
              <a:buSzPts val="1600"/>
              <a:buChar char="●"/>
            </a:pPr>
            <a:r>
              <a:rPr lang="en" sz="1600"/>
              <a:t>10 participants assigned to two even groups</a:t>
            </a:r>
            <a:endParaRPr sz="1600"/>
          </a:p>
          <a:p>
            <a:pPr indent="-330200" lvl="0" marL="457200" rtl="0" algn="l">
              <a:spcBef>
                <a:spcPts val="0"/>
              </a:spcBef>
              <a:spcAft>
                <a:spcPts val="0"/>
              </a:spcAft>
              <a:buClr>
                <a:schemeClr val="dk1"/>
              </a:buClr>
              <a:buSzPts val="1600"/>
              <a:buChar char="●"/>
            </a:pPr>
            <a:r>
              <a:rPr lang="en" sz="1600"/>
              <a:t>All shown video of expert drilling holes in egg</a:t>
            </a:r>
            <a:endParaRPr sz="1600"/>
          </a:p>
          <a:p>
            <a:pPr indent="-330200" lvl="0" marL="457200" rtl="0" algn="l">
              <a:spcBef>
                <a:spcPts val="0"/>
              </a:spcBef>
              <a:spcAft>
                <a:spcPts val="0"/>
              </a:spcAft>
              <a:buClr>
                <a:schemeClr val="dk1"/>
              </a:buClr>
              <a:buSzPts val="1600"/>
              <a:buChar char="●"/>
            </a:pPr>
            <a:r>
              <a:rPr lang="en" sz="1600"/>
              <a:t>Group A: drill 8 holes in each of 4 eggs</a:t>
            </a:r>
            <a:endParaRPr sz="1600"/>
          </a:p>
          <a:p>
            <a:pPr indent="-330200" lvl="1" marL="914400" rtl="0" algn="l">
              <a:spcBef>
                <a:spcPts val="0"/>
              </a:spcBef>
              <a:spcAft>
                <a:spcPts val="0"/>
              </a:spcAft>
              <a:buClr>
                <a:schemeClr val="dk1"/>
              </a:buClr>
              <a:buSzPts val="1600"/>
              <a:buChar char="○"/>
            </a:pPr>
            <a:r>
              <a:rPr lang="en" sz="1600"/>
              <a:t>15 seconds per hole, at least as wide as drill burr</a:t>
            </a:r>
            <a:endParaRPr sz="1600"/>
          </a:p>
          <a:p>
            <a:pPr indent="-330200" lvl="0" marL="457200" rtl="0" algn="l">
              <a:spcBef>
                <a:spcPts val="0"/>
              </a:spcBef>
              <a:spcAft>
                <a:spcPts val="0"/>
              </a:spcAft>
              <a:buClr>
                <a:schemeClr val="dk1"/>
              </a:buClr>
              <a:buSzPts val="1600"/>
              <a:buChar char="●"/>
            </a:pPr>
            <a:r>
              <a:rPr lang="en" sz="1600"/>
              <a:t>Group B: 24 trials on the simulator and then 8 holes in only 1 egg</a:t>
            </a:r>
            <a:endParaRPr sz="1600"/>
          </a:p>
        </p:txBody>
      </p:sp>
      <p:sp>
        <p:nvSpPr>
          <p:cNvPr id="127" name="Google Shape;127;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28" name="Google Shape;128;p22"/>
          <p:cNvPicPr preferRelativeResize="0"/>
          <p:nvPr/>
        </p:nvPicPr>
        <p:blipFill>
          <a:blip r:embed="rId3">
            <a:alphaModFix/>
          </a:blip>
          <a:stretch>
            <a:fillRect/>
          </a:stretch>
        </p:blipFill>
        <p:spPr>
          <a:xfrm>
            <a:off x="6330025" y="1726412"/>
            <a:ext cx="2691125" cy="2233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211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220"/>
              <a:t>The Effect of Virtual Haptic Training on Real Surgical Drilling Proficiency</a:t>
            </a:r>
            <a:r>
              <a:rPr lang="en" sz="2220"/>
              <a:t> (Sewell et al. 2007 [2])</a:t>
            </a:r>
            <a:endParaRPr sz="2220"/>
          </a:p>
        </p:txBody>
      </p:sp>
      <p:sp>
        <p:nvSpPr>
          <p:cNvPr id="134" name="Google Shape;134;p23"/>
          <p:cNvSpPr txBox="1"/>
          <p:nvPr>
            <p:ph idx="1" type="body"/>
          </p:nvPr>
        </p:nvSpPr>
        <p:spPr>
          <a:xfrm>
            <a:off x="311700" y="1135025"/>
            <a:ext cx="5936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chemeClr val="dk1"/>
                </a:solidFill>
              </a:rPr>
              <a:t>Results</a:t>
            </a:r>
            <a:endParaRPr sz="1600">
              <a:solidFill>
                <a:schemeClr val="dk1"/>
              </a:solidFill>
            </a:endParaRPr>
          </a:p>
          <a:p>
            <a:pPr indent="-330200" lvl="0" marL="457200" rtl="0" algn="l">
              <a:spcBef>
                <a:spcPts val="1200"/>
              </a:spcBef>
              <a:spcAft>
                <a:spcPts val="0"/>
              </a:spcAft>
              <a:buClr>
                <a:schemeClr val="dk1"/>
              </a:buClr>
              <a:buSzPts val="1600"/>
              <a:buChar char="●"/>
            </a:pPr>
            <a:r>
              <a:rPr lang="en" sz="1600"/>
              <a:t>Group A demonstrated a learning effect</a:t>
            </a:r>
            <a:endParaRPr sz="1600"/>
          </a:p>
          <a:p>
            <a:pPr indent="-330200" lvl="0" marL="457200" rtl="0" algn="l">
              <a:spcBef>
                <a:spcPts val="0"/>
              </a:spcBef>
              <a:spcAft>
                <a:spcPts val="0"/>
              </a:spcAft>
              <a:buClr>
                <a:schemeClr val="dk1"/>
              </a:buClr>
              <a:buSzPts val="1600"/>
              <a:buChar char="●"/>
            </a:pPr>
            <a:r>
              <a:rPr lang="en" sz="1600"/>
              <a:t>Group B was not as proficient after 24 trials with sim., but they started out farther along on the learning curve</a:t>
            </a:r>
            <a:endParaRPr sz="1600"/>
          </a:p>
          <a:p>
            <a:pPr indent="-330200" lvl="0" marL="457200" rtl="0" algn="l">
              <a:spcBef>
                <a:spcPts val="0"/>
              </a:spcBef>
              <a:spcAft>
                <a:spcPts val="0"/>
              </a:spcAft>
              <a:buClr>
                <a:schemeClr val="dk1"/>
              </a:buClr>
              <a:buSzPts val="1600"/>
              <a:buChar char="●"/>
            </a:pPr>
            <a:r>
              <a:rPr lang="en" sz="1600"/>
              <a:t>Simulator trials are not as effective as the same number of real-world trials</a:t>
            </a:r>
            <a:endParaRPr sz="1600"/>
          </a:p>
          <a:p>
            <a:pPr indent="-330200" lvl="1" marL="914400" rtl="0" algn="l">
              <a:spcBef>
                <a:spcPts val="0"/>
              </a:spcBef>
              <a:spcAft>
                <a:spcPts val="0"/>
              </a:spcAft>
              <a:buClr>
                <a:schemeClr val="dk1"/>
              </a:buClr>
              <a:buSzPts val="1600"/>
              <a:buChar char="○"/>
            </a:pPr>
            <a:r>
              <a:rPr lang="en" sz="1600"/>
              <a:t>But, when considering cost and availability, it is easier to complete many simulator trials</a:t>
            </a:r>
            <a:endParaRPr sz="1600"/>
          </a:p>
          <a:p>
            <a:pPr indent="-330200" lvl="0" marL="457200" rtl="0" algn="l">
              <a:spcBef>
                <a:spcPts val="0"/>
              </a:spcBef>
              <a:spcAft>
                <a:spcPts val="0"/>
              </a:spcAft>
              <a:buClr>
                <a:schemeClr val="dk1"/>
              </a:buClr>
              <a:buSzPts val="1600"/>
              <a:buChar char="●"/>
            </a:pPr>
            <a:r>
              <a:rPr lang="en" sz="1600"/>
              <a:t>Relatively high variance and limited number of participants, so results are statistically inconclusive</a:t>
            </a:r>
            <a:endParaRPr sz="1600"/>
          </a:p>
        </p:txBody>
      </p:sp>
      <p:sp>
        <p:nvSpPr>
          <p:cNvPr id="135" name="Google Shape;135;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6" name="Google Shape;136;p23"/>
          <p:cNvPicPr preferRelativeResize="0"/>
          <p:nvPr/>
        </p:nvPicPr>
        <p:blipFill>
          <a:blip r:embed="rId3">
            <a:alphaModFix/>
          </a:blip>
          <a:stretch>
            <a:fillRect/>
          </a:stretch>
        </p:blipFill>
        <p:spPr>
          <a:xfrm>
            <a:off x="6337750" y="1789987"/>
            <a:ext cx="2683399" cy="21064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211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220"/>
              <a:t>The Effect of Virtual Haptic Training on Real Surgical Drilling Proficiency</a:t>
            </a:r>
            <a:r>
              <a:rPr lang="en" sz="2220"/>
              <a:t> (Sewell et al. 2007 [2])</a:t>
            </a:r>
            <a:endParaRPr sz="2220"/>
          </a:p>
        </p:txBody>
      </p:sp>
      <p:sp>
        <p:nvSpPr>
          <p:cNvPr id="142" name="Google Shape;142;p24"/>
          <p:cNvSpPr txBox="1"/>
          <p:nvPr>
            <p:ph idx="1" type="body"/>
          </p:nvPr>
        </p:nvSpPr>
        <p:spPr>
          <a:xfrm>
            <a:off x="311700" y="113502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1600">
                <a:solidFill>
                  <a:schemeClr val="dk1"/>
                </a:solidFill>
              </a:rPr>
              <a:t>My Thoughts</a:t>
            </a:r>
            <a:endParaRPr sz="1600">
              <a:solidFill>
                <a:schemeClr val="dk1"/>
              </a:solidFill>
            </a:endParaRPr>
          </a:p>
          <a:p>
            <a:pPr indent="-330200" lvl="0" marL="457200" rtl="0" algn="l">
              <a:spcBef>
                <a:spcPts val="1200"/>
              </a:spcBef>
              <a:spcAft>
                <a:spcPts val="0"/>
              </a:spcAft>
              <a:buClr>
                <a:schemeClr val="dk1"/>
              </a:buClr>
              <a:buSzPts val="1600"/>
              <a:buChar char="●"/>
            </a:pPr>
            <a:r>
              <a:rPr lang="en" sz="1600"/>
              <a:t>Results do not directly address their goal of understanding “transference of specific motor skills”</a:t>
            </a:r>
            <a:endParaRPr sz="1600"/>
          </a:p>
          <a:p>
            <a:pPr indent="-330200" lvl="0" marL="457200" rtl="0" algn="l">
              <a:spcBef>
                <a:spcPts val="0"/>
              </a:spcBef>
              <a:spcAft>
                <a:spcPts val="0"/>
              </a:spcAft>
              <a:buClr>
                <a:schemeClr val="dk1"/>
              </a:buClr>
              <a:buSzPts val="1600"/>
              <a:buChar char="●"/>
            </a:pPr>
            <a:r>
              <a:rPr lang="en" sz="1600"/>
              <a:t>Comparison of drilling through eggshell and and the thin bone of the stapes footplate is based entirely on anecdotal notes</a:t>
            </a:r>
            <a:endParaRPr sz="1600"/>
          </a:p>
          <a:p>
            <a:pPr indent="-330200" lvl="0" marL="457200" rtl="0" algn="l">
              <a:spcBef>
                <a:spcPts val="0"/>
              </a:spcBef>
              <a:spcAft>
                <a:spcPts val="0"/>
              </a:spcAft>
              <a:buClr>
                <a:schemeClr val="dk1"/>
              </a:buClr>
              <a:buSzPts val="1600"/>
              <a:buChar char="●"/>
            </a:pPr>
            <a:r>
              <a:rPr lang="en" sz="1600"/>
              <a:t>Skeptical about silly putty</a:t>
            </a:r>
            <a:endParaRPr sz="1600"/>
          </a:p>
          <a:p>
            <a:pPr indent="-330200" lvl="0" marL="457200" rtl="0" algn="l">
              <a:spcBef>
                <a:spcPts val="0"/>
              </a:spcBef>
              <a:spcAft>
                <a:spcPts val="0"/>
              </a:spcAft>
              <a:buClr>
                <a:schemeClr val="dk1"/>
              </a:buClr>
              <a:buSzPts val="1600"/>
              <a:buChar char="●"/>
            </a:pPr>
            <a:r>
              <a:rPr lang="en" sz="1600"/>
              <a:t>Thought results were really interesting, despite inconclusive statistics</a:t>
            </a:r>
            <a:endParaRPr sz="1600"/>
          </a:p>
          <a:p>
            <a:pPr indent="-330200" lvl="0" marL="457200" rtl="0" algn="l">
              <a:spcBef>
                <a:spcPts val="0"/>
              </a:spcBef>
              <a:spcAft>
                <a:spcPts val="0"/>
              </a:spcAft>
              <a:buClr>
                <a:schemeClr val="dk1"/>
              </a:buClr>
              <a:buSzPts val="1600"/>
              <a:buChar char="●"/>
            </a:pPr>
            <a:r>
              <a:rPr lang="en" sz="1600"/>
              <a:t>As noted in the paper, future work is needed to improve simulator and recruit more participants</a:t>
            </a:r>
            <a:endParaRPr sz="1600"/>
          </a:p>
          <a:p>
            <a:pPr indent="-330200" lvl="0" marL="457200" rtl="0" algn="l">
              <a:spcBef>
                <a:spcPts val="0"/>
              </a:spcBef>
              <a:spcAft>
                <a:spcPts val="0"/>
              </a:spcAft>
              <a:buClr>
                <a:schemeClr val="dk1"/>
              </a:buClr>
              <a:buSzPts val="1600"/>
              <a:buChar char="●"/>
            </a:pPr>
            <a:r>
              <a:rPr lang="en" sz="1600"/>
              <a:t>Investigators would also like to redesign the experiment to separate the skills of preserving the membrane from making a sufficiently large hole</a:t>
            </a:r>
            <a:endParaRPr sz="1600"/>
          </a:p>
          <a:p>
            <a:pPr indent="-330200" lvl="0" marL="457200" rtl="0" algn="l">
              <a:spcBef>
                <a:spcPts val="0"/>
              </a:spcBef>
              <a:spcAft>
                <a:spcPts val="0"/>
              </a:spcAft>
              <a:buClr>
                <a:schemeClr val="dk1"/>
              </a:buClr>
              <a:buSzPts val="1600"/>
              <a:buChar char="●"/>
            </a:pPr>
            <a:r>
              <a:rPr lang="en" sz="1600"/>
              <a:t>Drilling force data is directly relevant to my team’s investigation (although more is needed!)</a:t>
            </a:r>
            <a:endParaRPr sz="1600"/>
          </a:p>
        </p:txBody>
      </p:sp>
      <p:sp>
        <p:nvSpPr>
          <p:cNvPr id="143" name="Google Shape;143;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149" name="Google Shape;149;p25"/>
          <p:cNvSpPr txBox="1"/>
          <p:nvPr>
            <p:ph idx="1" type="body"/>
          </p:nvPr>
        </p:nvSpPr>
        <p:spPr>
          <a:xfrm>
            <a:off x="311700" y="1152475"/>
            <a:ext cx="567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solidFill>
                  <a:schemeClr val="dk1"/>
                </a:solidFill>
              </a:rPr>
              <a:t>The measurements each study use to determine surgical skill complement each other nicely</a:t>
            </a:r>
            <a:endParaRPr/>
          </a:p>
          <a:p>
            <a:pPr indent="-342900" lvl="0" marL="457200" rtl="0" algn="l">
              <a:spcBef>
                <a:spcPts val="0"/>
              </a:spcBef>
              <a:spcAft>
                <a:spcPts val="0"/>
              </a:spcAft>
              <a:buSzPts val="1800"/>
              <a:buChar char="●"/>
            </a:pPr>
            <a:r>
              <a:rPr lang="en"/>
              <a:t>Both papers assume drilling through chicken eggs is similar enough to sensitive surgical tasks</a:t>
            </a:r>
            <a:endParaRPr/>
          </a:p>
          <a:p>
            <a:pPr indent="-342900" lvl="0" marL="457200" rtl="0" algn="l">
              <a:spcBef>
                <a:spcPts val="0"/>
              </a:spcBef>
              <a:spcAft>
                <a:spcPts val="0"/>
              </a:spcAft>
              <a:buSzPts val="1800"/>
              <a:buChar char="●"/>
            </a:pPr>
            <a:r>
              <a:rPr lang="en"/>
              <a:t>An obvious lack of data in the literature demonstrating actual drilling forces applied in these procedures to further validate the use of chicken eggs</a:t>
            </a:r>
            <a:endParaRPr/>
          </a:p>
          <a:p>
            <a:pPr indent="-342900" lvl="1" marL="914400" rtl="0" algn="l">
              <a:spcBef>
                <a:spcPts val="0"/>
              </a:spcBef>
              <a:spcAft>
                <a:spcPts val="0"/>
              </a:spcAft>
              <a:buSzPts val="1800"/>
              <a:buChar char="○"/>
            </a:pPr>
            <a:r>
              <a:rPr lang="en"/>
              <a:t>We hope to fill this gap!</a:t>
            </a:r>
            <a:endParaRPr/>
          </a:p>
        </p:txBody>
      </p:sp>
      <p:sp>
        <p:nvSpPr>
          <p:cNvPr id="150" name="Google Shape;150;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1" name="Google Shape;151;p25"/>
          <p:cNvPicPr preferRelativeResize="0"/>
          <p:nvPr/>
        </p:nvPicPr>
        <p:blipFill>
          <a:blip r:embed="rId3">
            <a:alphaModFix/>
          </a:blip>
          <a:stretch>
            <a:fillRect/>
          </a:stretch>
        </p:blipFill>
        <p:spPr>
          <a:xfrm>
            <a:off x="6097681" y="1037925"/>
            <a:ext cx="2734620" cy="3645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157" name="Google Shape;157;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[1] </a:t>
            </a:r>
            <a:r>
              <a:rPr lang="en" sz="1600">
                <a:highlight>
                  <a:srgbClr val="FCFCFC"/>
                </a:highlight>
              </a:rPr>
              <a:t>Okuda, T., Yamashita, J., Fujita, M. et al. The chicken egg and skull model of endoscopic endonasal transsphenoidal surgery improves trainee drilling skills. Acta Neurochir 156, 1403–1407 (2014). https://doi.org/10.1007/s00701-014-2035-7</a:t>
            </a:r>
            <a:endParaRPr sz="1600"/>
          </a:p>
          <a:p>
            <a:pPr indent="0" lvl="0" marL="0" rtl="0" algn="l">
              <a:spcBef>
                <a:spcPts val="1200"/>
              </a:spcBef>
              <a:spcAft>
                <a:spcPts val="1200"/>
              </a:spcAft>
              <a:buNone/>
            </a:pPr>
            <a:r>
              <a:rPr lang="en" sz="1600"/>
              <a:t>[2] </a:t>
            </a:r>
            <a:r>
              <a:rPr lang="en" sz="1600">
                <a:highlight>
                  <a:srgbClr val="FFFFFF"/>
                </a:highlight>
              </a:rPr>
              <a:t>C. Sewell, N. H. Blevins, S. Peddamatham and H. Z. Tan, "The Effect of Virtual Haptic Training on Real Surgical Drilling Proficiency," Second Joint EuroHaptics Conference and Symposium on Haptic Interfaces for Virtual Environment and Teleoperator Systems (WHC'07), Tsukuba, Japan, 2007, pp. 601-603, doi: 10.1109/WHC.2007.111.</a:t>
            </a:r>
            <a:endParaRPr sz="1600"/>
          </a:p>
        </p:txBody>
      </p:sp>
      <p:sp>
        <p:nvSpPr>
          <p:cNvPr id="158" name="Google Shape;158;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Force-Sensing Attachment for a Surgical Drill</a:t>
            </a:r>
            <a:endParaRPr/>
          </a:p>
        </p:txBody>
      </p:sp>
      <p:sp>
        <p:nvSpPr>
          <p:cNvPr id="62" name="Google Shape;62;p14"/>
          <p:cNvSpPr txBox="1"/>
          <p:nvPr>
            <p:ph idx="1" type="body"/>
          </p:nvPr>
        </p:nvSpPr>
        <p:spPr>
          <a:xfrm>
            <a:off x="311700" y="1152475"/>
            <a:ext cx="5210100" cy="3416400"/>
          </a:xfrm>
          <a:prstGeom prst="rect">
            <a:avLst/>
          </a:prstGeom>
        </p:spPr>
        <p:txBody>
          <a:bodyPr anchorCtr="0" anchor="t" bIns="91425" lIns="91425" spcFirstLastPara="1" rIns="91425" wrap="square" tIns="91425">
            <a:normAutofit/>
          </a:bodyPr>
          <a:lstStyle/>
          <a:p>
            <a:pPr indent="-330200" lvl="0" marL="457200" rtl="0" algn="l">
              <a:lnSpc>
                <a:spcPct val="105000"/>
              </a:lnSpc>
              <a:spcBef>
                <a:spcPts val="0"/>
              </a:spcBef>
              <a:spcAft>
                <a:spcPts val="0"/>
              </a:spcAft>
              <a:buSzPts val="1600"/>
              <a:buChar char="●"/>
            </a:pPr>
            <a:r>
              <a:rPr lang="en" sz="1600"/>
              <a:t>Working with head/neck surgeons to develop a force-sensing attachment for a surgical drill used in surgeries around the inner/middle ear and skull base</a:t>
            </a:r>
            <a:endParaRPr sz="1600"/>
          </a:p>
          <a:p>
            <a:pPr indent="-330200" lvl="1" marL="914400" rtl="0" algn="l">
              <a:lnSpc>
                <a:spcPct val="105000"/>
              </a:lnSpc>
              <a:spcBef>
                <a:spcPts val="0"/>
              </a:spcBef>
              <a:spcAft>
                <a:spcPts val="0"/>
              </a:spcAft>
              <a:buSzPts val="1600"/>
              <a:buChar char="○"/>
            </a:pPr>
            <a:r>
              <a:rPr lang="en" sz="1600"/>
              <a:t>Incredible skill and precision are required to prevent damaging sensitive anatomy</a:t>
            </a:r>
            <a:endParaRPr sz="1600"/>
          </a:p>
          <a:p>
            <a:pPr indent="-330200" lvl="0" marL="457200" rtl="0" algn="l">
              <a:lnSpc>
                <a:spcPct val="105000"/>
              </a:lnSpc>
              <a:spcBef>
                <a:spcPts val="0"/>
              </a:spcBef>
              <a:spcAft>
                <a:spcPts val="0"/>
              </a:spcAft>
              <a:buSzPts val="1600"/>
              <a:buChar char="●"/>
            </a:pPr>
            <a:r>
              <a:rPr lang="en" sz="1600"/>
              <a:t>Force sensing enables future work to </a:t>
            </a:r>
            <a:r>
              <a:rPr lang="en" sz="1600"/>
              <a:t>incorporate</a:t>
            </a:r>
            <a:r>
              <a:rPr lang="en" sz="1600"/>
              <a:t> force feedback and virtual fixturing</a:t>
            </a:r>
            <a:endParaRPr sz="1600"/>
          </a:p>
          <a:p>
            <a:pPr indent="-330200" lvl="0" marL="457200" rtl="0" algn="l">
              <a:lnSpc>
                <a:spcPct val="105000"/>
              </a:lnSpc>
              <a:spcBef>
                <a:spcPts val="0"/>
              </a:spcBef>
              <a:spcAft>
                <a:spcPts val="0"/>
              </a:spcAft>
              <a:buSzPts val="1600"/>
              <a:buChar char="●"/>
            </a:pPr>
            <a:r>
              <a:rPr lang="en" sz="1600"/>
              <a:t>Surprising lack of literature discussing drilling forces applied in these procedures</a:t>
            </a:r>
            <a:endParaRPr sz="1600"/>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4" name="Google Shape;64;p14"/>
          <p:cNvPicPr preferRelativeResize="0"/>
          <p:nvPr/>
        </p:nvPicPr>
        <p:blipFill>
          <a:blip r:embed="rId3">
            <a:alphaModFix/>
          </a:blip>
          <a:stretch>
            <a:fillRect/>
          </a:stretch>
        </p:blipFill>
        <p:spPr>
          <a:xfrm>
            <a:off x="7589933" y="1152475"/>
            <a:ext cx="1242368" cy="3510752"/>
          </a:xfrm>
          <a:prstGeom prst="rect">
            <a:avLst/>
          </a:prstGeom>
          <a:noFill/>
          <a:ln>
            <a:noFill/>
          </a:ln>
        </p:spPr>
      </p:pic>
      <p:pic>
        <p:nvPicPr>
          <p:cNvPr id="65" name="Google Shape;65;p14"/>
          <p:cNvPicPr preferRelativeResize="0"/>
          <p:nvPr/>
        </p:nvPicPr>
        <p:blipFill>
          <a:blip r:embed="rId4">
            <a:alphaModFix/>
          </a:blip>
          <a:stretch>
            <a:fillRect/>
          </a:stretch>
        </p:blipFill>
        <p:spPr>
          <a:xfrm>
            <a:off x="5571316" y="1152475"/>
            <a:ext cx="1917559" cy="3510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211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220"/>
              <a:t>The chicken egg and skull model of eETSS improves trainee drilling skills </a:t>
            </a:r>
            <a:r>
              <a:rPr lang="en" sz="2220"/>
              <a:t>(Okuda et al. 2014 [2])</a:t>
            </a:r>
            <a:endParaRPr sz="2220"/>
          </a:p>
        </p:txBody>
      </p:sp>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t>Background &amp; Motivation</a:t>
            </a:r>
            <a:endParaRPr sz="1600"/>
          </a:p>
          <a:p>
            <a:pPr indent="-330200" lvl="0" marL="457200" rtl="0" algn="l">
              <a:spcBef>
                <a:spcPts val="1200"/>
              </a:spcBef>
              <a:spcAft>
                <a:spcPts val="0"/>
              </a:spcAft>
              <a:buSzPts val="1600"/>
              <a:buChar char="●"/>
            </a:pPr>
            <a:r>
              <a:rPr lang="en" sz="1600"/>
              <a:t>Endoscopic Endonasal Transsphenoidal Surgery (eETSS) is highly specialized and very difficult</a:t>
            </a:r>
            <a:endParaRPr sz="1600"/>
          </a:p>
          <a:p>
            <a:pPr indent="-330200" lvl="0" marL="457200" rtl="0" algn="l">
              <a:spcBef>
                <a:spcPts val="0"/>
              </a:spcBef>
              <a:spcAft>
                <a:spcPts val="0"/>
              </a:spcAft>
              <a:buSzPts val="1600"/>
              <a:buChar char="●"/>
            </a:pPr>
            <a:r>
              <a:rPr lang="en" sz="1600"/>
              <a:t>Most training (cadaver dissection, hands-on seminars) focuses on anatomy</a:t>
            </a:r>
            <a:endParaRPr sz="1600"/>
          </a:p>
          <a:p>
            <a:pPr indent="-330200" lvl="0" marL="457200" rtl="0" algn="l">
              <a:spcBef>
                <a:spcPts val="0"/>
              </a:spcBef>
              <a:spcAft>
                <a:spcPts val="0"/>
              </a:spcAft>
              <a:buClr>
                <a:schemeClr val="dk1"/>
              </a:buClr>
              <a:buSzPts val="1600"/>
              <a:buChar char="●"/>
            </a:pPr>
            <a:r>
              <a:rPr lang="en" sz="1600">
                <a:solidFill>
                  <a:schemeClr val="dk1"/>
                </a:solidFill>
              </a:rPr>
              <a:t>Drilling eggshells without piercing the underlying membrane requires similar precision</a:t>
            </a:r>
            <a:endParaRPr sz="1600"/>
          </a:p>
          <a:p>
            <a:pPr indent="-330200" lvl="0" marL="457200" rtl="0" algn="l">
              <a:spcBef>
                <a:spcPts val="0"/>
              </a:spcBef>
              <a:spcAft>
                <a:spcPts val="0"/>
              </a:spcAft>
              <a:buSzPts val="1600"/>
              <a:buChar char="●"/>
            </a:pPr>
            <a:r>
              <a:rPr lang="en" sz="1600"/>
              <a:t>There is a need for a low-cost training model</a:t>
            </a:r>
            <a:endParaRPr sz="1600"/>
          </a:p>
          <a:p>
            <a:pPr indent="0" lvl="0" marL="457200" rtl="0" algn="l">
              <a:spcBef>
                <a:spcPts val="1200"/>
              </a:spcBef>
              <a:spcAft>
                <a:spcPts val="1200"/>
              </a:spcAft>
              <a:buNone/>
            </a:pPr>
            <a:r>
              <a:t/>
            </a:r>
            <a:endParaRPr sz="1600"/>
          </a:p>
        </p:txBody>
      </p:sp>
      <p:sp>
        <p:nvSpPr>
          <p:cNvPr id="72" name="Google Shape;7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3" name="Google Shape;73;p15"/>
          <p:cNvPicPr preferRelativeResize="0"/>
          <p:nvPr/>
        </p:nvPicPr>
        <p:blipFill>
          <a:blip r:embed="rId3">
            <a:alphaModFix/>
          </a:blip>
          <a:stretch>
            <a:fillRect/>
          </a:stretch>
        </p:blipFill>
        <p:spPr>
          <a:xfrm>
            <a:off x="1407639" y="3137675"/>
            <a:ext cx="6328725" cy="1919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211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220"/>
              <a:t>The chicken egg and skull model of eETSS improves trainee drilling skills </a:t>
            </a:r>
            <a:r>
              <a:rPr lang="en" sz="2220"/>
              <a:t>(Okuda et al. 2014 [2])</a:t>
            </a:r>
            <a:endParaRPr sz="2220"/>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t>Methods</a:t>
            </a:r>
            <a:endParaRPr sz="1600"/>
          </a:p>
          <a:p>
            <a:pPr indent="-330200" lvl="0" marL="457200" rtl="0" algn="l">
              <a:spcBef>
                <a:spcPts val="1200"/>
              </a:spcBef>
              <a:spcAft>
                <a:spcPts val="0"/>
              </a:spcAft>
              <a:buSzPts val="1600"/>
              <a:buChar char="●"/>
            </a:pPr>
            <a:r>
              <a:rPr lang="en" sz="1600"/>
              <a:t>5 residents with no experience in neuroendoscopic surgery</a:t>
            </a:r>
            <a:endParaRPr sz="1600"/>
          </a:p>
          <a:p>
            <a:pPr indent="-330200" lvl="1" marL="914400" rtl="0" algn="l">
              <a:spcBef>
                <a:spcPts val="0"/>
              </a:spcBef>
              <a:spcAft>
                <a:spcPts val="0"/>
              </a:spcAft>
              <a:buSzPts val="1600"/>
              <a:buChar char="○"/>
            </a:pPr>
            <a:r>
              <a:rPr lang="en" sz="1600">
                <a:solidFill>
                  <a:schemeClr val="dk1"/>
                </a:solidFill>
              </a:rPr>
              <a:t>each drilled 10 eggs</a:t>
            </a:r>
            <a:endParaRPr sz="1600"/>
          </a:p>
          <a:p>
            <a:pPr indent="-330200" lvl="0" marL="457200" rtl="0" algn="l">
              <a:spcBef>
                <a:spcPts val="0"/>
              </a:spcBef>
              <a:spcAft>
                <a:spcPts val="0"/>
              </a:spcAft>
              <a:buSzPts val="1600"/>
              <a:buChar char="●"/>
            </a:pPr>
            <a:r>
              <a:rPr lang="en" sz="1600"/>
              <a:t>4 experts (each drilled 1 egg)</a:t>
            </a:r>
            <a:endParaRPr sz="1600"/>
          </a:p>
          <a:p>
            <a:pPr indent="-330200" lvl="0" marL="457200" rtl="0" algn="l">
              <a:spcBef>
                <a:spcPts val="0"/>
              </a:spcBef>
              <a:spcAft>
                <a:spcPts val="0"/>
              </a:spcAft>
              <a:buSzPts val="1600"/>
              <a:buChar char="●"/>
            </a:pPr>
            <a:r>
              <a:rPr lang="en" sz="1600"/>
              <a:t>Investigators measured the area of the shell that could be drilled without rupturing the membrane</a:t>
            </a:r>
            <a:endParaRPr sz="1600"/>
          </a:p>
          <a:p>
            <a:pPr indent="-330200" lvl="1" marL="914400" rtl="0" algn="l">
              <a:spcBef>
                <a:spcPts val="0"/>
              </a:spcBef>
              <a:spcAft>
                <a:spcPts val="0"/>
              </a:spcAft>
              <a:buSzPts val="1600"/>
              <a:buChar char="○"/>
            </a:pPr>
            <a:r>
              <a:rPr lang="en" sz="1600"/>
              <a:t>used inkjet printable temporary tattoo paper with 2mm </a:t>
            </a:r>
            <a:r>
              <a:rPr lang="en" sz="1600"/>
              <a:t>square</a:t>
            </a:r>
            <a:r>
              <a:rPr lang="en" sz="1600"/>
              <a:t> grid</a:t>
            </a:r>
            <a:endParaRPr sz="1600"/>
          </a:p>
        </p:txBody>
      </p:sp>
      <p:sp>
        <p:nvSpPr>
          <p:cNvPr id="80" name="Google Shape;8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1" name="Google Shape;81;p16"/>
          <p:cNvPicPr preferRelativeResize="0"/>
          <p:nvPr/>
        </p:nvPicPr>
        <p:blipFill>
          <a:blip r:embed="rId3">
            <a:alphaModFix/>
          </a:blip>
          <a:stretch>
            <a:fillRect/>
          </a:stretch>
        </p:blipFill>
        <p:spPr>
          <a:xfrm>
            <a:off x="2169300" y="3430375"/>
            <a:ext cx="4805401" cy="1626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211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220"/>
              <a:t>The chicken egg and skull model of eETSS improves trainee drilling skills </a:t>
            </a:r>
            <a:r>
              <a:rPr lang="en" sz="2220"/>
              <a:t>(Okuda et al. 2014 [2])</a:t>
            </a:r>
            <a:endParaRPr sz="2220"/>
          </a:p>
        </p:txBody>
      </p:sp>
      <p:sp>
        <p:nvSpPr>
          <p:cNvPr id="87" name="Google Shape;87;p17"/>
          <p:cNvSpPr txBox="1"/>
          <p:nvPr>
            <p:ph idx="1" type="body"/>
          </p:nvPr>
        </p:nvSpPr>
        <p:spPr>
          <a:xfrm>
            <a:off x="311700" y="1152475"/>
            <a:ext cx="3912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Results</a:t>
            </a:r>
            <a:endParaRPr sz="1600"/>
          </a:p>
          <a:p>
            <a:pPr indent="-330200" lvl="0" marL="457200" rtl="0" algn="l">
              <a:spcBef>
                <a:spcPts val="1200"/>
              </a:spcBef>
              <a:spcAft>
                <a:spcPts val="0"/>
              </a:spcAft>
              <a:buSzPts val="1600"/>
              <a:buChar char="●"/>
            </a:pPr>
            <a:r>
              <a:rPr lang="en" sz="1600"/>
              <a:t>Residents 1</a:t>
            </a:r>
            <a:r>
              <a:rPr baseline="30000" lang="en" sz="1600"/>
              <a:t>st</a:t>
            </a:r>
            <a:r>
              <a:rPr lang="en" sz="1600"/>
              <a:t> </a:t>
            </a:r>
            <a:r>
              <a:rPr lang="en" sz="1600"/>
              <a:t>egg: 31.2±17.5 mm</a:t>
            </a:r>
            <a:r>
              <a:rPr baseline="30000" lang="en" sz="1600"/>
              <a:t>2</a:t>
            </a:r>
            <a:endParaRPr sz="1600"/>
          </a:p>
          <a:p>
            <a:pPr indent="-330200" lvl="0" marL="457200" rtl="0" algn="l">
              <a:spcBef>
                <a:spcPts val="0"/>
              </a:spcBef>
              <a:spcAft>
                <a:spcPts val="0"/>
              </a:spcAft>
              <a:buSzPts val="1600"/>
              <a:buChar char="●"/>
            </a:pPr>
            <a:r>
              <a:rPr lang="en" sz="1600">
                <a:solidFill>
                  <a:schemeClr val="dk1"/>
                </a:solidFill>
              </a:rPr>
              <a:t>Residents 10</a:t>
            </a:r>
            <a:r>
              <a:rPr baseline="30000" lang="en" sz="1600">
                <a:solidFill>
                  <a:schemeClr val="dk1"/>
                </a:solidFill>
              </a:rPr>
              <a:t>th</a:t>
            </a:r>
            <a:r>
              <a:rPr lang="en" sz="1600">
                <a:solidFill>
                  <a:schemeClr val="dk1"/>
                </a:solidFill>
              </a:rPr>
              <a:t> egg: 104.8±3.3 mm</a:t>
            </a:r>
            <a:r>
              <a:rPr baseline="30000" lang="en" sz="1600">
                <a:solidFill>
                  <a:schemeClr val="dk1"/>
                </a:solidFill>
              </a:rPr>
              <a:t>2</a:t>
            </a:r>
            <a:endParaRPr baseline="30000"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Experts: 257±31.73 mm</a:t>
            </a:r>
            <a:r>
              <a:rPr baseline="30000" lang="en" sz="1600">
                <a:solidFill>
                  <a:schemeClr val="dk1"/>
                </a:solidFill>
              </a:rPr>
              <a:t>2</a:t>
            </a:r>
            <a:endParaRPr baseline="30000"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Differences in individual ability were resolved through training</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Experts clearly do much better</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Ability to expertly manipulate endoscope plays a large role</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Supports hypothesis that this method is effective for training techniques necessary in eETSS</a:t>
            </a:r>
            <a:endParaRPr sz="1600">
              <a:solidFill>
                <a:schemeClr val="dk1"/>
              </a:solidFill>
            </a:endParaRPr>
          </a:p>
        </p:txBody>
      </p:sp>
      <p:sp>
        <p:nvSpPr>
          <p:cNvPr id="88" name="Google Shape;88;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9" name="Google Shape;89;p17"/>
          <p:cNvPicPr preferRelativeResize="0"/>
          <p:nvPr/>
        </p:nvPicPr>
        <p:blipFill>
          <a:blip r:embed="rId3">
            <a:alphaModFix/>
          </a:blip>
          <a:stretch>
            <a:fillRect/>
          </a:stretch>
        </p:blipFill>
        <p:spPr>
          <a:xfrm>
            <a:off x="4224600" y="1648795"/>
            <a:ext cx="4607700" cy="27380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211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220"/>
              <a:t>The chicken egg and skull model of eETSS improves trainee drilling skills </a:t>
            </a:r>
            <a:r>
              <a:rPr lang="en" sz="2220"/>
              <a:t>(Okuda et al. 2014 [2])</a:t>
            </a:r>
            <a:endParaRPr sz="2220"/>
          </a:p>
        </p:txBody>
      </p:sp>
      <p:sp>
        <p:nvSpPr>
          <p:cNvPr id="95" name="Google Shape;95;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My Thoughts &amp; Relevance</a:t>
            </a:r>
            <a:endParaRPr sz="1600"/>
          </a:p>
          <a:p>
            <a:pPr indent="-330200" lvl="0" marL="457200" rtl="0" algn="l">
              <a:spcBef>
                <a:spcPts val="1200"/>
              </a:spcBef>
              <a:spcAft>
                <a:spcPts val="0"/>
              </a:spcAft>
              <a:buClr>
                <a:schemeClr val="dk1"/>
              </a:buClr>
              <a:buSzPts val="1600"/>
              <a:buChar char="●"/>
            </a:pPr>
            <a:r>
              <a:rPr lang="en" sz="1600">
                <a:solidFill>
                  <a:schemeClr val="dk1"/>
                </a:solidFill>
              </a:rPr>
              <a:t>Training model looks very impressive</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Tattoo paper grid was clever, but I am skeptical of measurement precision</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This was an interesting way to measure surgical skill</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However, careful control of forces and penetrating distance may be more pertinent</a:t>
            </a:r>
            <a:endParaRPr sz="1600">
              <a:solidFill>
                <a:schemeClr val="dk1"/>
              </a:solidFill>
            </a:endParaRPr>
          </a:p>
        </p:txBody>
      </p:sp>
      <p:sp>
        <p:nvSpPr>
          <p:cNvPr id="96" name="Google Shape;96;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211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220"/>
              <a:t>The Effect of Virtual Haptic Training on Real Surgical Drilling Proficiency</a:t>
            </a:r>
            <a:r>
              <a:rPr lang="en" sz="2220"/>
              <a:t> (Sewell et al. 2007 [2])</a:t>
            </a:r>
            <a:endParaRPr sz="2220"/>
          </a:p>
        </p:txBody>
      </p:sp>
      <p:sp>
        <p:nvSpPr>
          <p:cNvPr id="102" name="Google Shape;10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1600">
                <a:solidFill>
                  <a:schemeClr val="dk1"/>
                </a:solidFill>
              </a:rPr>
              <a:t>Background &amp; Motivation</a:t>
            </a:r>
            <a:endParaRPr sz="1600">
              <a:solidFill>
                <a:schemeClr val="dk1"/>
              </a:solidFill>
            </a:endParaRPr>
          </a:p>
          <a:p>
            <a:pPr indent="-330200" lvl="0" marL="457200" rtl="0" algn="l">
              <a:spcBef>
                <a:spcPts val="1200"/>
              </a:spcBef>
              <a:spcAft>
                <a:spcPts val="0"/>
              </a:spcAft>
              <a:buClr>
                <a:schemeClr val="dk1"/>
              </a:buClr>
              <a:buSzPts val="1600"/>
              <a:buChar char="●"/>
            </a:pPr>
            <a:r>
              <a:rPr lang="en"/>
              <a:t>Haptic technology can be used “to train motor skills to better perform tasks in which force-feedback is an essential component.” </a:t>
            </a:r>
            <a:endParaRPr/>
          </a:p>
          <a:p>
            <a:pPr indent="-342900" lvl="0" marL="457200" rtl="0" algn="l">
              <a:spcBef>
                <a:spcPts val="0"/>
              </a:spcBef>
              <a:spcAft>
                <a:spcPts val="0"/>
              </a:spcAft>
              <a:buClr>
                <a:schemeClr val="dk1"/>
              </a:buClr>
              <a:buSzPts val="1800"/>
              <a:buChar char="●"/>
            </a:pPr>
            <a:r>
              <a:rPr lang="en"/>
              <a:t>“Little is yet known about the transference of specific motor skills learned in a haptic simulator to surgically-relevant tasks”</a:t>
            </a:r>
            <a:endParaRPr/>
          </a:p>
          <a:p>
            <a:pPr indent="-342900" lvl="0" marL="457200" rtl="0" algn="l">
              <a:spcBef>
                <a:spcPts val="0"/>
              </a:spcBef>
              <a:spcAft>
                <a:spcPts val="0"/>
              </a:spcAft>
              <a:buClr>
                <a:schemeClr val="dk1"/>
              </a:buClr>
              <a:buSzPts val="1800"/>
              <a:buChar char="●"/>
            </a:pPr>
            <a:r>
              <a:rPr lang="en"/>
              <a:t>In procedures such as a stapedotomy, surgeons must remove a thin layer of bone without pushing through into underlying structures</a:t>
            </a:r>
            <a:endParaRPr/>
          </a:p>
          <a:p>
            <a:pPr indent="-342900" lvl="1" marL="914400" rtl="0" algn="l">
              <a:spcBef>
                <a:spcPts val="0"/>
              </a:spcBef>
              <a:spcAft>
                <a:spcPts val="0"/>
              </a:spcAft>
              <a:buClr>
                <a:schemeClr val="dk1"/>
              </a:buClr>
              <a:buSzPts val="1800"/>
              <a:buChar char="○"/>
            </a:pPr>
            <a:r>
              <a:rPr lang="en"/>
              <a:t>Anecdotally, surgeons liken this bone to chicken egg shell</a:t>
            </a:r>
            <a:endParaRPr/>
          </a:p>
        </p:txBody>
      </p:sp>
      <p:sp>
        <p:nvSpPr>
          <p:cNvPr id="103" name="Google Shape;10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211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220"/>
              <a:t>The Effect of Virtual Haptic Training on Real Surgical Drilling Proficiency</a:t>
            </a:r>
            <a:r>
              <a:rPr lang="en" sz="2220"/>
              <a:t> (Sewell et al. 2007 [2])</a:t>
            </a:r>
            <a:endParaRPr sz="2220"/>
          </a:p>
        </p:txBody>
      </p:sp>
      <p:sp>
        <p:nvSpPr>
          <p:cNvPr id="109" name="Google Shape;109;p20"/>
          <p:cNvSpPr txBox="1"/>
          <p:nvPr>
            <p:ph idx="1" type="body"/>
          </p:nvPr>
        </p:nvSpPr>
        <p:spPr>
          <a:xfrm>
            <a:off x="311700" y="1135025"/>
            <a:ext cx="5936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chemeClr val="dk1"/>
                </a:solidFill>
              </a:rPr>
              <a:t>Methods</a:t>
            </a:r>
            <a:endParaRPr sz="1600">
              <a:solidFill>
                <a:schemeClr val="dk1"/>
              </a:solidFill>
            </a:endParaRPr>
          </a:p>
          <a:p>
            <a:pPr indent="-330200" lvl="0" marL="457200" rtl="0" algn="l">
              <a:spcBef>
                <a:spcPts val="1200"/>
              </a:spcBef>
              <a:spcAft>
                <a:spcPts val="0"/>
              </a:spcAft>
              <a:buClr>
                <a:schemeClr val="dk1"/>
              </a:buClr>
              <a:buSzPts val="1600"/>
              <a:buChar char="●"/>
            </a:pPr>
            <a:r>
              <a:rPr lang="en" sz="1600"/>
              <a:t>Designed a simulator to train users to minimize penetration distance of a drill when it breaks through thin resistive layer</a:t>
            </a:r>
            <a:endParaRPr sz="1600"/>
          </a:p>
          <a:p>
            <a:pPr indent="-330200" lvl="0" marL="457200" rtl="0" algn="l">
              <a:spcBef>
                <a:spcPts val="0"/>
              </a:spcBef>
              <a:spcAft>
                <a:spcPts val="0"/>
              </a:spcAft>
              <a:buClr>
                <a:schemeClr val="dk1"/>
              </a:buClr>
              <a:buSzPts val="1600"/>
              <a:buChar char="●"/>
            </a:pPr>
            <a:r>
              <a:rPr lang="en" sz="1600"/>
              <a:t>Users control a virtual drill with a Phantom haptic device</a:t>
            </a:r>
            <a:endParaRPr sz="1600"/>
          </a:p>
          <a:p>
            <a:pPr indent="-330200" lvl="0" marL="457200" rtl="0" algn="l">
              <a:spcBef>
                <a:spcPts val="0"/>
              </a:spcBef>
              <a:spcAft>
                <a:spcPts val="0"/>
              </a:spcAft>
              <a:buClr>
                <a:schemeClr val="dk1"/>
              </a:buClr>
              <a:buSzPts val="1600"/>
              <a:buChar char="●"/>
            </a:pPr>
            <a:r>
              <a:rPr lang="en" sz="1600"/>
              <a:t>Apply a downward force onto a plane, which disappears after a force greater than 0.3 N is applied for a random time between 8 and 12 seconds</a:t>
            </a:r>
            <a:endParaRPr sz="1600"/>
          </a:p>
        </p:txBody>
      </p:sp>
      <p:sp>
        <p:nvSpPr>
          <p:cNvPr id="110" name="Google Shape;110;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1" name="Google Shape;111;p20"/>
          <p:cNvPicPr preferRelativeResize="0"/>
          <p:nvPr/>
        </p:nvPicPr>
        <p:blipFill>
          <a:blip r:embed="rId3">
            <a:alphaModFix/>
          </a:blip>
          <a:stretch>
            <a:fillRect/>
          </a:stretch>
        </p:blipFill>
        <p:spPr>
          <a:xfrm>
            <a:off x="6081875" y="1559338"/>
            <a:ext cx="2939275" cy="2024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211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220"/>
              <a:t>The Effect of Virtual Haptic Training on Real Surgical Drilling Proficiency</a:t>
            </a:r>
            <a:r>
              <a:rPr lang="en" sz="2220"/>
              <a:t> (Sewell et al. 2007 [2])</a:t>
            </a:r>
            <a:endParaRPr sz="2220"/>
          </a:p>
        </p:txBody>
      </p:sp>
      <p:sp>
        <p:nvSpPr>
          <p:cNvPr id="117" name="Google Shape;11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chemeClr val="dk1"/>
                </a:solidFill>
              </a:rPr>
              <a:t>Methods (cont’d.)</a:t>
            </a:r>
            <a:endParaRPr sz="1600">
              <a:solidFill>
                <a:schemeClr val="dk1"/>
              </a:solidFill>
            </a:endParaRPr>
          </a:p>
          <a:p>
            <a:pPr indent="-330200" lvl="0" marL="457200" rtl="0" algn="l">
              <a:spcBef>
                <a:spcPts val="1200"/>
              </a:spcBef>
              <a:spcAft>
                <a:spcPts val="0"/>
              </a:spcAft>
              <a:buClr>
                <a:schemeClr val="dk1"/>
              </a:buClr>
              <a:buSzPts val="1600"/>
              <a:buChar char="●"/>
            </a:pPr>
            <a:r>
              <a:rPr lang="en">
                <a:solidFill>
                  <a:schemeClr val="dk1"/>
                </a:solidFill>
              </a:rPr>
              <a:t>Drilling force measured with an ATI nano-17 F/T sensor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Sensor mounted under a dish filled with silly putty to hold the egg stationary</a:t>
            </a:r>
            <a:endParaRPr/>
          </a:p>
        </p:txBody>
      </p:sp>
      <p:sp>
        <p:nvSpPr>
          <p:cNvPr id="118" name="Google Shape;118;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9" name="Google Shape;119;p21"/>
          <p:cNvPicPr preferRelativeResize="0"/>
          <p:nvPr/>
        </p:nvPicPr>
        <p:blipFill>
          <a:blip r:embed="rId3">
            <a:alphaModFix/>
          </a:blip>
          <a:stretch>
            <a:fillRect/>
          </a:stretch>
        </p:blipFill>
        <p:spPr>
          <a:xfrm>
            <a:off x="1907150" y="2716600"/>
            <a:ext cx="2648465" cy="1946625"/>
          </a:xfrm>
          <a:prstGeom prst="rect">
            <a:avLst/>
          </a:prstGeom>
          <a:noFill/>
          <a:ln>
            <a:noFill/>
          </a:ln>
        </p:spPr>
      </p:pic>
      <p:pic>
        <p:nvPicPr>
          <p:cNvPr id="120" name="Google Shape;120;p21"/>
          <p:cNvPicPr preferRelativeResize="0"/>
          <p:nvPr/>
        </p:nvPicPr>
        <p:blipFill>
          <a:blip r:embed="rId4">
            <a:alphaModFix/>
          </a:blip>
          <a:stretch>
            <a:fillRect/>
          </a:stretch>
        </p:blipFill>
        <p:spPr>
          <a:xfrm>
            <a:off x="4739437" y="2716600"/>
            <a:ext cx="2308263" cy="1946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