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85" r:id="rId2"/>
    <p:sldId id="286" r:id="rId3"/>
    <p:sldId id="287" r:id="rId4"/>
    <p:sldId id="284" r:id="rId5"/>
    <p:sldId id="280" r:id="rId6"/>
    <p:sldId id="277" r:id="rId7"/>
    <p:sldId id="278" r:id="rId8"/>
    <p:sldId id="279" r:id="rId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B4FD"/>
    <a:srgbClr val="CCCCFF"/>
    <a:srgbClr val="9999FF"/>
    <a:srgbClr val="FFCCCC"/>
    <a:srgbClr val="99CC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9"/>
  </p:normalViewPr>
  <p:slideViewPr>
    <p:cSldViewPr showGuides="1">
      <p:cViewPr varScale="1">
        <p:scale>
          <a:sx n="109" d="100"/>
          <a:sy n="109" d="100"/>
        </p:scale>
        <p:origin x="162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6512CACE-AF88-ED49-8F85-D65AFFF2FC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417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7" charset="0"/>
              </a:defRPr>
            </a:lvl1pPr>
          </a:lstStyle>
          <a:p>
            <a:pPr>
              <a:defRPr/>
            </a:pPr>
            <a:fld id="{6F6788FD-083D-3B4A-BCEA-C6203DCA5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6238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6788FD-083D-3B4A-BCEA-C6203DCA566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194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28" name="Group 12"/>
          <p:cNvGrpSpPr>
            <a:grpSpLocks/>
          </p:cNvGrpSpPr>
          <p:nvPr/>
        </p:nvGrpSpPr>
        <p:grpSpPr bwMode="auto">
          <a:xfrm>
            <a:off x="3302000" y="6477000"/>
            <a:ext cx="5842000" cy="381000"/>
            <a:chOff x="2080" y="4080"/>
            <a:chExt cx="3680" cy="240"/>
          </a:xfrm>
        </p:grpSpPr>
        <p:pic>
          <p:nvPicPr>
            <p:cNvPr id="1030" name="Picture 13" descr="ERCLogoSmallColor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5589" y="4080"/>
              <a:ext cx="171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38" name="Text Box 14"/>
            <p:cNvSpPr txBox="1">
              <a:spLocks noChangeArrowheads="1"/>
            </p:cNvSpPr>
            <p:nvPr/>
          </p:nvSpPr>
          <p:spPr bwMode="auto">
            <a:xfrm>
              <a:off x="2080" y="4118"/>
              <a:ext cx="348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sz="1000" b="1">
                  <a:solidFill>
                    <a:schemeClr val="bg2"/>
                  </a:solidFill>
                  <a:latin typeface="Arial" pitchFamily="-107" charset="0"/>
                </a:rPr>
                <a:t>Engineering Research Center for Computer Integrated Surgical Systems and Technology</a:t>
              </a:r>
            </a:p>
          </p:txBody>
        </p:sp>
      </p:grp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0" y="6430963"/>
            <a:ext cx="37338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1313" indent="-341313">
              <a:defRPr/>
            </a:pPr>
            <a:fld id="{AC6DEC11-5E03-2848-BAEE-A26AD718E783}" type="slidenum">
              <a:rPr lang="en-US" sz="1200" b="1">
                <a:latin typeface="Arial" pitchFamily="-107" charset="0"/>
              </a:rPr>
              <a:pPr marL="341313" indent="-341313">
                <a:defRPr/>
              </a:pPr>
              <a:t>‹#›</a:t>
            </a:fld>
            <a:r>
              <a:rPr lang="en-US" sz="1200" b="1" dirty="0">
                <a:latin typeface="Arial" pitchFamily="-107" charset="0"/>
              </a:rPr>
              <a:t>	</a:t>
            </a:r>
            <a:r>
              <a:rPr lang="en-US" sz="1000" dirty="0">
                <a:latin typeface="Times New Roman" pitchFamily="-107" charset="0"/>
              </a:rPr>
              <a:t>600.456/656 CIS2 Spring 2018</a:t>
            </a:r>
          </a:p>
          <a:p>
            <a:pPr marL="341313" indent="-341313">
              <a:defRPr/>
            </a:pPr>
            <a:r>
              <a:rPr lang="en-US" sz="1000" dirty="0">
                <a:latin typeface="Times New Roman" pitchFamily="-107" charset="0"/>
              </a:rPr>
              <a:t>	Copyright © R. H. Taylor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  <a:ea typeface="ＭＳ Ｐゴシック" pitchFamily="-107" charset="-128"/>
          <a:cs typeface="ＭＳ Ｐゴシック" pitchFamily="-107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5pPr>
      <a:lvl6pPr marL="22288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6pPr>
      <a:lvl7pPr marL="26860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7pPr>
      <a:lvl8pPr marL="31432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8pPr>
      <a:lvl9pPr marL="360045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6.emf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8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grupp@jhu.edu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grupp@jhu.edu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grupp@jhu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609600"/>
          </a:xfrm>
        </p:spPr>
        <p:txBody>
          <a:bodyPr/>
          <a:lstStyle/>
          <a:p>
            <a: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Pose Estimation for Osteotomy Fragments and Implants with Intraoperative X-Ray Imaging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Existing work done for </a:t>
            </a:r>
            <a:r>
              <a:rPr lang="en-US" sz="1900" dirty="0" err="1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periacetabular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osteotomy (PAO) fragments:</a:t>
            </a:r>
          </a:p>
          <a:p>
            <a:pPr lvl="1">
              <a:lnSpc>
                <a:spcPct val="90000"/>
              </a:lnSpc>
            </a:pP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Intraoperative tracking of acetabulum with 2D X-Ray</a:t>
            </a:r>
          </a:p>
          <a:p>
            <a:pPr lvl="1">
              <a:lnSpc>
                <a:spcPct val="90000"/>
              </a:lnSpc>
            </a:pP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Evaluated in simulation and cadaver experiments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0B03B5-5812-E04A-94B5-382DC5AD5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48" y="2426092"/>
            <a:ext cx="1487265" cy="12232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AB2112-3661-874C-82F6-BEAEA3AD5D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25" t="2885" r="32658" b="2922"/>
          <a:stretch/>
        </p:blipFill>
        <p:spPr>
          <a:xfrm>
            <a:off x="2229042" y="2424509"/>
            <a:ext cx="797561" cy="11709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BC974FD-28BD-BF48-826D-FFB63164B61D}"/>
              </a:ext>
            </a:extLst>
          </p:cNvPr>
          <p:cNvSpPr txBox="1"/>
          <p:nvPr/>
        </p:nvSpPr>
        <p:spPr>
          <a:xfrm>
            <a:off x="163035" y="2209800"/>
            <a:ext cx="26019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Clinical Motivation: Correction of Dysplastic Hip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1554C3-4A27-C640-9407-3A08846B2BA9}"/>
              </a:ext>
            </a:extLst>
          </p:cNvPr>
          <p:cNvSpPr txBox="1"/>
          <p:nvPr/>
        </p:nvSpPr>
        <p:spPr>
          <a:xfrm>
            <a:off x="3614492" y="2516048"/>
            <a:ext cx="23519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Proposed Workflow with X-Ray Navigation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8BC1912-A15F-1C4F-B9E2-238B0162FBE3}"/>
              </a:ext>
            </a:extLst>
          </p:cNvPr>
          <p:cNvSpPr txBox="1"/>
          <p:nvPr/>
        </p:nvSpPr>
        <p:spPr>
          <a:xfrm>
            <a:off x="163036" y="3708285"/>
            <a:ext cx="105028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Simulation Study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2086C86D-C018-C04D-A0F7-5BC349746042}"/>
              </a:ext>
            </a:extLst>
          </p:cNvPr>
          <p:cNvGrpSpPr/>
          <p:nvPr/>
        </p:nvGrpSpPr>
        <p:grpSpPr>
          <a:xfrm>
            <a:off x="1899378" y="5370997"/>
            <a:ext cx="1750800" cy="848666"/>
            <a:chOff x="199696" y="5090849"/>
            <a:chExt cx="2334400" cy="113155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1CD86068-2E52-0B48-B0C3-70BE2C4D9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305" y="5290904"/>
              <a:ext cx="1948543" cy="93149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C7DFAEBA-3B87-DB42-B9CF-53F4BA2F8B08}"/>
                </a:ext>
              </a:extLst>
            </p:cNvPr>
            <p:cNvSpPr txBox="1"/>
            <p:nvPr/>
          </p:nvSpPr>
          <p:spPr>
            <a:xfrm>
              <a:off x="199696" y="5090849"/>
              <a:ext cx="233440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25" dirty="0">
                  <a:latin typeface="Helvetica" charset="0"/>
                  <a:ea typeface="Helvetica" charset="0"/>
                  <a:cs typeface="Helvetica" charset="0"/>
                </a:rPr>
                <a:t>Sparse 2D Annotations for </a:t>
              </a:r>
              <a:r>
                <a:rPr lang="en-US" sz="525">
                  <a:latin typeface="Helvetica" charset="0"/>
                  <a:ea typeface="Helvetica" charset="0"/>
                  <a:cs typeface="Helvetica" charset="0"/>
                </a:rPr>
                <a:t>3D Shape Reconstruction</a:t>
              </a:r>
              <a:endParaRPr lang="en-US" sz="525" dirty="0">
                <a:latin typeface="Helvetica" charset="0"/>
                <a:ea typeface="Helvetica" charset="0"/>
                <a:cs typeface="Helvetica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CA3C7F4-A662-584C-A7B3-4F2E41D720C7}"/>
              </a:ext>
            </a:extLst>
          </p:cNvPr>
          <p:cNvSpPr txBox="1"/>
          <p:nvPr/>
        </p:nvSpPr>
        <p:spPr>
          <a:xfrm>
            <a:off x="3666886" y="4268383"/>
            <a:ext cx="11464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" charset="0"/>
                <a:ea typeface="Helvetica" charset="0"/>
                <a:cs typeface="Helvetica" charset="0"/>
              </a:rPr>
              <a:t>Cadaver Surgeries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9F1C06F-FAEC-3E4C-8E6C-10437EF2D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2911" y="2732340"/>
            <a:ext cx="5170663" cy="14586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402FFBE-2636-6744-9C1C-ABD0B7E613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2670" y="4544148"/>
            <a:ext cx="3090904" cy="16755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9B2FF4A-1839-B244-8493-84BBCC9322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84753"/>
            <a:ext cx="3618395" cy="26870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43D3615-6460-1647-83BB-AB73D4EBF6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44" y="4535290"/>
            <a:ext cx="2093976" cy="13487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8C9AAD6-A49E-5045-ADAE-93156A2EAEEE}"/>
              </a:ext>
            </a:extLst>
          </p:cNvPr>
          <p:cNvSpPr txBox="1"/>
          <p:nvPr/>
        </p:nvSpPr>
        <p:spPr>
          <a:xfrm>
            <a:off x="1739434" y="3600750"/>
            <a:ext cx="466795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50">
                <a:latin typeface="Helvetica" charset="0"/>
                <a:ea typeface="Helvetica" charset="0"/>
                <a:cs typeface="Helvetica" charset="0"/>
              </a:rPr>
              <a:t>ouh.nhs.uk</a:t>
            </a:r>
            <a:endParaRPr lang="en-US" sz="450" dirty="0"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0B9BBE6-65DA-9949-B2CA-699C00F5E994}"/>
              </a:ext>
            </a:extLst>
          </p:cNvPr>
          <p:cNvSpPr txBox="1"/>
          <p:nvPr/>
        </p:nvSpPr>
        <p:spPr>
          <a:xfrm>
            <a:off x="2626746" y="3596362"/>
            <a:ext cx="466795" cy="1615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50" dirty="0">
                <a:latin typeface="Helvetica" charset="0"/>
                <a:ea typeface="Helvetica" charset="0"/>
                <a:cs typeface="Helvetica" charset="0"/>
              </a:rPr>
              <a:t>Ganz 1988</a:t>
            </a:r>
          </a:p>
        </p:txBody>
      </p:sp>
    </p:spTree>
    <p:extLst>
      <p:ext uri="{BB962C8B-B14F-4D97-AF65-F5344CB8AC3E}">
        <p14:creationId xmlns:p14="http://schemas.microsoft.com/office/powerpoint/2010/main" val="25547364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609600"/>
          </a:xfrm>
        </p:spPr>
        <p:txBody>
          <a:bodyPr/>
          <a:lstStyle/>
          <a:p>
            <a: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Pose Estimation for Osteotomy Fragments and Implants with Intraoperative X-Ray Imaging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Extension to other osteotomies and surgical implants: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F82394C-1A6A-7345-ACF2-BAE0F120B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8700" y="2133600"/>
            <a:ext cx="2214563" cy="1600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78EE6C1-4D08-BC44-A5A7-4FA69FA56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272" y="2133600"/>
            <a:ext cx="2274552" cy="1677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D16475-7174-B943-91F8-591F132E68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576" y="3887787"/>
            <a:ext cx="2675944" cy="1628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F351FAF-EE7E-C947-A7E7-EA5AADEA98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2905" y="2894699"/>
            <a:ext cx="1852790" cy="1830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ACC1601-1922-4444-86B6-6E70D9138E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1600" y="3810000"/>
            <a:ext cx="1447800" cy="2260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E7B1EE0-0693-4A4C-8FB2-D441135A8B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0639" y="3810000"/>
            <a:ext cx="1447800" cy="2260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4361F20-0559-8A4D-A14F-E50D8B354FA8}"/>
              </a:ext>
            </a:extLst>
          </p:cNvPr>
          <p:cNvSpPr txBox="1"/>
          <p:nvPr/>
        </p:nvSpPr>
        <p:spPr>
          <a:xfrm>
            <a:off x="407096" y="1621898"/>
            <a:ext cx="2901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Triple Osteotomy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20B47DE-9BD9-0943-8C0A-17DFEF1EC93F}"/>
              </a:ext>
            </a:extLst>
          </p:cNvPr>
          <p:cNvSpPr txBox="1"/>
          <p:nvPr/>
        </p:nvSpPr>
        <p:spPr>
          <a:xfrm>
            <a:off x="3447962" y="1483399"/>
            <a:ext cx="2914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Rotational Osteotomy (RAO)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2EC13FE-D99F-0E43-A712-D6EB4D04E104}"/>
              </a:ext>
            </a:extLst>
          </p:cNvPr>
          <p:cNvSpPr txBox="1"/>
          <p:nvPr/>
        </p:nvSpPr>
        <p:spPr>
          <a:xfrm>
            <a:off x="6332869" y="1483399"/>
            <a:ext cx="2506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Acetabular Component in Total Hip Replacement (THR)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90B6CFA-C72C-CD4E-994C-B5A8A9646AB0}"/>
              </a:ext>
            </a:extLst>
          </p:cNvPr>
          <p:cNvSpPr txBox="1"/>
          <p:nvPr/>
        </p:nvSpPr>
        <p:spPr>
          <a:xfrm>
            <a:off x="3447962" y="6091479"/>
            <a:ext cx="23246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Figures from </a:t>
            </a:r>
            <a:r>
              <a:rPr lang="en-US" sz="1100" dirty="0" err="1"/>
              <a:t>Ninomiya</a:t>
            </a:r>
            <a:r>
              <a:rPr lang="en-US" sz="1100" dirty="0"/>
              <a:t> JBJS 1984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8D6DD11-B413-5548-A114-E9D4FEA31FA0}"/>
              </a:ext>
            </a:extLst>
          </p:cNvPr>
          <p:cNvSpPr txBox="1"/>
          <p:nvPr/>
        </p:nvSpPr>
        <p:spPr>
          <a:xfrm>
            <a:off x="509884" y="5516290"/>
            <a:ext cx="2502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Figures from </a:t>
            </a:r>
            <a:r>
              <a:rPr lang="en-US" sz="1100" dirty="0" err="1"/>
              <a:t>Tonnis</a:t>
            </a:r>
            <a:r>
              <a:rPr lang="en-US" sz="1100" dirty="0"/>
              <a:t> </a:t>
            </a:r>
            <a:r>
              <a:rPr lang="en-US" sz="1100" dirty="0" err="1"/>
              <a:t>JPedOrtho</a:t>
            </a:r>
            <a:r>
              <a:rPr lang="en-US" sz="1100" dirty="0"/>
              <a:t> 1994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561732E-5671-4943-AB6F-C55F1C326B2F}"/>
              </a:ext>
            </a:extLst>
          </p:cNvPr>
          <p:cNvSpPr txBox="1"/>
          <p:nvPr/>
        </p:nvSpPr>
        <p:spPr>
          <a:xfrm>
            <a:off x="6615296" y="4732731"/>
            <a:ext cx="22239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Figure from Beamer </a:t>
            </a:r>
            <a:r>
              <a:rPr lang="en-US" sz="1100" dirty="0" err="1"/>
              <a:t>ClinOrthoRelRes</a:t>
            </a:r>
            <a:r>
              <a:rPr lang="en-US" sz="1100" dirty="0"/>
              <a:t> 2014</a:t>
            </a:r>
          </a:p>
        </p:txBody>
      </p:sp>
    </p:spTree>
    <p:extLst>
      <p:ext uri="{BB962C8B-B14F-4D97-AF65-F5344CB8AC3E}">
        <p14:creationId xmlns:p14="http://schemas.microsoft.com/office/powerpoint/2010/main" val="1269372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609600"/>
          </a:xfrm>
        </p:spPr>
        <p:txBody>
          <a:bodyPr/>
          <a:lstStyle/>
          <a:p>
            <a: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Pose Estimation for Osteotomy Fragments and Implants with Intraoperative X-Ray Imaging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We are interested in computing the pose of bone fragments or surgical implants using 2D intraoperative X-Ray images</a:t>
            </a:r>
          </a:p>
          <a:p>
            <a:pPr lvl="1">
              <a:lnSpc>
                <a:spcPct val="90000"/>
              </a:lnSpc>
            </a:pPr>
            <a:r>
              <a:rPr lang="en-US" sz="1800" dirty="0" err="1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Osteotomized</a:t>
            </a: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Acetabulum (PAO, Triple, RAO)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Acetabular component of THR</a:t>
            </a: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What Students Will Do: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Plan triple and rotational osteotomies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Simulate relocated bone fragments and THR implants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Evaluate pose estimation software on simulated data</a:t>
            </a: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Deliverables: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</a:rPr>
              <a:t>Code, data, and results for all simulations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</a:rPr>
              <a:t>Report of results – could turn into conference paper</a:t>
            </a: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Size group: 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1-2 Undergraduates or 1 Masters</a:t>
            </a:r>
            <a:endParaRPr lang="en-US" sz="1800" b="1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Skills:</a:t>
            </a:r>
          </a:p>
          <a:p>
            <a:pPr lvl="1">
              <a:lnSpc>
                <a:spcPct val="90000"/>
              </a:lnSpc>
            </a:pP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Course work in CIS I, and one of Image Processing, Medical Image Analysis, Computer Vision</a:t>
            </a:r>
          </a:p>
          <a:p>
            <a:pPr lvl="1">
              <a:lnSpc>
                <a:spcPct val="90000"/>
              </a:lnSpc>
            </a:pP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C++, Python Programming</a:t>
            </a:r>
          </a:p>
          <a:p>
            <a:pPr lvl="1">
              <a:lnSpc>
                <a:spcPct val="90000"/>
              </a:lnSpc>
            </a:pP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Linux (simulations will be run on MARCC)</a:t>
            </a: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Mentors: 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Robert </a:t>
            </a:r>
            <a:r>
              <a:rPr lang="en-US" sz="1900" dirty="0" err="1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Grupp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(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  <a:hlinkClick r:id="rId2"/>
              </a:rPr>
              <a:t>grupp@jhu.edu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), Prof. Taylor, Prof. Armand</a:t>
            </a:r>
          </a:p>
        </p:txBody>
      </p:sp>
    </p:spTree>
    <p:extLst>
      <p:ext uri="{BB962C8B-B14F-4D97-AF65-F5344CB8AC3E}">
        <p14:creationId xmlns:p14="http://schemas.microsoft.com/office/powerpoint/2010/main" val="2130539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609600"/>
          </a:xfrm>
        </p:spPr>
        <p:txBody>
          <a:bodyPr/>
          <a:lstStyle/>
          <a:p>
            <a: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Fluoroscopic Feature Detection with Deep Learning</a:t>
            </a:r>
            <a:b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</a:br>
            <a:endParaRPr lang="en-US" sz="2000" dirty="0">
              <a:solidFill>
                <a:srgbClr val="0000FF"/>
              </a:solidFill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Manual landmark annotation is time consuming</a:t>
            </a:r>
          </a:p>
          <a:p>
            <a:pPr>
              <a:lnSpc>
                <a:spcPct val="90000"/>
              </a:lnSpc>
            </a:pP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Common edge detection methods (Canny) fail on X-Ray data</a:t>
            </a:r>
          </a:p>
          <a:p>
            <a:pPr>
              <a:lnSpc>
                <a:spcPct val="90000"/>
              </a:lnSpc>
            </a:pP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Can we leverage simulated X-Ray data to train a convolutional neural network (CNN) that works on real X-Ray data?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6AEE4B7-0D57-FC48-A43A-6B83674EBE5E}"/>
              </a:ext>
            </a:extLst>
          </p:cNvPr>
          <p:cNvGrpSpPr>
            <a:grpSpLocks noChangeAspect="1"/>
          </p:cNvGrpSpPr>
          <p:nvPr/>
        </p:nvGrpSpPr>
        <p:grpSpPr>
          <a:xfrm>
            <a:off x="478625" y="2745687"/>
            <a:ext cx="4475905" cy="3635519"/>
            <a:chOff x="152400" y="2133600"/>
            <a:chExt cx="5044534" cy="409738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712AD8C9-4A22-B647-B9E5-155A94BD1E38}"/>
                </a:ext>
              </a:extLst>
            </p:cNvPr>
            <p:cNvSpPr/>
            <p:nvPr/>
          </p:nvSpPr>
          <p:spPr bwMode="auto">
            <a:xfrm>
              <a:off x="152400" y="2133600"/>
              <a:ext cx="5044534" cy="4097383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65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ED4981D8-FA82-1749-805B-D2FCADFD22C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4800" y="2133600"/>
              <a:ext cx="4892134" cy="4097383"/>
              <a:chOff x="2101981" y="965200"/>
              <a:chExt cx="7035800" cy="589280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xmlns="" id="{385067F5-937D-0844-BE32-2FA2077CC7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074" r="5646"/>
              <a:stretch/>
            </p:blipFill>
            <p:spPr>
              <a:xfrm>
                <a:off x="2667000" y="965200"/>
                <a:ext cx="6470781" cy="5892800"/>
              </a:xfrm>
              <a:prstGeom prst="rect">
                <a:avLst/>
              </a:prstGeom>
            </p:spPr>
          </p:pic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xmlns="" id="{48EA4CAF-E3D9-4E45-955C-70161D236C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03369" y="2678312"/>
                <a:ext cx="137160" cy="137160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xmlns="" id="{CA67603E-7D37-5E43-9A50-0A3138AC3E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32198" y="6371196"/>
                <a:ext cx="137160" cy="137160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xmlns="" id="{B3B7C8E9-08D9-1648-B109-F38F36FEF4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85130" y="6152579"/>
                <a:ext cx="137160" cy="137160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xmlns="" id="{F345D53A-CBEA-2A4B-AB7C-756FFCD313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51185" y="6084000"/>
                <a:ext cx="137160" cy="137160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xmlns="" id="{D554F2CB-4551-3B42-9D18-1352802C98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680185" y="6354103"/>
                <a:ext cx="137160" cy="137160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xmlns="" id="{8852D70A-5BE7-BE4D-B0A5-2C4956C325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85687" y="6332006"/>
                <a:ext cx="137160" cy="137160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xmlns="" id="{35180447-8352-7749-811B-0851B10E02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885047" y="6314253"/>
                <a:ext cx="137160" cy="137160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xmlns="" id="{387FD1D1-9B28-AD44-89A9-49559C69F8C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912445" y="5665042"/>
                <a:ext cx="137160" cy="137160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xmlns="" id="{A5F03240-1061-1542-9C1A-7A3391049A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735447" y="5677482"/>
                <a:ext cx="137160" cy="137160"/>
              </a:xfrm>
              <a:prstGeom prst="ellipse">
                <a:avLst/>
              </a:prstGeom>
              <a:noFill/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6E5DAFC2-B5D9-3A4B-8311-FEB7D23F666E}"/>
                  </a:ext>
                </a:extLst>
              </p:cNvPr>
              <p:cNvSpPr txBox="1"/>
              <p:nvPr/>
            </p:nvSpPr>
            <p:spPr>
              <a:xfrm>
                <a:off x="4929968" y="2603513"/>
                <a:ext cx="67358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>
                    <a:solidFill>
                      <a:srgbClr val="FFFF00"/>
                    </a:solidFill>
                    <a:latin typeface="Helvetica" charset="0"/>
                    <a:ea typeface="Helvetica" charset="0"/>
                    <a:cs typeface="Helvetica" charset="0"/>
                  </a:rPr>
                  <a:t>GSN-l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C0E456E0-6CB6-FC43-8670-DEB2B805BB0B}"/>
                  </a:ext>
                </a:extLst>
              </p:cNvPr>
              <p:cNvSpPr txBox="1"/>
              <p:nvPr/>
            </p:nvSpPr>
            <p:spPr>
              <a:xfrm>
                <a:off x="3981025" y="5494425"/>
                <a:ext cx="64472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solidFill>
                      <a:srgbClr val="FFFF00"/>
                    </a:solidFill>
                    <a:latin typeface="Helvetica" charset="0"/>
                    <a:ea typeface="Helvetica" charset="0"/>
                    <a:cs typeface="Helvetica" charset="0"/>
                  </a:rPr>
                  <a:t>SPS-l</a:t>
                </a:r>
                <a:endParaRPr lang="en-US" sz="1400" dirty="0">
                  <a:solidFill>
                    <a:srgbClr val="FFFF00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B6BD48FE-1D82-D14A-8A52-BEA7AD51CFB2}"/>
                  </a:ext>
                </a:extLst>
              </p:cNvPr>
              <p:cNvSpPr txBox="1"/>
              <p:nvPr/>
            </p:nvSpPr>
            <p:spPr>
              <a:xfrm>
                <a:off x="3140063" y="5489399"/>
                <a:ext cx="66396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>
                    <a:solidFill>
                      <a:srgbClr val="FFFF00"/>
                    </a:solidFill>
                    <a:latin typeface="Helvetica" charset="0"/>
                    <a:ea typeface="Helvetica" charset="0"/>
                    <a:cs typeface="Helvetica" charset="0"/>
                  </a:rPr>
                  <a:t>SPS-r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5B467109-4C59-C14D-A49B-35A8B460391D}"/>
                  </a:ext>
                </a:extLst>
              </p:cNvPr>
              <p:cNvSpPr txBox="1"/>
              <p:nvPr/>
            </p:nvSpPr>
            <p:spPr>
              <a:xfrm>
                <a:off x="2518213" y="5833477"/>
                <a:ext cx="7008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>
                    <a:solidFill>
                      <a:srgbClr val="FFFF00"/>
                    </a:solidFill>
                    <a:latin typeface="Helvetica" charset="0"/>
                    <a:ea typeface="Helvetica" charset="0"/>
                    <a:cs typeface="Helvetica" charset="0"/>
                  </a:rPr>
                  <a:t>MOF-r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3E1DFCDF-AFA6-E748-9B77-3AE5E064517F}"/>
                  </a:ext>
                </a:extLst>
              </p:cNvPr>
              <p:cNvSpPr txBox="1"/>
              <p:nvPr/>
            </p:nvSpPr>
            <p:spPr>
              <a:xfrm>
                <a:off x="2101981" y="6217307"/>
                <a:ext cx="60144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>
                    <a:solidFill>
                      <a:srgbClr val="FFFF00"/>
                    </a:solidFill>
                    <a:latin typeface="Helvetica" charset="0"/>
                    <a:ea typeface="Helvetica" charset="0"/>
                    <a:cs typeface="Helvetica" charset="0"/>
                  </a:rPr>
                  <a:t>IOF-r</a:t>
                </a:r>
                <a:endParaRPr lang="en-US" sz="1400" dirty="0">
                  <a:solidFill>
                    <a:srgbClr val="FFFF00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1BFF7C05-5B1C-5046-994C-E4129AFE4234}"/>
                  </a:ext>
                </a:extLst>
              </p:cNvPr>
              <p:cNvSpPr txBox="1"/>
              <p:nvPr/>
            </p:nvSpPr>
            <p:spPr>
              <a:xfrm>
                <a:off x="4912719" y="6268794"/>
                <a:ext cx="58221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solidFill>
                      <a:srgbClr val="FFFF00"/>
                    </a:solidFill>
                    <a:latin typeface="Helvetica" charset="0"/>
                    <a:ea typeface="Helvetica" charset="0"/>
                    <a:cs typeface="Helvetica" charset="0"/>
                  </a:rPr>
                  <a:t>IOF-l</a:t>
                </a:r>
                <a:endParaRPr lang="en-US" sz="1400" dirty="0">
                  <a:solidFill>
                    <a:srgbClr val="FFFF00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BD337E47-993D-F747-B0CB-24E6FCEC73A1}"/>
                  </a:ext>
                </a:extLst>
              </p:cNvPr>
              <p:cNvSpPr txBox="1"/>
              <p:nvPr/>
            </p:nvSpPr>
            <p:spPr>
              <a:xfrm>
                <a:off x="4614948" y="5961017"/>
                <a:ext cx="6815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FF00"/>
                    </a:solidFill>
                    <a:latin typeface="Helvetica" charset="0"/>
                    <a:ea typeface="Helvetica" charset="0"/>
                    <a:cs typeface="Helvetica" charset="0"/>
                  </a:rPr>
                  <a:t>MOF-l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A41BE621-5E93-C248-8749-2B282F3AA7C2}"/>
                  </a:ext>
                </a:extLst>
              </p:cNvPr>
              <p:cNvSpPr txBox="1"/>
              <p:nvPr/>
            </p:nvSpPr>
            <p:spPr>
              <a:xfrm>
                <a:off x="3953627" y="6422682"/>
                <a:ext cx="57419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>
                    <a:solidFill>
                      <a:srgbClr val="FFFF00"/>
                    </a:solidFill>
                    <a:latin typeface="Helvetica" charset="0"/>
                    <a:ea typeface="Helvetica" charset="0"/>
                    <a:cs typeface="Helvetica" charset="0"/>
                  </a:rPr>
                  <a:t>IPS-l</a:t>
                </a:r>
                <a:endParaRPr lang="en-US" sz="1400" dirty="0">
                  <a:solidFill>
                    <a:srgbClr val="FFFF00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EE91730D-0F7B-0A43-91D0-DCBEAC41A693}"/>
                  </a:ext>
                </a:extLst>
              </p:cNvPr>
              <p:cNvSpPr txBox="1"/>
              <p:nvPr/>
            </p:nvSpPr>
            <p:spPr>
              <a:xfrm>
                <a:off x="3152315" y="6378360"/>
                <a:ext cx="59343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>
                    <a:solidFill>
                      <a:srgbClr val="FFFF00"/>
                    </a:solidFill>
                    <a:latin typeface="Helvetica" charset="0"/>
                    <a:ea typeface="Helvetica" charset="0"/>
                    <a:cs typeface="Helvetica" charset="0"/>
                  </a:rPr>
                  <a:t>I</a:t>
                </a:r>
                <a:r>
                  <a:rPr lang="en-US" sz="1400">
                    <a:solidFill>
                      <a:srgbClr val="FFFF00"/>
                    </a:solidFill>
                    <a:latin typeface="Helvetica" charset="0"/>
                    <a:ea typeface="Helvetica" charset="0"/>
                    <a:cs typeface="Helvetica" charset="0"/>
                  </a:rPr>
                  <a:t>PS-r</a:t>
                </a:r>
                <a:endParaRPr lang="en-US" sz="1400" dirty="0">
                  <a:solidFill>
                    <a:srgbClr val="FFFF00"/>
                  </a:solidFill>
                  <a:latin typeface="Helvetica" charset="0"/>
                  <a:ea typeface="Helvetica" charset="0"/>
                  <a:cs typeface="Helvetica" charset="0"/>
                </a:endParaRP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025EC9C3-5DF4-DA41-B6C3-571F58CC73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29" t="2589" r="2589" b="7493"/>
          <a:stretch/>
        </p:blipFill>
        <p:spPr>
          <a:xfrm>
            <a:off x="5207053" y="2816360"/>
            <a:ext cx="3383978" cy="3494171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C4E86BE-4B03-A649-A7B9-8554F86E252C}"/>
              </a:ext>
            </a:extLst>
          </p:cNvPr>
          <p:cNvSpPr txBox="1"/>
          <p:nvPr/>
        </p:nvSpPr>
        <p:spPr>
          <a:xfrm>
            <a:off x="970796" y="2850331"/>
            <a:ext cx="37756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Manually Annotated Landmarks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F655891-A979-6D45-B00F-E1FAFDAE94AC}"/>
              </a:ext>
            </a:extLst>
          </p:cNvPr>
          <p:cNvSpPr txBox="1"/>
          <p:nvPr/>
        </p:nvSpPr>
        <p:spPr>
          <a:xfrm>
            <a:off x="4939290" y="2209800"/>
            <a:ext cx="3899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Edges computed from matching simulated X-Ray and 3D model:</a:t>
            </a:r>
          </a:p>
        </p:txBody>
      </p:sp>
    </p:spTree>
    <p:extLst>
      <p:ext uri="{BB962C8B-B14F-4D97-AF65-F5344CB8AC3E}">
        <p14:creationId xmlns:p14="http://schemas.microsoft.com/office/powerpoint/2010/main" val="1572630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609600"/>
          </a:xfrm>
        </p:spPr>
        <p:txBody>
          <a:bodyPr/>
          <a:lstStyle/>
          <a:p>
            <a: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Fluoroscopic Feature Detection with Deep Learning</a:t>
            </a:r>
            <a:b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</a:br>
            <a:endParaRPr lang="en-US" sz="2000" dirty="0">
              <a:solidFill>
                <a:srgbClr val="0000FF"/>
              </a:solidFill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We are interested in extracting features (anatomical landmarks, edges, etc.) from 2D X-Ray images using convolutional neural networks.</a:t>
            </a:r>
            <a:endParaRPr lang="en-US" sz="1800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What Students Will Do: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Train networks for landmark annotation and edge detection using simulation data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Eventually tackle application on real X-Ray data</a:t>
            </a:r>
          </a:p>
          <a:p>
            <a:pPr lvl="2">
              <a:lnSpc>
                <a:spcPct val="90000"/>
              </a:lnSpc>
            </a:pPr>
            <a:r>
              <a:rPr lang="en-US" sz="14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Better simulation? Something else?</a:t>
            </a: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Deliverables: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</a:rPr>
              <a:t>Training code, trained networks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</a:rPr>
              <a:t>Report of the results</a:t>
            </a:r>
            <a:endParaRPr lang="en-US" sz="1800" dirty="0">
              <a:latin typeface="Verdana" pitchFamily="1" charset="0"/>
            </a:endParaRP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Size group: 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1-2 Students (2 students if plan is to evaluate on real X-Ray data)</a:t>
            </a:r>
            <a:endParaRPr lang="en-US" sz="1800" b="1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Skills:</a:t>
            </a:r>
          </a:p>
          <a:p>
            <a:pPr lvl="1">
              <a:lnSpc>
                <a:spcPct val="90000"/>
              </a:lnSpc>
            </a:pP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Some machine learning, basic knowledge of projection radiography</a:t>
            </a:r>
          </a:p>
          <a:p>
            <a:pPr lvl="1">
              <a:lnSpc>
                <a:spcPct val="90000"/>
              </a:lnSpc>
            </a:pP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Programming in Python for Deep Learning frameworks (</a:t>
            </a:r>
            <a:r>
              <a:rPr lang="en-US" sz="1900" dirty="0" err="1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TensorFlow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, </a:t>
            </a:r>
            <a:r>
              <a:rPr lang="en-US" sz="1900" dirty="0" err="1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Keras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, etc.)</a:t>
            </a:r>
            <a:endParaRPr lang="en-US" sz="1800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Mentors: 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Robert </a:t>
            </a:r>
            <a:r>
              <a:rPr lang="en-US" sz="1900" dirty="0" err="1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Grupp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(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  <a:hlinkClick r:id="rId2"/>
              </a:rPr>
              <a:t>grupp@jhu.edu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) and Prof. Taylor</a:t>
            </a:r>
          </a:p>
        </p:txBody>
      </p:sp>
    </p:spTree>
    <p:extLst>
      <p:ext uri="{BB962C8B-B14F-4D97-AF65-F5344CB8AC3E}">
        <p14:creationId xmlns:p14="http://schemas.microsoft.com/office/powerpoint/2010/main" val="2387365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610600" cy="609600"/>
          </a:xfrm>
        </p:spPr>
        <p:txBody>
          <a:bodyPr/>
          <a:lstStyle/>
          <a:p>
            <a: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Smooth Extrapolation of Unknown Anatomy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85800"/>
            <a:ext cx="81534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Estimate a full model of a patient from partial anatomy for surgical planning and/or intraoperative navigation</a:t>
            </a:r>
          </a:p>
          <a:p>
            <a:pPr>
              <a:lnSpc>
                <a:spcPct val="90000"/>
              </a:lnSpc>
            </a:pP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Existing work is surface-based: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888" y="3200400"/>
            <a:ext cx="1874201" cy="14056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20" y="1714452"/>
            <a:ext cx="1874201" cy="1405651"/>
          </a:xfrm>
          <a:prstGeom prst="rect">
            <a:avLst/>
          </a:prstGeom>
        </p:spPr>
      </p:pic>
      <p:pic>
        <p:nvPicPr>
          <p:cNvPr id="7" name="Picture 6" descr="APL016_front_acet_top5_tps_no_overla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1" t="11933" r="15950" b="20862"/>
          <a:stretch/>
        </p:blipFill>
        <p:spPr>
          <a:xfrm>
            <a:off x="4742686" y="4673244"/>
            <a:ext cx="1805571" cy="13787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6423" y="2966432"/>
            <a:ext cx="17723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/>
              <a:t>Incomplete Patient Surface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59656" y="2146860"/>
            <a:ext cx="9938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Projection</a:t>
            </a:r>
          </a:p>
        </p:txBody>
      </p:sp>
      <p:cxnSp>
        <p:nvCxnSpPr>
          <p:cNvPr id="10" name="Straight Arrow Connector 9"/>
          <p:cNvCxnSpPr>
            <a:endCxn id="24" idx="1"/>
          </p:cNvCxnSpPr>
          <p:nvPr/>
        </p:nvCxnSpPr>
        <p:spPr>
          <a:xfrm>
            <a:off x="2099221" y="2417278"/>
            <a:ext cx="1258024" cy="45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39258" y="3051136"/>
            <a:ext cx="14067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/>
              <a:t>Estimated Structures</a:t>
            </a:r>
          </a:p>
        </p:txBody>
      </p:sp>
      <p:cxnSp>
        <p:nvCxnSpPr>
          <p:cNvPr id="12" name="Elbow Connector 11"/>
          <p:cNvCxnSpPr>
            <a:stCxn id="9" idx="2"/>
            <a:endCxn id="35" idx="1"/>
          </p:cNvCxnSpPr>
          <p:nvPr/>
        </p:nvCxnSpPr>
        <p:spPr>
          <a:xfrm rot="16200000" flipH="1">
            <a:off x="1214920" y="3205744"/>
            <a:ext cx="896472" cy="941068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41805" y="5334105"/>
            <a:ext cx="1616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Smooth Deformation of Estimated Regions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67063" y="6051953"/>
            <a:ext cx="1813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CT Image Source: JHU APL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357245" y="1683015"/>
            <a:ext cx="4075900" cy="1546858"/>
            <a:chOff x="3296586" y="1242260"/>
            <a:chExt cx="4075900" cy="1546858"/>
          </a:xfrm>
        </p:grpSpPr>
        <p:grpSp>
          <p:nvGrpSpPr>
            <p:cNvPr id="16" name="Group 15"/>
            <p:cNvGrpSpPr>
              <a:grpSpLocks noChangeAspect="1"/>
            </p:cNvGrpSpPr>
            <p:nvPr/>
          </p:nvGrpSpPr>
          <p:grpSpPr>
            <a:xfrm>
              <a:off x="3296586" y="1494600"/>
              <a:ext cx="4075900" cy="1294518"/>
              <a:chOff x="-1095433" y="3232699"/>
              <a:chExt cx="2037951" cy="647259"/>
            </a:xfrm>
          </p:grpSpPr>
          <p:pic>
            <p:nvPicPr>
              <p:cNvPr id="20" name="Picture 19" descr="pelvis_sim_align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783" t="28167" r="18674" b="58083"/>
              <a:stretch/>
            </p:blipFill>
            <p:spPr>
              <a:xfrm>
                <a:off x="224242" y="3232699"/>
                <a:ext cx="718276" cy="647259"/>
              </a:xfrm>
              <a:prstGeom prst="rect">
                <a:avLst/>
              </a:prstGeom>
            </p:spPr>
          </p:pic>
          <p:pic>
            <p:nvPicPr>
              <p:cNvPr id="21" name="Picture 20" descr="pelvis_sim_align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333" t="42999" r="69032" b="44286"/>
              <a:stretch/>
            </p:blipFill>
            <p:spPr>
              <a:xfrm>
                <a:off x="-1095433" y="3274567"/>
                <a:ext cx="641929" cy="598509"/>
              </a:xfrm>
              <a:prstGeom prst="rect">
                <a:avLst/>
              </a:prstGeom>
            </p:spPr>
          </p:pic>
          <p:pic>
            <p:nvPicPr>
              <p:cNvPr id="22" name="Picture 21" descr="pelvis_sim_align.png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167" r="69198" b="88372"/>
              <a:stretch/>
            </p:blipFill>
            <p:spPr>
              <a:xfrm>
                <a:off x="-504610" y="3260611"/>
                <a:ext cx="641929" cy="547350"/>
              </a:xfrm>
              <a:prstGeom prst="rect">
                <a:avLst/>
              </a:prstGeom>
            </p:spPr>
          </p:pic>
        </p:grpSp>
        <p:sp>
          <p:nvSpPr>
            <p:cNvPr id="17" name="TextBox 16"/>
            <p:cNvSpPr txBox="1"/>
            <p:nvPr/>
          </p:nvSpPr>
          <p:spPr>
            <a:xfrm>
              <a:off x="5382230" y="1802177"/>
              <a:ext cx="9889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…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96586" y="1242260"/>
              <a:ext cx="3802934" cy="147755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70532" y="1300397"/>
              <a:ext cx="16139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/>
                <a:t>Statistical Shape Model</a:t>
              </a:r>
            </a:p>
          </p:txBody>
        </p:sp>
      </p:grpSp>
      <p:cxnSp>
        <p:nvCxnSpPr>
          <p:cNvPr id="23" name="Elbow Connector 22"/>
          <p:cNvCxnSpPr>
            <a:stCxn id="24" idx="3"/>
            <a:endCxn id="12" idx="0"/>
          </p:cNvCxnSpPr>
          <p:nvPr/>
        </p:nvCxnSpPr>
        <p:spPr>
          <a:xfrm>
            <a:off x="7160179" y="2421790"/>
            <a:ext cx="982438" cy="629346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8" t="11636" r="14193" b="18947"/>
          <a:stretch/>
        </p:blipFill>
        <p:spPr>
          <a:xfrm>
            <a:off x="2133690" y="3421688"/>
            <a:ext cx="1894817" cy="140565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145297" y="3883060"/>
            <a:ext cx="31624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Copy &amp; Paste Structure Replacement</a:t>
            </a:r>
          </a:p>
        </p:txBody>
      </p:sp>
      <p:cxnSp>
        <p:nvCxnSpPr>
          <p:cNvPr id="26" name="Straight Arrow Connector 25"/>
          <p:cNvCxnSpPr>
            <a:endCxn id="35" idx="3"/>
          </p:cNvCxnSpPr>
          <p:nvPr/>
        </p:nvCxnSpPr>
        <p:spPr>
          <a:xfrm flipH="1">
            <a:off x="4028507" y="4124514"/>
            <a:ext cx="329944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642214" y="3462010"/>
            <a:ext cx="3386293" cy="2172177"/>
            <a:chOff x="642029" y="2980943"/>
            <a:chExt cx="3386293" cy="2172177"/>
          </a:xfrm>
        </p:grpSpPr>
        <p:pic>
          <p:nvPicPr>
            <p:cNvPr id="28" name="Picture 27" descr="APL016_front_acet_top5_basic_zoom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029" y="3850551"/>
              <a:ext cx="1736758" cy="1302569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29" name="Rectangle 28"/>
            <p:cNvSpPr/>
            <p:nvPr/>
          </p:nvSpPr>
          <p:spPr>
            <a:xfrm>
              <a:off x="3688844" y="2980943"/>
              <a:ext cx="339478" cy="32460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 flipV="1">
              <a:off x="642029" y="2980943"/>
              <a:ext cx="3046815" cy="86960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2378787" y="3305547"/>
              <a:ext cx="1649535" cy="184757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Elbow Connector 32"/>
          <p:cNvCxnSpPr>
            <a:stCxn id="35" idx="2"/>
            <a:endCxn id="31" idx="1"/>
          </p:cNvCxnSpPr>
          <p:nvPr/>
        </p:nvCxnSpPr>
        <p:spPr>
          <a:xfrm rot="16200000" flipH="1">
            <a:off x="3644262" y="4264175"/>
            <a:ext cx="535260" cy="1661587"/>
          </a:xfrm>
          <a:prstGeom prst="bent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6208779" y="4673244"/>
            <a:ext cx="2644641" cy="1302568"/>
            <a:chOff x="3688844" y="2904822"/>
            <a:chExt cx="2644641" cy="130256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727" y="2904822"/>
              <a:ext cx="1736758" cy="1302568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sp>
          <p:nvSpPr>
            <p:cNvPr id="36" name="Rectangle 35"/>
            <p:cNvSpPr/>
            <p:nvPr/>
          </p:nvSpPr>
          <p:spPr>
            <a:xfrm>
              <a:off x="3688844" y="2980943"/>
              <a:ext cx="339478" cy="32460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 flipH="1">
              <a:off x="3688844" y="2904822"/>
              <a:ext cx="907883" cy="76121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 flipV="1">
              <a:off x="3688844" y="3305547"/>
              <a:ext cx="907883" cy="901843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0024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609600"/>
          </a:xfrm>
        </p:spPr>
        <p:txBody>
          <a:bodyPr/>
          <a:lstStyle/>
          <a:p>
            <a: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Smooth Extrapolation of Unknown Anatomy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What Students Will Do:</a:t>
            </a:r>
            <a:endParaRPr lang="en-US" sz="1800" b="1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Extend the processing to extrapolate volume data (e.g. CT) in an efficient manner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This will allow for intraoperative X-Ray based navigation with incomplete CT</a:t>
            </a:r>
            <a:endParaRPr lang="en-US" sz="1900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t="21089" r="4167" b="20915"/>
          <a:stretch/>
        </p:blipFill>
        <p:spPr>
          <a:xfrm>
            <a:off x="5308600" y="2743200"/>
            <a:ext cx="3566160" cy="24906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33" t="50087" r="4167" b="34096"/>
          <a:stretch/>
        </p:blipFill>
        <p:spPr>
          <a:xfrm>
            <a:off x="243840" y="3536931"/>
            <a:ext cx="3566160" cy="750789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 bwMode="auto">
          <a:xfrm>
            <a:off x="4140200" y="3613133"/>
            <a:ext cx="838200" cy="598387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67063" y="6051953"/>
            <a:ext cx="18133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CT Image Source: JHU APL</a:t>
            </a:r>
          </a:p>
        </p:txBody>
      </p:sp>
    </p:spTree>
    <p:extLst>
      <p:ext uri="{BB962C8B-B14F-4D97-AF65-F5344CB8AC3E}">
        <p14:creationId xmlns:p14="http://schemas.microsoft.com/office/powerpoint/2010/main" val="440613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609600"/>
          </a:xfrm>
        </p:spPr>
        <p:txBody>
          <a:bodyPr/>
          <a:lstStyle/>
          <a:p>
            <a: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Smooth Extrapolation of Unknown Anatomy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1534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What Students Will Do:</a:t>
            </a:r>
            <a:endParaRPr lang="en-US" sz="1800" b="1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Extend the processing to extrapolate volume data (e.g. CT) in an efficient manner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Evaluate the methods using traditional atlas criteria well as with a 2D/3D registration simulation</a:t>
            </a: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Deliverables:</a:t>
            </a:r>
            <a:endParaRPr lang="en-US" sz="1900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C++ Source Code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Report comparing the speed of execution and accuracy of the various approaches</a:t>
            </a:r>
            <a:endParaRPr lang="en-US" sz="1800" dirty="0">
              <a:latin typeface="Verdana" pitchFamily="1" charset="0"/>
            </a:endParaRP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Size group: 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1-2 Students</a:t>
            </a:r>
            <a:endParaRPr lang="en-US" sz="1800" b="1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Skills: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C++, CUDA/OpenCL Programming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Course work in CIS I, and one of Image Processing, Medical Image Analysis, Computer Vision</a:t>
            </a: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Mentors:</a:t>
            </a:r>
            <a:endParaRPr lang="en-US" sz="1900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lvl="1">
              <a:lnSpc>
                <a:spcPct val="90000"/>
              </a:lnSpc>
            </a:pP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Robert Grupp (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  <a:hlinkClick r:id="rId2"/>
              </a:rPr>
              <a:t>grupp@jhu.edu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), Prof. Taylor</a:t>
            </a:r>
          </a:p>
        </p:txBody>
      </p:sp>
    </p:spTree>
    <p:extLst>
      <p:ext uri="{BB962C8B-B14F-4D97-AF65-F5344CB8AC3E}">
        <p14:creationId xmlns:p14="http://schemas.microsoft.com/office/powerpoint/2010/main" val="1065673461"/>
      </p:ext>
    </p:extLst>
  </p:cSld>
  <p:clrMapOvr>
    <a:masterClrMapping/>
  </p:clrMapOvr>
</p:sld>
</file>

<file path=ppt/theme/theme1.xml><?xml version="1.0" encoding="utf-8"?>
<a:theme xmlns:a="http://schemas.openxmlformats.org/drawingml/2006/main" name="CIS-Lecture">
  <a:themeElements>
    <a:clrScheme name="CIS-Lectur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IS-Lect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CIS-Lectu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-Lectur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CIS-Lecture</Template>
  <TotalTime>8171</TotalTime>
  <Words>635</Words>
  <Application>Microsoft Macintosh PowerPoint</Application>
  <PresentationFormat>On-screen Show (4:3)</PresentationFormat>
  <Paragraphs>95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Helvetica</vt:lpstr>
      <vt:lpstr>ＭＳ Ｐゴシック</vt:lpstr>
      <vt:lpstr>Times New Roman</vt:lpstr>
      <vt:lpstr>Verdana</vt:lpstr>
      <vt:lpstr>Arial</vt:lpstr>
      <vt:lpstr>CIS-Lecture</vt:lpstr>
      <vt:lpstr>Pose Estimation for Osteotomy Fragments and Implants with Intraoperative X-Ray Imaging</vt:lpstr>
      <vt:lpstr>Pose Estimation for Osteotomy Fragments and Implants with Intraoperative X-Ray Imaging</vt:lpstr>
      <vt:lpstr>Pose Estimation for Osteotomy Fragments and Implants with Intraoperative X-Ray Imaging</vt:lpstr>
      <vt:lpstr>Fluoroscopic Feature Detection with Deep Learning </vt:lpstr>
      <vt:lpstr>Fluoroscopic Feature Detection with Deep Learning </vt:lpstr>
      <vt:lpstr>Smooth Extrapolation of Unknown Anatomy</vt:lpstr>
      <vt:lpstr>Smooth Extrapolation of Unknown Anatomy</vt:lpstr>
      <vt:lpstr>Smooth Extrapolation of Unknown Anatomy</vt:lpstr>
    </vt:vector>
  </TitlesOfParts>
  <Company>Johns Hopkins University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Possible projects (examples)</dc:title>
  <dc:creator>R. H. Taylor</dc:creator>
  <cp:lastModifiedBy>Russell Taylor</cp:lastModifiedBy>
  <cp:revision>108</cp:revision>
  <cp:lastPrinted>1998-01-12T19:42:20Z</cp:lastPrinted>
  <dcterms:created xsi:type="dcterms:W3CDTF">2014-01-14T11:21:36Z</dcterms:created>
  <dcterms:modified xsi:type="dcterms:W3CDTF">2018-01-30T02:13:32Z</dcterms:modified>
</cp:coreProperties>
</file>