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6" r:id="rId2"/>
    <p:sldId id="278" r:id="rId3"/>
    <p:sldId id="277" r:id="rId4"/>
    <p:sldId id="275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9"/>
  </p:normalViewPr>
  <p:slideViewPr>
    <p:cSldViewPr showGuides="1">
      <p:cViewPr varScale="1">
        <p:scale>
          <a:sx n="109" d="100"/>
          <a:sy n="109" d="100"/>
        </p:scale>
        <p:origin x="162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 smtClean="0">
                <a:latin typeface="Arial" pitchFamily="-107" charset="0"/>
              </a:rPr>
              <a:t>	</a:t>
            </a:r>
            <a:r>
              <a:rPr lang="en-US" sz="1000" dirty="0" smtClean="0">
                <a:latin typeface="Times New Roman" pitchFamily="-107" charset="0"/>
              </a:rPr>
              <a:t>600.456/656 CIS2 Spring 2018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Force Sensing Drill/Cutter Tool for Skull Base Surgery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”Steady hand” cooperatively controlled robots like the Galen system respond to forces exerted by the surgeon on the handle of the tool, using a force sensor embedded in the tool holder.  In some applications, it is desirable to control the tool-tissue forces as well.  The goal of this project is to enable the Galen system to sense cutter-to-bone forces as well as surgeon-to-tool forces and to integrate this information into the control of the robot.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971800"/>
            <a:ext cx="4648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Do</a:t>
            </a:r>
            <a:endParaRPr lang="en-US" sz="19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Design and fabricate force sensing tool holder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electronic interfaces and connect to robot controller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software and virtual fixtures permitting control of tool-to-bone cutting forces</a:t>
            </a:r>
          </a:p>
          <a:p>
            <a:pPr marL="800100" lvl="1" indent="-342900">
              <a:lnSpc>
                <a:spcPct val="90000"/>
              </a:lnSpc>
              <a:buFont typeface="Arial" charset="0"/>
              <a:buChar char="•"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Demonstrate for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surgeons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37144" r="22500" b="12430"/>
          <a:stretch/>
        </p:blipFill>
        <p:spPr>
          <a:xfrm>
            <a:off x="5058508" y="3181766"/>
            <a:ext cx="3429000" cy="25908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7162800" y="4343400"/>
            <a:ext cx="990600" cy="1371600"/>
          </a:xfrm>
          <a:prstGeom prst="ellipse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3" y="1219200"/>
            <a:ext cx="2689692" cy="358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2118" y="1667480"/>
            <a:ext cx="3586259" cy="2689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72676" y="1666322"/>
            <a:ext cx="3576995" cy="2682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0847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“dumb” drills</a:t>
            </a:r>
          </a:p>
        </p:txBody>
      </p:sp>
    </p:spTree>
    <p:extLst>
      <p:ext uri="{BB962C8B-B14F-4D97-AF65-F5344CB8AC3E}">
        <p14:creationId xmlns:p14="http://schemas.microsoft.com/office/powerpoint/2010/main" val="26066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Sensing Surgical Drill Concept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75458" y="1295531"/>
            <a:ext cx="176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Drill-to-cover force sensors</a:t>
            </a:r>
            <a:endParaRPr lang="en-US" sz="1800" dirty="0"/>
          </a:p>
        </p:txBody>
      </p:sp>
      <p:sp>
        <p:nvSpPr>
          <p:cNvPr id="46" name="TextBox 45"/>
          <p:cNvSpPr txBox="1"/>
          <p:nvPr/>
        </p:nvSpPr>
        <p:spPr>
          <a:xfrm>
            <a:off x="426194" y="1089956"/>
            <a:ext cx="185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Handle / Cover</a:t>
            </a:r>
          </a:p>
        </p:txBody>
      </p:sp>
      <p:cxnSp>
        <p:nvCxnSpPr>
          <p:cNvPr id="47" name="Straight Arrow Connector 46"/>
          <p:cNvCxnSpPr>
            <a:stCxn id="46" idx="2"/>
            <a:endCxn id="21" idx="1"/>
          </p:cNvCxnSpPr>
          <p:nvPr/>
        </p:nvCxnSpPr>
        <p:spPr bwMode="auto">
          <a:xfrm>
            <a:off x="1355299" y="1459288"/>
            <a:ext cx="1022862" cy="52560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952616" y="3364639"/>
            <a:ext cx="1553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Robot-to-tool force sensor </a:t>
            </a:r>
            <a:endParaRPr lang="en-US" sz="1800" dirty="0"/>
          </a:p>
        </p:txBody>
      </p:sp>
      <p:cxnSp>
        <p:nvCxnSpPr>
          <p:cNvPr id="55" name="Straight Arrow Connector 54"/>
          <p:cNvCxnSpPr>
            <a:stCxn id="54" idx="0"/>
            <a:endCxn id="9" idx="2"/>
          </p:cNvCxnSpPr>
          <p:nvPr/>
        </p:nvCxnSpPr>
        <p:spPr bwMode="auto">
          <a:xfrm flipV="1">
            <a:off x="1729320" y="2796484"/>
            <a:ext cx="391241" cy="5681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707482" y="2276969"/>
            <a:ext cx="1755921" cy="765821"/>
            <a:chOff x="724530" y="2539921"/>
            <a:chExt cx="2403736" cy="1048356"/>
          </a:xfrm>
        </p:grpSpPr>
        <p:grpSp>
          <p:nvGrpSpPr>
            <p:cNvPr id="11" name="Group 10"/>
            <p:cNvGrpSpPr/>
            <p:nvPr/>
          </p:nvGrpSpPr>
          <p:grpSpPr>
            <a:xfrm>
              <a:off x="724530" y="2539921"/>
              <a:ext cx="2045733" cy="1048356"/>
              <a:chOff x="664863" y="2011481"/>
              <a:chExt cx="2045733" cy="1048356"/>
            </a:xfrm>
          </p:grpSpPr>
          <p:sp>
            <p:nvSpPr>
              <p:cNvPr id="8" name="Snip Same Side Corner Rectangle 7"/>
              <p:cNvSpPr/>
              <p:nvPr/>
            </p:nvSpPr>
            <p:spPr bwMode="auto">
              <a:xfrm rot="5400000">
                <a:off x="843860" y="2190434"/>
                <a:ext cx="690406" cy="1048400"/>
              </a:xfrm>
              <a:prstGeom prst="snip2Same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1184820" y="2395026"/>
                <a:ext cx="637431" cy="639242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6" name="L-Shape 5"/>
              <p:cNvSpPr/>
              <p:nvPr/>
            </p:nvSpPr>
            <p:spPr bwMode="auto">
              <a:xfrm flipH="1">
                <a:off x="1474631" y="2011481"/>
                <a:ext cx="733055" cy="792661"/>
              </a:xfrm>
              <a:prstGeom prst="corner">
                <a:avLst>
                  <a:gd name="adj1" fmla="val 23788"/>
                  <a:gd name="adj2" fmla="val 26699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190640" y="2015233"/>
                <a:ext cx="519956" cy="707428"/>
                <a:chOff x="2190640" y="2015233"/>
                <a:chExt cx="519956" cy="707428"/>
              </a:xfrm>
            </p:grpSpPr>
            <p:sp>
              <p:nvSpPr>
                <p:cNvPr id="5" name="Rectangle 4"/>
                <p:cNvSpPr/>
                <p:nvPr/>
              </p:nvSpPr>
              <p:spPr bwMode="auto">
                <a:xfrm>
                  <a:off x="2190640" y="2015233"/>
                  <a:ext cx="315384" cy="707428"/>
                </a:xfrm>
                <a:prstGeom prst="rect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2487946" y="2015233"/>
                  <a:ext cx="222650" cy="707428"/>
                </a:xfrm>
                <a:prstGeom prst="rect">
                  <a:avLst/>
                </a:prstGeom>
                <a:solidFill>
                  <a:srgbClr val="C0504D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</p:grpSp>
        </p:grpSp>
        <p:sp>
          <p:nvSpPr>
            <p:cNvPr id="12" name="Rectangle 11"/>
            <p:cNvSpPr/>
            <p:nvPr/>
          </p:nvSpPr>
          <p:spPr bwMode="auto">
            <a:xfrm>
              <a:off x="2770263" y="2548444"/>
              <a:ext cx="358003" cy="7074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744" y="1287008"/>
            <a:ext cx="417670" cy="4404644"/>
            <a:chOff x="4526185" y="1142113"/>
            <a:chExt cx="417670" cy="4404644"/>
          </a:xfrm>
        </p:grpSpPr>
        <p:grpSp>
          <p:nvGrpSpPr>
            <p:cNvPr id="19" name="Group 18"/>
            <p:cNvGrpSpPr/>
            <p:nvPr/>
          </p:nvGrpSpPr>
          <p:grpSpPr>
            <a:xfrm>
              <a:off x="4662567" y="2369456"/>
              <a:ext cx="144906" cy="3177301"/>
              <a:chOff x="4662566" y="2369456"/>
              <a:chExt cx="144906" cy="3177301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4692400" y="2369456"/>
                <a:ext cx="85239" cy="3068361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 bwMode="auto">
              <a:xfrm>
                <a:off x="4662566" y="5403725"/>
                <a:ext cx="144906" cy="143032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sp>
          <p:nvSpPr>
            <p:cNvPr id="14" name="Snip Same Side Corner Rectangle 13"/>
            <p:cNvSpPr/>
            <p:nvPr/>
          </p:nvSpPr>
          <p:spPr bwMode="auto">
            <a:xfrm flipV="1">
              <a:off x="4526185" y="1142113"/>
              <a:ext cx="417670" cy="2787094"/>
            </a:xfrm>
            <a:prstGeom prst="snip2SameRect">
              <a:avLst>
                <a:gd name="adj1" fmla="val 31921"/>
                <a:gd name="adj2" fmla="val 0"/>
              </a:avLst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134085" y="4491739"/>
            <a:ext cx="459437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NOTE: </a:t>
            </a:r>
            <a:r>
              <a:rPr lang="en-US" sz="1800" dirty="0" smtClean="0"/>
              <a:t>Kevin Olds has developed an inexpensive and very robust 3DOF force sensor for his </a:t>
            </a:r>
            <a:r>
              <a:rPr lang="en-US" sz="1800" dirty="0" err="1" smtClean="0"/>
              <a:t>neuro</a:t>
            </a:r>
            <a:r>
              <a:rPr lang="en-US" sz="1800" dirty="0" smtClean="0"/>
              <a:t>-rehabilitation project.  We may be able to adapt the design both for the wrist force sensor and for the drill-to-cover force sensors</a:t>
            </a:r>
            <a:endParaRPr lang="en-US" sz="1800" b="1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27680" y="2287352"/>
            <a:ext cx="2174179" cy="2082691"/>
          </a:xfrm>
          <a:prstGeom prst="rect">
            <a:avLst/>
          </a:prstGeom>
        </p:spPr>
      </p:pic>
      <p:sp>
        <p:nvSpPr>
          <p:cNvPr id="81" name="Footer Placeholder 3"/>
          <p:cNvSpPr txBox="1">
            <a:spLocks/>
          </p:cNvSpPr>
          <p:nvPr/>
        </p:nvSpPr>
        <p:spPr>
          <a:xfrm>
            <a:off x="297655" y="5981329"/>
            <a:ext cx="250258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CONFIDENTIAL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376100" y="1080413"/>
            <a:ext cx="845925" cy="1823969"/>
          </a:xfrm>
          <a:prstGeom prst="rect">
            <a:avLst/>
          </a:prstGeom>
          <a:solidFill>
            <a:srgbClr val="2A8DC8">
              <a:alpha val="2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78161" y="1072907"/>
            <a:ext cx="997297" cy="1823969"/>
            <a:chOff x="2378161" y="1072907"/>
            <a:chExt cx="997297" cy="1823969"/>
          </a:xfrm>
        </p:grpSpPr>
        <p:grpSp>
          <p:nvGrpSpPr>
            <p:cNvPr id="29" name="Group 28"/>
            <p:cNvGrpSpPr/>
            <p:nvPr/>
          </p:nvGrpSpPr>
          <p:grpSpPr>
            <a:xfrm>
              <a:off x="2378161" y="1072907"/>
              <a:ext cx="842836" cy="1823969"/>
              <a:chOff x="3835749" y="1805905"/>
              <a:chExt cx="842836" cy="1823969"/>
            </a:xfrm>
          </p:grpSpPr>
          <p:sp>
            <p:nvSpPr>
              <p:cNvPr id="21" name="Rectangle 20"/>
              <p:cNvSpPr/>
              <p:nvPr/>
            </p:nvSpPr>
            <p:spPr bwMode="auto">
              <a:xfrm>
                <a:off x="3835749" y="1805905"/>
                <a:ext cx="110812" cy="1823969"/>
              </a:xfrm>
              <a:prstGeom prst="rect">
                <a:avLst/>
              </a:prstGeom>
              <a:solidFill>
                <a:srgbClr val="2A8D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4567773" y="1805905"/>
                <a:ext cx="110812" cy="1823969"/>
              </a:xfrm>
              <a:prstGeom prst="rect">
                <a:avLst/>
              </a:prstGeom>
              <a:solidFill>
                <a:srgbClr val="2A8DC8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3929745" y="2177947"/>
                <a:ext cx="417438" cy="1359041"/>
                <a:chOff x="3929745" y="2177947"/>
                <a:chExt cx="417438" cy="1359041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3955084" y="3020214"/>
                  <a:ext cx="103977" cy="516774"/>
                </a:xfrm>
                <a:prstGeom prst="rect">
                  <a:avLst/>
                </a:prstGeom>
                <a:solidFill>
                  <a:srgbClr val="DF959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5" name="Rectangle 24"/>
                <p:cNvSpPr/>
                <p:nvPr/>
              </p:nvSpPr>
              <p:spPr bwMode="auto">
                <a:xfrm>
                  <a:off x="3929745" y="2177947"/>
                  <a:ext cx="103977" cy="516774"/>
                </a:xfrm>
                <a:prstGeom prst="rect">
                  <a:avLst/>
                </a:prstGeom>
                <a:solidFill>
                  <a:srgbClr val="DF959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 flipH="1">
                  <a:off x="4169872" y="3020214"/>
                  <a:ext cx="177311" cy="516774"/>
                </a:xfrm>
                <a:prstGeom prst="rect">
                  <a:avLst/>
                </a:prstGeom>
                <a:solidFill>
                  <a:srgbClr val="DF9593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</p:grpSp>
        </p:grpSp>
        <p:cxnSp>
          <p:nvCxnSpPr>
            <p:cNvPr id="36" name="Straight Arrow Connector 35"/>
            <p:cNvCxnSpPr>
              <a:stCxn id="34" idx="1"/>
            </p:cNvCxnSpPr>
            <p:nvPr/>
          </p:nvCxnSpPr>
          <p:spPr bwMode="auto">
            <a:xfrm flipH="1">
              <a:off x="2804358" y="1618697"/>
              <a:ext cx="571100" cy="8274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34" idx="1"/>
            </p:cNvCxnSpPr>
            <p:nvPr/>
          </p:nvCxnSpPr>
          <p:spPr bwMode="auto">
            <a:xfrm flipH="1">
              <a:off x="2514548" y="1618697"/>
              <a:ext cx="860910" cy="82746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Rectangle 42"/>
            <p:cNvSpPr/>
            <p:nvPr/>
          </p:nvSpPr>
          <p:spPr bwMode="auto">
            <a:xfrm flipH="1">
              <a:off x="2735097" y="1454811"/>
              <a:ext cx="177311" cy="516774"/>
            </a:xfrm>
            <a:prstGeom prst="rect">
              <a:avLst/>
            </a:prstGeom>
            <a:solidFill>
              <a:srgbClr val="DF959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cxnSp>
        <p:nvCxnSpPr>
          <p:cNvPr id="38" name="Straight Arrow Connector 37"/>
          <p:cNvCxnSpPr>
            <a:stCxn id="34" idx="1"/>
            <a:endCxn id="25" idx="3"/>
          </p:cNvCxnSpPr>
          <p:nvPr/>
        </p:nvCxnSpPr>
        <p:spPr bwMode="auto">
          <a:xfrm flipH="1">
            <a:off x="2576134" y="1618697"/>
            <a:ext cx="799324" cy="846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4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Force Sensing Drill/Cutter Tool for Skull Base Surgery</a:t>
            </a:r>
            <a:br>
              <a:rPr lang="en-US" sz="2000" dirty="0" smtClean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 smtClean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” </a:t>
            </a: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short description or bullets</a:t>
            </a:r>
            <a:endParaRPr lang="en-US" sz="1800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Working prototype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Engineering demonstration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</a:rPr>
              <a:t>Evaluation</a:t>
            </a:r>
            <a:endParaRPr lang="en-US" sz="1800" dirty="0" smtClean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3 max (Note: Existing project)</a:t>
            </a:r>
            <a:endParaRPr lang="en-US" sz="1800" b="1" dirty="0" smtClean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Mechanical design and rapid prototyping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EE design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C/C++</a:t>
            </a:r>
          </a:p>
          <a:p>
            <a:pPr>
              <a:lnSpc>
                <a:spcPct val="90000"/>
              </a:lnSpc>
            </a:pPr>
            <a:r>
              <a:rPr lang="en-US" sz="1900" b="1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Engineers: Russell Taylor (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rht@jhu.edu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Galen Company: Paul Wilkening, Yunus Sevimli, David Levi</a:t>
            </a:r>
          </a:p>
          <a:p>
            <a:pPr lvl="1">
              <a:lnSpc>
                <a:spcPct val="90000"/>
              </a:lnSpc>
            </a:pP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Surgeons: Francis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Creigton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MD,  Chris </a:t>
            </a:r>
            <a:r>
              <a:rPr lang="en-US" sz="1900" dirty="0" err="1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Razavi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</a:t>
            </a:r>
            <a:r>
              <a:rPr lang="en-US" sz="1900" dirty="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MD</a:t>
            </a:r>
          </a:p>
          <a:p>
            <a:pPr>
              <a:lnSpc>
                <a:spcPct val="90000"/>
              </a:lnSpc>
            </a:pPr>
            <a:r>
              <a:rPr lang="en-US" sz="2000" b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Note: </a:t>
            </a:r>
            <a:r>
              <a:rPr lang="en-US" sz="20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This could be the start of a good MS or PhD </a:t>
            </a:r>
            <a:r>
              <a:rPr lang="en-US" sz="200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qualifying </a:t>
            </a:r>
            <a:r>
              <a:rPr lang="en-US" sz="2000" smtClean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project</a:t>
            </a:r>
            <a:endParaRPr lang="en-US" sz="2000" b="1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5991</TotalTime>
  <Words>269</Words>
  <Application>Microsoft Macintosh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Times New Roman</vt:lpstr>
      <vt:lpstr>Verdana</vt:lpstr>
      <vt:lpstr>Arial</vt:lpstr>
      <vt:lpstr>CIS-Lecture</vt:lpstr>
      <vt:lpstr>Force Sensing Drill/Cutter Tool for Skull Base Surgery </vt:lpstr>
      <vt:lpstr>PowerPoint Presentation</vt:lpstr>
      <vt:lpstr>Force Sensing Surgical Drill Concept</vt:lpstr>
      <vt:lpstr>Force Sensing Drill/Cutter Tool for Skull Base Surgery </vt:lpstr>
    </vt:vector>
  </TitlesOfParts>
  <Company>Johns Hopkins University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78</cp:revision>
  <cp:lastPrinted>1998-01-12T19:42:20Z</cp:lastPrinted>
  <dcterms:created xsi:type="dcterms:W3CDTF">2014-01-14T11:21:36Z</dcterms:created>
  <dcterms:modified xsi:type="dcterms:W3CDTF">2018-01-28T23:32:45Z</dcterms:modified>
</cp:coreProperties>
</file>