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handoutMasterIdLst>
    <p:handoutMasterId r:id="rId5"/>
  </p:handoutMasterIdLst>
  <p:sldIdLst>
    <p:sldId id="275" r:id="rId2"/>
    <p:sldId id="276" r:id="rId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1" charset="0"/>
        <a:ea typeface="+mn-ea"/>
        <a:cs typeface="+mn-cs"/>
      </a:defRPr>
    </a:lvl1pPr>
    <a:lvl2pPr marL="457200" algn="l" rtl="0" eaLnBrk="0" fontAlgn="base" hangingPunct="0">
      <a:spcBef>
        <a:spcPct val="0"/>
      </a:spcBef>
      <a:spcAft>
        <a:spcPct val="0"/>
      </a:spcAft>
      <a:defRPr sz="2400" kern="1200">
        <a:solidFill>
          <a:schemeClr val="tx1"/>
        </a:solidFill>
        <a:latin typeface="Arial" pitchFamily="1" charset="0"/>
        <a:ea typeface="+mn-ea"/>
        <a:cs typeface="+mn-cs"/>
      </a:defRPr>
    </a:lvl2pPr>
    <a:lvl3pPr marL="914400" algn="l" rtl="0" eaLnBrk="0" fontAlgn="base" hangingPunct="0">
      <a:spcBef>
        <a:spcPct val="0"/>
      </a:spcBef>
      <a:spcAft>
        <a:spcPct val="0"/>
      </a:spcAft>
      <a:defRPr sz="2400" kern="1200">
        <a:solidFill>
          <a:schemeClr val="tx1"/>
        </a:solidFill>
        <a:latin typeface="Arial" pitchFamily="1" charset="0"/>
        <a:ea typeface="+mn-ea"/>
        <a:cs typeface="+mn-cs"/>
      </a:defRPr>
    </a:lvl3pPr>
    <a:lvl4pPr marL="1371600" algn="l" rtl="0" eaLnBrk="0" fontAlgn="base" hangingPunct="0">
      <a:spcBef>
        <a:spcPct val="0"/>
      </a:spcBef>
      <a:spcAft>
        <a:spcPct val="0"/>
      </a:spcAft>
      <a:defRPr sz="2400" kern="1200">
        <a:solidFill>
          <a:schemeClr val="tx1"/>
        </a:solidFill>
        <a:latin typeface="Arial" pitchFamily="1" charset="0"/>
        <a:ea typeface="+mn-ea"/>
        <a:cs typeface="+mn-cs"/>
      </a:defRPr>
    </a:lvl4pPr>
    <a:lvl5pPr marL="1828800" algn="l" rtl="0" eaLnBrk="0" fontAlgn="base" hangingPunct="0">
      <a:spcBef>
        <a:spcPct val="0"/>
      </a:spcBef>
      <a:spcAft>
        <a:spcPct val="0"/>
      </a:spcAft>
      <a:defRPr sz="2400" kern="1200">
        <a:solidFill>
          <a:schemeClr val="tx1"/>
        </a:solidFill>
        <a:latin typeface="Arial" pitchFamily="1" charset="0"/>
        <a:ea typeface="+mn-ea"/>
        <a:cs typeface="+mn-cs"/>
      </a:defRPr>
    </a:lvl5pPr>
    <a:lvl6pPr marL="2286000" algn="l" defTabSz="457200" rtl="0" eaLnBrk="1" latinLnBrk="0" hangingPunct="1">
      <a:defRPr sz="2400" kern="1200">
        <a:solidFill>
          <a:schemeClr val="tx1"/>
        </a:solidFill>
        <a:latin typeface="Arial" pitchFamily="1" charset="0"/>
        <a:ea typeface="+mn-ea"/>
        <a:cs typeface="+mn-cs"/>
      </a:defRPr>
    </a:lvl6pPr>
    <a:lvl7pPr marL="2743200" algn="l" defTabSz="457200" rtl="0" eaLnBrk="1" latinLnBrk="0" hangingPunct="1">
      <a:defRPr sz="2400" kern="1200">
        <a:solidFill>
          <a:schemeClr val="tx1"/>
        </a:solidFill>
        <a:latin typeface="Arial" pitchFamily="1" charset="0"/>
        <a:ea typeface="+mn-ea"/>
        <a:cs typeface="+mn-cs"/>
      </a:defRPr>
    </a:lvl7pPr>
    <a:lvl8pPr marL="3200400" algn="l" defTabSz="457200" rtl="0" eaLnBrk="1" latinLnBrk="0" hangingPunct="1">
      <a:defRPr sz="2400" kern="1200">
        <a:solidFill>
          <a:schemeClr val="tx1"/>
        </a:solidFill>
        <a:latin typeface="Arial" pitchFamily="1" charset="0"/>
        <a:ea typeface="+mn-ea"/>
        <a:cs typeface="+mn-cs"/>
      </a:defRPr>
    </a:lvl8pPr>
    <a:lvl9pPr marL="3657600" algn="l" defTabSz="457200" rtl="0" eaLnBrk="1" latinLnBrk="0" hangingPunct="1">
      <a:defRPr sz="2400" kern="1200">
        <a:solidFill>
          <a:schemeClr val="tx1"/>
        </a:solidFill>
        <a:latin typeface="Arial"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BB4FD"/>
    <a:srgbClr val="CCCCFF"/>
    <a:srgbClr val="9999FF"/>
    <a:srgbClr val="FFCCCC"/>
    <a:srgbClr val="99CCFF"/>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9"/>
  </p:normalViewPr>
  <p:slideViewPr>
    <p:cSldViewPr showGuides="1">
      <p:cViewPr varScale="1">
        <p:scale>
          <a:sx n="109" d="100"/>
          <a:sy n="109" d="100"/>
        </p:scale>
        <p:origin x="1624"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handoutMaster" Target="handoutMasters/handoutMaster1.xml"/><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92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92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92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512CACE-AF88-ED49-8F85-D65AFFF2FC0A}" type="slidenum">
              <a:rPr lang="en-US"/>
              <a:pPr>
                <a:defRPr/>
              </a:pPr>
              <a:t>‹#›</a:t>
            </a:fld>
            <a:endParaRPr lang="en-US"/>
          </a:p>
        </p:txBody>
      </p:sp>
    </p:spTree>
    <p:extLst>
      <p:ext uri="{BB962C8B-B14F-4D97-AF65-F5344CB8AC3E}">
        <p14:creationId xmlns:p14="http://schemas.microsoft.com/office/powerpoint/2010/main" val="40072417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F6788FD-083D-3B4A-BCEA-C6203DCA5662}" type="slidenum">
              <a:rPr lang="en-US"/>
              <a:pPr>
                <a:defRPr/>
              </a:pPr>
              <a:t>‹#›</a:t>
            </a:fld>
            <a:endParaRPr lang="en-US"/>
          </a:p>
        </p:txBody>
      </p:sp>
    </p:spTree>
    <p:extLst>
      <p:ext uri="{BB962C8B-B14F-4D97-AF65-F5344CB8AC3E}">
        <p14:creationId xmlns:p14="http://schemas.microsoft.com/office/powerpoint/2010/main" val="40106238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28600"/>
            <a:ext cx="567690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914400"/>
            <a:ext cx="777240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28" name="Group 12"/>
          <p:cNvGrpSpPr>
            <a:grpSpLocks/>
          </p:cNvGrpSpPr>
          <p:nvPr/>
        </p:nvGrpSpPr>
        <p:grpSpPr bwMode="auto">
          <a:xfrm>
            <a:off x="3302000" y="6477000"/>
            <a:ext cx="5842000" cy="381000"/>
            <a:chOff x="2080" y="4080"/>
            <a:chExt cx="3680" cy="240"/>
          </a:xfrm>
        </p:grpSpPr>
        <p:pic>
          <p:nvPicPr>
            <p:cNvPr id="1030" name="Picture 13" descr="ERCLogoSmallColor"/>
            <p:cNvPicPr>
              <a:picLocks noChangeAspect="1" noChangeArrowheads="1"/>
            </p:cNvPicPr>
            <p:nvPr/>
          </p:nvPicPr>
          <p:blipFill>
            <a:blip r:embed="rId13"/>
            <a:srcRect/>
            <a:stretch>
              <a:fillRect/>
            </a:stretch>
          </p:blipFill>
          <p:spPr bwMode="auto">
            <a:xfrm>
              <a:off x="5589" y="4080"/>
              <a:ext cx="171" cy="240"/>
            </a:xfrm>
            <a:prstGeom prst="rect">
              <a:avLst/>
            </a:prstGeom>
            <a:noFill/>
            <a:ln w="9525">
              <a:noFill/>
              <a:miter lim="800000"/>
              <a:headEnd/>
              <a:tailEnd/>
            </a:ln>
          </p:spPr>
        </p:pic>
        <p:sp>
          <p:nvSpPr>
            <p:cNvPr id="1038" name="Text Box 14"/>
            <p:cNvSpPr txBox="1">
              <a:spLocks noChangeArrowheads="1"/>
            </p:cNvSpPr>
            <p:nvPr/>
          </p:nvSpPr>
          <p:spPr bwMode="auto">
            <a:xfrm>
              <a:off x="2080" y="4118"/>
              <a:ext cx="3488" cy="154"/>
            </a:xfrm>
            <a:prstGeom prst="rect">
              <a:avLst/>
            </a:prstGeom>
            <a:noFill/>
            <a:ln w="9525">
              <a:noFill/>
              <a:miter lim="800000"/>
              <a:headEnd/>
              <a:tailEnd/>
            </a:ln>
            <a:effectLst/>
          </p:spPr>
          <p:txBody>
            <a:bodyPr wrap="none">
              <a:prstTxWarp prst="textNoShape">
                <a:avLst/>
              </a:prstTxWarp>
              <a:spAutoFit/>
            </a:bodyPr>
            <a:lstStyle/>
            <a:p>
              <a:pPr>
                <a:defRPr/>
              </a:pPr>
              <a:r>
                <a:rPr lang="en-US" sz="1000" b="1">
                  <a:solidFill>
                    <a:schemeClr val="bg2"/>
                  </a:solidFill>
                  <a:latin typeface="Arial" pitchFamily="-107" charset="0"/>
                </a:rPr>
                <a:t>Engineering Research Center for Computer Integrated Surgical Systems and Technology</a:t>
              </a:r>
            </a:p>
          </p:txBody>
        </p:sp>
      </p:grpSp>
      <p:sp>
        <p:nvSpPr>
          <p:cNvPr id="1040" name="Text Box 16"/>
          <p:cNvSpPr txBox="1">
            <a:spLocks noChangeArrowheads="1"/>
          </p:cNvSpPr>
          <p:nvPr/>
        </p:nvSpPr>
        <p:spPr bwMode="auto">
          <a:xfrm>
            <a:off x="0" y="6430963"/>
            <a:ext cx="3733800" cy="427037"/>
          </a:xfrm>
          <a:prstGeom prst="rect">
            <a:avLst/>
          </a:prstGeom>
          <a:noFill/>
          <a:ln w="9525">
            <a:noFill/>
            <a:miter lim="800000"/>
            <a:headEnd/>
            <a:tailEnd/>
          </a:ln>
          <a:effectLst/>
        </p:spPr>
        <p:txBody>
          <a:bodyPr>
            <a:prstTxWarp prst="textNoShape">
              <a:avLst/>
            </a:prstTxWarp>
            <a:spAutoFit/>
          </a:bodyPr>
          <a:lstStyle/>
          <a:p>
            <a:pPr marL="341313" indent="-341313">
              <a:defRPr/>
            </a:pPr>
            <a:fld id="{AC6DEC11-5E03-2848-BAEE-A26AD718E783}" type="slidenum">
              <a:rPr lang="en-US" sz="1200" b="1">
                <a:latin typeface="Arial" pitchFamily="-107" charset="0"/>
              </a:rPr>
              <a:pPr marL="341313" indent="-341313">
                <a:defRPr/>
              </a:pPr>
              <a:t>‹#›</a:t>
            </a:fld>
            <a:r>
              <a:rPr lang="en-US" sz="1200" b="1" dirty="0" smtClean="0">
                <a:latin typeface="Arial" pitchFamily="-107" charset="0"/>
              </a:rPr>
              <a:t>	</a:t>
            </a:r>
            <a:r>
              <a:rPr lang="en-US" sz="1000" dirty="0" smtClean="0">
                <a:latin typeface="Times New Roman" pitchFamily="-107" charset="0"/>
              </a:rPr>
              <a:t>600.456/656 CIS2 Spring 2018</a:t>
            </a:r>
          </a:p>
          <a:p>
            <a:pPr marL="341313" indent="-341313">
              <a:defRPr/>
            </a:pPr>
            <a:r>
              <a:rPr lang="en-US" sz="1000" dirty="0">
                <a:latin typeface="Times New Roman" pitchFamily="-107" charset="0"/>
              </a:rPr>
              <a:t>	Copyright © R. H. Taylor</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2800" b="1">
          <a:solidFill>
            <a:schemeClr val="tx2"/>
          </a:solidFill>
          <a:latin typeface="+mj-lt"/>
          <a:ea typeface="ＭＳ Ｐゴシック" pitchFamily="-107" charset="-128"/>
          <a:cs typeface="ＭＳ Ｐゴシック" pitchFamily="-107" charset="-128"/>
        </a:defRPr>
      </a:lvl1pPr>
      <a:lvl2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2pPr>
      <a:lvl3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3pPr>
      <a:lvl4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4pPr>
      <a:lvl5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5pPr>
      <a:lvl6pPr marL="457200" algn="ctr" rtl="0" eaLnBrk="0" fontAlgn="base" hangingPunct="0">
        <a:spcBef>
          <a:spcPct val="0"/>
        </a:spcBef>
        <a:spcAft>
          <a:spcPct val="0"/>
        </a:spcAft>
        <a:defRPr sz="2800" b="1">
          <a:solidFill>
            <a:schemeClr val="tx2"/>
          </a:solidFill>
          <a:latin typeface="Arial" pitchFamily="-65" charset="0"/>
        </a:defRPr>
      </a:lvl6pPr>
      <a:lvl7pPr marL="914400" algn="ctr" rtl="0" eaLnBrk="0" fontAlgn="base" hangingPunct="0">
        <a:spcBef>
          <a:spcPct val="0"/>
        </a:spcBef>
        <a:spcAft>
          <a:spcPct val="0"/>
        </a:spcAft>
        <a:defRPr sz="2800" b="1">
          <a:solidFill>
            <a:schemeClr val="tx2"/>
          </a:solidFill>
          <a:latin typeface="Arial" pitchFamily="-65" charset="0"/>
        </a:defRPr>
      </a:lvl7pPr>
      <a:lvl8pPr marL="1371600" algn="ctr" rtl="0" eaLnBrk="0" fontAlgn="base" hangingPunct="0">
        <a:spcBef>
          <a:spcPct val="0"/>
        </a:spcBef>
        <a:spcAft>
          <a:spcPct val="0"/>
        </a:spcAft>
        <a:defRPr sz="2800" b="1">
          <a:solidFill>
            <a:schemeClr val="tx2"/>
          </a:solidFill>
          <a:latin typeface="Arial" pitchFamily="-65" charset="0"/>
        </a:defRPr>
      </a:lvl8pPr>
      <a:lvl9pPr marL="1828800" algn="ctr" rtl="0" eaLnBrk="0" fontAlgn="base" hangingPunct="0">
        <a:spcBef>
          <a:spcPct val="0"/>
        </a:spcBef>
        <a:spcAft>
          <a:spcPct val="0"/>
        </a:spcAft>
        <a:defRPr sz="2800" b="1">
          <a:solidFill>
            <a:schemeClr val="tx2"/>
          </a:solidFill>
          <a:latin typeface="Arial" pitchFamily="-65"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ＭＳ Ｐゴシック" pitchFamily="-107" charset="-128"/>
          <a:cs typeface="ＭＳ Ｐゴシック" pitchFamily="-107" charset="-128"/>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pitchFamily="-65" charset="-128"/>
        </a:defRPr>
      </a:lvl2pPr>
      <a:lvl3pPr marL="10858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3pPr>
      <a:lvl4pPr marL="14287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4pPr>
      <a:lvl5pPr marL="1771650" indent="-228600" algn="l" rtl="0" eaLnBrk="0" fontAlgn="base" hangingPunct="0">
        <a:spcBef>
          <a:spcPct val="20000"/>
        </a:spcBef>
        <a:spcAft>
          <a:spcPct val="0"/>
        </a:spcAft>
        <a:buChar char="»"/>
        <a:defRPr>
          <a:solidFill>
            <a:schemeClr val="tx1"/>
          </a:solidFill>
          <a:latin typeface="+mn-lt"/>
          <a:ea typeface="ＭＳ Ｐゴシック" pitchFamily="-65" charset="-128"/>
        </a:defRPr>
      </a:lvl5pPr>
      <a:lvl6pPr marL="2228850" indent="-228600" algn="l" rtl="0" eaLnBrk="0" fontAlgn="base" hangingPunct="0">
        <a:spcBef>
          <a:spcPct val="20000"/>
        </a:spcBef>
        <a:spcAft>
          <a:spcPct val="0"/>
        </a:spcAft>
        <a:buChar char="»"/>
        <a:defRPr>
          <a:solidFill>
            <a:schemeClr val="tx1"/>
          </a:solidFill>
          <a:latin typeface="+mn-lt"/>
          <a:ea typeface="ＭＳ Ｐゴシック" pitchFamily="-65" charset="-128"/>
        </a:defRPr>
      </a:lvl6pPr>
      <a:lvl7pPr marL="2686050" indent="-228600" algn="l" rtl="0" eaLnBrk="0" fontAlgn="base" hangingPunct="0">
        <a:spcBef>
          <a:spcPct val="20000"/>
        </a:spcBef>
        <a:spcAft>
          <a:spcPct val="0"/>
        </a:spcAft>
        <a:buChar char="»"/>
        <a:defRPr>
          <a:solidFill>
            <a:schemeClr val="tx1"/>
          </a:solidFill>
          <a:latin typeface="+mn-lt"/>
          <a:ea typeface="ＭＳ Ｐゴシック" pitchFamily="-65" charset="-128"/>
        </a:defRPr>
      </a:lvl7pPr>
      <a:lvl8pPr marL="3143250" indent="-228600" algn="l" rtl="0" eaLnBrk="0" fontAlgn="base" hangingPunct="0">
        <a:spcBef>
          <a:spcPct val="20000"/>
        </a:spcBef>
        <a:spcAft>
          <a:spcPct val="0"/>
        </a:spcAft>
        <a:buChar char="»"/>
        <a:defRPr>
          <a:solidFill>
            <a:schemeClr val="tx1"/>
          </a:solidFill>
          <a:latin typeface="+mn-lt"/>
          <a:ea typeface="ＭＳ Ｐゴシック" pitchFamily="-65" charset="-128"/>
        </a:defRPr>
      </a:lvl8pPr>
      <a:lvl9pPr marL="3600450" indent="-228600" algn="l" rtl="0" eaLnBrk="0" fontAlgn="base" hangingPunct="0">
        <a:spcBef>
          <a:spcPct val="20000"/>
        </a:spcBef>
        <a:spcAft>
          <a:spcPct val="0"/>
        </a:spcAft>
        <a:buChar char="»"/>
        <a:defRPr>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smathe14@jhmi.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848600" y="3886200"/>
            <a:ext cx="1219200" cy="1219200"/>
          </a:xfrm>
          <a:prstGeom prst="rect">
            <a:avLst/>
          </a:prstGeom>
        </p:spPr>
      </p:pic>
      <p:sp>
        <p:nvSpPr>
          <p:cNvPr id="15362" name="Rectangle 2"/>
          <p:cNvSpPr>
            <a:spLocks noGrp="1" noChangeArrowheads="1"/>
          </p:cNvSpPr>
          <p:nvPr>
            <p:ph type="title"/>
          </p:nvPr>
        </p:nvSpPr>
        <p:spPr>
          <a:xfrm>
            <a:off x="304800" y="228600"/>
            <a:ext cx="8610600" cy="609600"/>
          </a:xfrm>
        </p:spPr>
        <p:txBody>
          <a:bodyPr/>
          <a:lstStyle/>
          <a:p>
            <a:r>
              <a:rPr lang="en-US" sz="2000" dirty="0" err="1" smtClean="0">
                <a:solidFill>
                  <a:srgbClr val="0000FF"/>
                </a:solidFill>
                <a:latin typeface="Verdana" pitchFamily="1" charset="0"/>
                <a:ea typeface="ＭＳ Ｐゴシック" pitchFamily="1" charset="-128"/>
                <a:cs typeface="ＭＳ Ｐゴシック" pitchFamily="1" charset="-128"/>
              </a:rPr>
              <a:t>Multigrasp</a:t>
            </a:r>
            <a:r>
              <a:rPr lang="en-US" sz="2000" dirty="0">
                <a:solidFill>
                  <a:srgbClr val="0000FF"/>
                </a:solidFill>
                <a:latin typeface="Verdana" pitchFamily="1" charset="0"/>
                <a:ea typeface="ＭＳ Ｐゴシック" pitchFamily="1" charset="-128"/>
                <a:cs typeface="ＭＳ Ｐゴシック" pitchFamily="1" charset="-128"/>
              </a:rPr>
              <a:t> </a:t>
            </a:r>
            <a:r>
              <a:rPr lang="en-US" sz="2000" dirty="0" err="1" smtClean="0">
                <a:solidFill>
                  <a:srgbClr val="0000FF"/>
                </a:solidFill>
                <a:latin typeface="Verdana" pitchFamily="1" charset="0"/>
                <a:ea typeface="ＭＳ Ｐゴシック" pitchFamily="1" charset="-128"/>
                <a:cs typeface="ＭＳ Ｐゴシック" pitchFamily="1" charset="-128"/>
              </a:rPr>
              <a:t>forcep</a:t>
            </a:r>
            <a:r>
              <a:rPr lang="en-US" sz="2000" dirty="0" smtClean="0">
                <a:solidFill>
                  <a:srgbClr val="0000FF"/>
                </a:solidFill>
                <a:latin typeface="Verdana" pitchFamily="1" charset="0"/>
                <a:ea typeface="ＭＳ Ｐゴシック" pitchFamily="1" charset="-128"/>
                <a:cs typeface="ＭＳ Ｐゴシック" pitchFamily="1" charset="-128"/>
              </a:rPr>
              <a:t> for endoscopic biopsies</a:t>
            </a:r>
          </a:p>
        </p:txBody>
      </p:sp>
      <p:sp>
        <p:nvSpPr>
          <p:cNvPr id="15363" name="Rectangle 3"/>
          <p:cNvSpPr>
            <a:spLocks noGrp="1" noChangeArrowheads="1"/>
          </p:cNvSpPr>
          <p:nvPr>
            <p:ph type="body" idx="1"/>
          </p:nvPr>
        </p:nvSpPr>
        <p:spPr>
          <a:xfrm>
            <a:off x="685800" y="914400"/>
            <a:ext cx="8153400" cy="5486400"/>
          </a:xfrm>
        </p:spPr>
        <p:txBody>
          <a:bodyPr/>
          <a:lstStyle/>
          <a:p>
            <a:pPr>
              <a:lnSpc>
                <a:spcPct val="90000"/>
              </a:lnSpc>
            </a:pPr>
            <a:r>
              <a:rPr lang="en-US" sz="1600" dirty="0" smtClean="0">
                <a:latin typeface="Verdana" pitchFamily="1" charset="0"/>
                <a:ea typeface="ＭＳ Ｐゴシック" pitchFamily="1" charset="-128"/>
                <a:cs typeface="ＭＳ Ｐゴシック" pitchFamily="1" charset="-128"/>
              </a:rPr>
              <a:t>Commonly in endoscopic procedures, multiple biopsies are obtained to get important diagnostic information. This is an inefficient process that requires frequent threading of biopsy device in channel with subsequent removal and re-insertion.</a:t>
            </a:r>
          </a:p>
          <a:p>
            <a:pPr>
              <a:lnSpc>
                <a:spcPct val="90000"/>
              </a:lnSpc>
            </a:pPr>
            <a:r>
              <a:rPr lang="en-US" sz="1600" dirty="0" smtClean="0">
                <a:latin typeface="Verdana" pitchFamily="1" charset="0"/>
                <a:ea typeface="ＭＳ Ｐゴシック" pitchFamily="1" charset="-128"/>
                <a:cs typeface="ＭＳ Ｐゴシック" pitchFamily="1" charset="-128"/>
              </a:rPr>
              <a:t>Goal is to design and build an endoscopic biopsy </a:t>
            </a:r>
            <a:r>
              <a:rPr lang="en-US" sz="1600" dirty="0" err="1" smtClean="0">
                <a:latin typeface="Verdana" pitchFamily="1" charset="0"/>
                <a:ea typeface="ＭＳ Ｐゴシック" pitchFamily="1" charset="-128"/>
                <a:cs typeface="ＭＳ Ｐゴシック" pitchFamily="1" charset="-128"/>
              </a:rPr>
              <a:t>forcep</a:t>
            </a:r>
            <a:r>
              <a:rPr lang="en-US" sz="1600" dirty="0" smtClean="0">
                <a:latin typeface="Verdana" pitchFamily="1" charset="0"/>
                <a:ea typeface="ＭＳ Ｐゴシック" pitchFamily="1" charset="-128"/>
                <a:cs typeface="ＭＳ Ｐゴシック" pitchFamily="1" charset="-128"/>
              </a:rPr>
              <a:t> that can be used in the standard endoscope channel that has greater functionality to allow multiple biopsies for a single pass to improve diagnostic yield and efficiency</a:t>
            </a:r>
            <a:endParaRPr lang="en-US" sz="1900" b="1" dirty="0" smtClean="0">
              <a:latin typeface="Verdana" pitchFamily="1" charset="0"/>
              <a:ea typeface="ＭＳ Ｐゴシック" pitchFamily="1" charset="-128"/>
              <a:cs typeface="ＭＳ Ｐゴシック" pitchFamily="1" charset="-128"/>
            </a:endParaRPr>
          </a:p>
          <a:p>
            <a:pPr>
              <a:lnSpc>
                <a:spcPct val="90000"/>
              </a:lnSpc>
            </a:pPr>
            <a:r>
              <a:rPr lang="en-US" sz="1600" b="1" dirty="0" smtClean="0">
                <a:latin typeface="Verdana" pitchFamily="1" charset="0"/>
                <a:ea typeface="ＭＳ Ｐゴシック" pitchFamily="1" charset="-128"/>
                <a:cs typeface="ＭＳ Ｐゴシック" pitchFamily="1" charset="-128"/>
              </a:rPr>
              <a:t>What Students Will Do: </a:t>
            </a:r>
            <a:endParaRPr lang="en-US" sz="1600" dirty="0" smtClean="0">
              <a:latin typeface="Verdana" pitchFamily="1" charset="0"/>
              <a:ea typeface="ＭＳ Ｐゴシック" pitchFamily="1" charset="-128"/>
              <a:cs typeface="ＭＳ Ｐゴシック" pitchFamily="1" charset="-128"/>
            </a:endParaRPr>
          </a:p>
          <a:p>
            <a:pPr lvl="1">
              <a:lnSpc>
                <a:spcPct val="90000"/>
              </a:lnSpc>
            </a:pPr>
            <a:r>
              <a:rPr lang="en-US" sz="1600" dirty="0" smtClean="0">
                <a:latin typeface="Verdana" pitchFamily="1" charset="0"/>
                <a:ea typeface="ＭＳ Ｐゴシック" pitchFamily="1" charset="-128"/>
                <a:cs typeface="ＭＳ Ｐゴシック" pitchFamily="1" charset="-128"/>
              </a:rPr>
              <a:t>Work with leading academic clinicians and patient safety researchers at the School of Medicine to develop a novel device with clinical importance</a:t>
            </a:r>
            <a:endParaRPr lang="en-US" sz="1600" dirty="0">
              <a:latin typeface="Verdana" pitchFamily="1" charset="0"/>
              <a:ea typeface="ＭＳ Ｐゴシック" pitchFamily="1" charset="-128"/>
              <a:cs typeface="ＭＳ Ｐゴシック" pitchFamily="1" charset="-128"/>
            </a:endParaRPr>
          </a:p>
          <a:p>
            <a:pPr>
              <a:lnSpc>
                <a:spcPct val="90000"/>
              </a:lnSpc>
            </a:pPr>
            <a:r>
              <a:rPr lang="en-US" sz="1600" b="1" dirty="0" smtClean="0">
                <a:latin typeface="Verdana" pitchFamily="1" charset="0"/>
                <a:ea typeface="ＭＳ Ｐゴシック" pitchFamily="1" charset="-128"/>
                <a:cs typeface="ＭＳ Ｐゴシック" pitchFamily="1" charset="-128"/>
              </a:rPr>
              <a:t>Deliverables</a:t>
            </a:r>
            <a:endParaRPr lang="en-US" sz="1600" dirty="0" smtClean="0">
              <a:latin typeface="Verdana" pitchFamily="1" charset="0"/>
              <a:ea typeface="ＭＳ Ｐゴシック" pitchFamily="1" charset="-128"/>
              <a:cs typeface="ＭＳ Ｐゴシック" pitchFamily="1" charset="-128"/>
            </a:endParaRPr>
          </a:p>
          <a:p>
            <a:pPr lvl="1">
              <a:lnSpc>
                <a:spcPct val="90000"/>
              </a:lnSpc>
            </a:pPr>
            <a:r>
              <a:rPr lang="en-US" sz="1600" dirty="0">
                <a:latin typeface="Verdana" pitchFamily="1" charset="0"/>
              </a:rPr>
              <a:t>Co-</a:t>
            </a:r>
            <a:r>
              <a:rPr lang="en-US" sz="1600" dirty="0" smtClean="0">
                <a:latin typeface="Verdana" pitchFamily="1" charset="0"/>
              </a:rPr>
              <a:t>design and development </a:t>
            </a:r>
            <a:r>
              <a:rPr lang="en-US" sz="1600" dirty="0">
                <a:latin typeface="Verdana" pitchFamily="1" charset="0"/>
              </a:rPr>
              <a:t>mechanism for obtaining multiple specimens </a:t>
            </a:r>
          </a:p>
          <a:p>
            <a:pPr lvl="1">
              <a:lnSpc>
                <a:spcPct val="90000"/>
              </a:lnSpc>
            </a:pPr>
            <a:r>
              <a:rPr lang="en-US" sz="1600" dirty="0">
                <a:latin typeface="Verdana" pitchFamily="1" charset="0"/>
              </a:rPr>
              <a:t>Co-design and development of prototype</a:t>
            </a:r>
          </a:p>
          <a:p>
            <a:pPr>
              <a:lnSpc>
                <a:spcPct val="90000"/>
              </a:lnSpc>
            </a:pPr>
            <a:r>
              <a:rPr lang="en-US" sz="1600" b="1" dirty="0" smtClean="0">
                <a:latin typeface="Verdana" pitchFamily="1" charset="0"/>
                <a:ea typeface="ＭＳ Ｐゴシック" pitchFamily="1" charset="-128"/>
                <a:cs typeface="ＭＳ Ｐゴシック" pitchFamily="1" charset="-128"/>
              </a:rPr>
              <a:t>Size group: </a:t>
            </a:r>
            <a:r>
              <a:rPr lang="en-US" sz="1600" dirty="0" smtClean="0">
                <a:latin typeface="Verdana" pitchFamily="1" charset="0"/>
                <a:ea typeface="ＭＳ Ｐゴシック" pitchFamily="1" charset="-128"/>
                <a:cs typeface="ＭＳ Ｐゴシック" pitchFamily="1" charset="-128"/>
              </a:rPr>
              <a:t>1-2</a:t>
            </a:r>
            <a:endParaRPr lang="en-US" sz="1600" b="1" dirty="0" smtClean="0">
              <a:latin typeface="Verdana" pitchFamily="1" charset="0"/>
              <a:ea typeface="ＭＳ Ｐゴシック" pitchFamily="1" charset="-128"/>
              <a:cs typeface="ＭＳ Ｐゴシック" pitchFamily="1" charset="-128"/>
            </a:endParaRPr>
          </a:p>
          <a:p>
            <a:pPr>
              <a:lnSpc>
                <a:spcPct val="90000"/>
              </a:lnSpc>
            </a:pPr>
            <a:r>
              <a:rPr lang="en-US" sz="1600" b="1" dirty="0" smtClean="0">
                <a:latin typeface="Verdana" pitchFamily="1" charset="0"/>
                <a:ea typeface="ＭＳ Ｐゴシック" pitchFamily="1" charset="-128"/>
                <a:cs typeface="ＭＳ Ｐゴシック" pitchFamily="1" charset="-128"/>
              </a:rPr>
              <a:t>Skills: </a:t>
            </a:r>
            <a:r>
              <a:rPr lang="en-US" sz="1600" dirty="0" smtClean="0">
                <a:latin typeface="Verdana" pitchFamily="1" charset="0"/>
                <a:ea typeface="ＭＳ Ｐゴシック" pitchFamily="1" charset="-128"/>
                <a:cs typeface="ＭＳ Ｐゴシック" pitchFamily="1" charset="-128"/>
              </a:rPr>
              <a:t>prior medical device design</a:t>
            </a:r>
            <a:endParaRPr lang="en-US" sz="1600" b="1" dirty="0" smtClean="0">
              <a:latin typeface="Verdana" pitchFamily="1" charset="0"/>
              <a:ea typeface="ＭＳ Ｐゴシック" pitchFamily="1" charset="-128"/>
              <a:cs typeface="ＭＳ Ｐゴシック" pitchFamily="1" charset="-128"/>
            </a:endParaRPr>
          </a:p>
          <a:p>
            <a:pPr>
              <a:lnSpc>
                <a:spcPct val="90000"/>
              </a:lnSpc>
            </a:pPr>
            <a:r>
              <a:rPr lang="en-US" sz="1600" b="1" dirty="0" smtClean="0">
                <a:latin typeface="Verdana" pitchFamily="1" charset="0"/>
                <a:ea typeface="ＭＳ Ｐゴシック" pitchFamily="1" charset="-128"/>
                <a:cs typeface="ＭＳ Ｐゴシック" pitchFamily="1" charset="-128"/>
              </a:rPr>
              <a:t>Mentors: </a:t>
            </a:r>
            <a:r>
              <a:rPr lang="en-US" sz="1600" dirty="0" smtClean="0">
                <a:latin typeface="Verdana" pitchFamily="1" charset="0"/>
                <a:ea typeface="ＭＳ Ｐゴシック" pitchFamily="1" charset="-128"/>
                <a:cs typeface="ＭＳ Ｐゴシック" pitchFamily="1" charset="-128"/>
              </a:rPr>
              <a:t>Simon C. Mathews, MD; Head of Clinical Innovation at the Armstrong Institute for Patient Safety; Assistant Professor of Medicine</a:t>
            </a:r>
            <a:endParaRPr lang="en-US" sz="1600" dirty="0">
              <a:solidFill>
                <a:srgbClr val="0000FF"/>
              </a:solidFill>
              <a:latin typeface="Verdana" pitchFamily="1" charset="0"/>
              <a:ea typeface="ＭＳ Ｐゴシック" pitchFamily="1" charset="-128"/>
              <a:cs typeface="ＭＳ Ｐゴシック" pitchFamily="1" charset="-128"/>
            </a:endParaRPr>
          </a:p>
          <a:p>
            <a:pPr>
              <a:lnSpc>
                <a:spcPct val="90000"/>
              </a:lnSpc>
            </a:pPr>
            <a:r>
              <a:rPr lang="en-US" sz="1600" dirty="0" smtClean="0">
                <a:solidFill>
                  <a:srgbClr val="0000FF"/>
                </a:solidFill>
                <a:latin typeface="Verdana" pitchFamily="1" charset="0"/>
                <a:ea typeface="ＭＳ Ｐゴシック" pitchFamily="1" charset="-128"/>
                <a:cs typeface="ＭＳ Ｐゴシック" pitchFamily="1" charset="-128"/>
              </a:rPr>
              <a:t>smathe14@jhmi.ed; 917-291-4336</a:t>
            </a:r>
            <a:endParaRPr lang="en-US" sz="1600" dirty="0" smtClean="0">
              <a:latin typeface="Verdana" pitchFamily="1" charset="0"/>
              <a:ea typeface="ＭＳ Ｐゴシック" pitchFamily="1" charset="-128"/>
              <a:cs typeface="ＭＳ Ｐゴシック" pitchFamily="1"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Email from Dr. Mathews</a:t>
            </a:r>
            <a:endParaRPr lang="en-US" dirty="0"/>
          </a:p>
        </p:txBody>
      </p:sp>
      <p:sp>
        <p:nvSpPr>
          <p:cNvPr id="3" name="Content Placeholder 2"/>
          <p:cNvSpPr>
            <a:spLocks noGrp="1"/>
          </p:cNvSpPr>
          <p:nvPr>
            <p:ph idx="1"/>
          </p:nvPr>
        </p:nvSpPr>
        <p:spPr/>
        <p:txBody>
          <a:bodyPr/>
          <a:lstStyle/>
          <a:p>
            <a:pPr marL="0" indent="0">
              <a:buNone/>
            </a:pPr>
            <a:r>
              <a:rPr lang="en-US" sz="1600" dirty="0"/>
              <a:t>Russ, </a:t>
            </a:r>
            <a:br>
              <a:rPr lang="en-US" sz="1600" dirty="0"/>
            </a:br>
            <a:endParaRPr lang="en-US" sz="1600" dirty="0"/>
          </a:p>
          <a:p>
            <a:pPr marL="0" indent="0">
              <a:buNone/>
            </a:pPr>
            <a:r>
              <a:rPr lang="en-US" sz="1600" dirty="0"/>
              <a:t>Apologies for late notice. I've attached a very basic description on the multi-grasper (light on technical specifications as I would defer to your expertise). I'm in procedures tomorrow afternoon, </a:t>
            </a:r>
            <a:r>
              <a:rPr lang="en-US" sz="1600" dirty="0">
                <a:solidFill>
                  <a:srgbClr val="FF0000"/>
                </a:solidFill>
              </a:rPr>
              <a:t>but could come by in the morning or Friday afternoon to meet with students if there is interest. I'm quite committed to being very involved and can meet with students going forward on a weekly basis and would bring them to the SOM clinical spaces.</a:t>
            </a:r>
            <a:r>
              <a:rPr lang="en-US" sz="1600" dirty="0"/>
              <a:t> While I have a lot of ideas of how this concept could look but I am open to co-development. Appreciate the potential opportunity and thanks again for your consideration. </a:t>
            </a:r>
            <a:br>
              <a:rPr lang="en-US" sz="1600" dirty="0"/>
            </a:br>
            <a:r>
              <a:rPr lang="en-US" sz="1600" dirty="0"/>
              <a:t>Sincerely</a:t>
            </a:r>
            <a:br>
              <a:rPr lang="en-US" sz="1600" dirty="0"/>
            </a:br>
            <a:endParaRPr lang="en-US" sz="1600" dirty="0"/>
          </a:p>
          <a:p>
            <a:pPr marL="0" indent="0">
              <a:buNone/>
            </a:pPr>
            <a:r>
              <a:rPr lang="en-US" sz="1600" dirty="0" smtClean="0"/>
              <a:t>Simon</a:t>
            </a:r>
            <a:r>
              <a:rPr lang="en-US" sz="1600" dirty="0"/>
              <a:t/>
            </a:r>
            <a:br>
              <a:rPr lang="en-US" sz="1600" dirty="0"/>
            </a:br>
            <a:endParaRPr lang="en-US" sz="1600" dirty="0"/>
          </a:p>
          <a:p>
            <a:pPr marL="0" indent="0">
              <a:buNone/>
            </a:pPr>
            <a:r>
              <a:rPr lang="en-US" sz="1600" dirty="0"/>
              <a:t>==================</a:t>
            </a:r>
          </a:p>
          <a:p>
            <a:pPr marL="0" indent="0">
              <a:buNone/>
            </a:pPr>
            <a:r>
              <a:rPr lang="en-US" sz="1600" dirty="0"/>
              <a:t>Simon C. Mathews, MD</a:t>
            </a:r>
          </a:p>
          <a:p>
            <a:pPr marL="0" indent="0">
              <a:buNone/>
            </a:pPr>
            <a:r>
              <a:rPr lang="en-US" sz="1600" dirty="0"/>
              <a:t>Assistant Professor of Medicine, Division of Gastroenterology, Johns Hopkins Medicine and Malone Center for Engineering in Healthcare</a:t>
            </a:r>
          </a:p>
          <a:p>
            <a:pPr marL="0" indent="0">
              <a:buNone/>
            </a:pPr>
            <a:r>
              <a:rPr lang="en-US" sz="1600" dirty="0"/>
              <a:t>Assistant Director, Armstrong Institute for Patient Safety and Quality at Johns Hopkins Bayview</a:t>
            </a:r>
          </a:p>
          <a:p>
            <a:pPr marL="0" indent="0">
              <a:buNone/>
            </a:pPr>
            <a:r>
              <a:rPr lang="en-US" sz="1600" dirty="0"/>
              <a:t>Head of Clinical Innovation, Armstrong Institute for Patient Safety and Quality</a:t>
            </a:r>
          </a:p>
          <a:p>
            <a:pPr marL="0" indent="0">
              <a:buNone/>
            </a:pPr>
            <a:r>
              <a:rPr lang="en-US" sz="1600" dirty="0">
                <a:hlinkClick r:id="rId2"/>
              </a:rPr>
              <a:t>smathe14@jhmi.edu</a:t>
            </a:r>
            <a:endParaRPr lang="en-US" sz="1600" dirty="0"/>
          </a:p>
          <a:p>
            <a:pPr marL="0" indent="0">
              <a:buNone/>
            </a:pPr>
            <a:endParaRPr lang="en-US" sz="1200" dirty="0"/>
          </a:p>
        </p:txBody>
      </p:sp>
    </p:spTree>
    <p:extLst>
      <p:ext uri="{BB962C8B-B14F-4D97-AF65-F5344CB8AC3E}">
        <p14:creationId xmlns:p14="http://schemas.microsoft.com/office/powerpoint/2010/main" val="1016156992"/>
      </p:ext>
    </p:extLst>
  </p:cSld>
  <p:clrMapOvr>
    <a:masterClrMapping/>
  </p:clrMapOvr>
</p:sld>
</file>

<file path=ppt/theme/theme1.xml><?xml version="1.0" encoding="utf-8"?>
<a:theme xmlns:a="http://schemas.openxmlformats.org/drawingml/2006/main" name="CIS-Lecture">
  <a:themeElements>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IS-Lectu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lnDef>
  </a:objectDefaults>
  <a:extraClrSchemeLst>
    <a:extraClrScheme>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IS-Lectur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IS-Lectur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IS-Lectur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IS-Lectur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IS-Lectur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IS-Lectur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CIS-Lecture</Template>
  <TotalTime>5975</TotalTime>
  <Words>163</Words>
  <Application>Microsoft Macintosh PowerPoint</Application>
  <PresentationFormat>On-screen Show (4:3)</PresentationFormat>
  <Paragraphs>22</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ＭＳ Ｐゴシック</vt:lpstr>
      <vt:lpstr>Times New Roman</vt:lpstr>
      <vt:lpstr>Verdana</vt:lpstr>
      <vt:lpstr>Arial</vt:lpstr>
      <vt:lpstr>CIS-Lecture</vt:lpstr>
      <vt:lpstr>Multigrasp forcep for endoscopic biopsies</vt:lpstr>
      <vt:lpstr>Email from Dr. Mathews</vt:lpstr>
    </vt:vector>
  </TitlesOfParts>
  <Company>Johns Hopkins University</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Possible projects (examples)</dc:title>
  <dc:creator>R. H. Taylor</dc:creator>
  <cp:lastModifiedBy>Russell Taylor</cp:lastModifiedBy>
  <cp:revision>74</cp:revision>
  <cp:lastPrinted>1998-01-12T19:42:20Z</cp:lastPrinted>
  <dcterms:created xsi:type="dcterms:W3CDTF">2014-01-14T11:21:36Z</dcterms:created>
  <dcterms:modified xsi:type="dcterms:W3CDTF">2018-02-07T15:02:02Z</dcterms:modified>
</cp:coreProperties>
</file>