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80" r:id="rId3"/>
    <p:sldId id="257" r:id="rId4"/>
    <p:sldId id="258" r:id="rId5"/>
    <p:sldId id="261" r:id="rId6"/>
    <p:sldId id="259" r:id="rId7"/>
    <p:sldId id="260" r:id="rId8"/>
    <p:sldId id="262" r:id="rId9"/>
    <p:sldId id="263" r:id="rId10"/>
    <p:sldId id="268" r:id="rId11"/>
    <p:sldId id="269" r:id="rId12"/>
    <p:sldId id="271" r:id="rId13"/>
    <p:sldId id="264" r:id="rId14"/>
    <p:sldId id="267" r:id="rId15"/>
    <p:sldId id="266" r:id="rId16"/>
    <p:sldId id="27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365"/>
    <p:restoredTop sz="87243"/>
  </p:normalViewPr>
  <p:slideViewPr>
    <p:cSldViewPr snapToGrid="0" snapToObjects="1">
      <p:cViewPr varScale="1">
        <p:scale>
          <a:sx n="72" d="100"/>
          <a:sy n="72" d="100"/>
        </p:scale>
        <p:origin x="23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71" d="100"/>
          <a:sy n="171" d="100"/>
        </p:scale>
        <p:origin x="6552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0T01:18:21.377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A59C3-DA58-0543-ADEE-76B8A46AAE85}" type="datetimeFigureOut">
              <a:rPr lang="en-US" smtClean="0"/>
              <a:t>4/15/20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FAFD2-D115-694A-85F6-3EA921721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97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locally concave surface (Fig. 2a) produces a convex set of linear constraints. It is safe to include all triangles as plane constraints (Fig. 2b). A locally convex surface (Fig. 2c) produces a non-convex set of linear constraints. Naively adding all triangles as plane constraints will rule out many allowable regions (Fig. 2d). </a:t>
            </a:r>
          </a:p>
          <a:p>
            <a:r>
              <a:rPr lang="en-US" dirty="0"/>
              <a:t>This necessitates an approach to dynamically activate and deactivate the constraints based on the local convexity and concavity of the anatomical surfaces.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FAFD2-D115-694A-85F6-3EA9217210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80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FAFD2-D115-694A-85F6-3EA9217210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67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FAFD2-D115-694A-85F6-3EA9217210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21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FAFD2-D115-694A-85F6-3EA9217210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50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FAFD2-D115-694A-85F6-3EA9217210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13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540CA-66C3-7C41-8F3B-FEF19860C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6204" y="887569"/>
            <a:ext cx="8637073" cy="2541431"/>
          </a:xfrm>
        </p:spPr>
        <p:txBody>
          <a:bodyPr>
            <a:normAutofit fontScale="90000"/>
          </a:bodyPr>
          <a:lstStyle/>
          <a:p>
            <a:r>
              <a:rPr lang="en-US" cap="none" dirty="0"/>
              <a:t>Anatomical </a:t>
            </a:r>
            <a:br>
              <a:rPr lang="en-US" cap="none" dirty="0"/>
            </a:br>
            <a:r>
              <a:rPr lang="en-US" cap="none" dirty="0"/>
              <a:t>Mesh-Based </a:t>
            </a:r>
            <a:br>
              <a:rPr lang="en-US" cap="none" dirty="0"/>
            </a:br>
            <a:r>
              <a:rPr lang="en-US" cap="none" dirty="0"/>
              <a:t>Virtual Fixtures for </a:t>
            </a:r>
            <a:br>
              <a:rPr lang="en-US" cap="none" dirty="0"/>
            </a:br>
            <a:r>
              <a:rPr lang="en-US" cap="none" dirty="0"/>
              <a:t>Surgical Robots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23BF77-ED03-2146-8EA0-E27208B4B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6205" y="3616475"/>
            <a:ext cx="8637072" cy="977621"/>
          </a:xfrm>
        </p:spPr>
        <p:txBody>
          <a:bodyPr/>
          <a:lstStyle/>
          <a:p>
            <a:r>
              <a:rPr lang="en-US" dirty="0"/>
              <a:t>Student: </a:t>
            </a:r>
            <a:r>
              <a:rPr lang="en-US" cap="none" dirty="0"/>
              <a:t>Yiping Zheng</a:t>
            </a:r>
            <a:endParaRPr lang="en-US" dirty="0"/>
          </a:p>
          <a:p>
            <a:r>
              <a:rPr lang="en-US" dirty="0"/>
              <a:t>Mentor: M</a:t>
            </a:r>
            <a:r>
              <a:rPr lang="en-US" cap="none" dirty="0"/>
              <a:t>ax Li, Russell Taylor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21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CC0FE-B55C-6340-A71A-5E639ADE4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&amp; milestones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8A94E-61F3-C642-8EA5-EB66F2A30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fontScale="92500" lnSpcReduction="10000"/>
          </a:bodyPr>
          <a:lstStyle/>
          <a:p>
            <a:pPr marL="133349" indent="-133349">
              <a:spcBef>
                <a:spcPts val="0"/>
              </a:spcBef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/>
            </a:pPr>
            <a:r>
              <a:rPr lang="en-US" b="1" dirty="0"/>
              <a:t>Step 1:</a:t>
            </a:r>
            <a:r>
              <a:rPr lang="en-US" dirty="0"/>
              <a:t> </a:t>
            </a:r>
            <a:r>
              <a:rPr lang="en-US" b="1" dirty="0"/>
              <a:t>Getting started  </a:t>
            </a:r>
            <a:r>
              <a:rPr lang="en-US" dirty="0"/>
              <a:t>Mar. 5 ~ Mar. 19 (14 days)</a:t>
            </a:r>
          </a:p>
          <a:p>
            <a:pPr marL="0" indent="0">
              <a:spcBef>
                <a:spcPts val="0"/>
              </a:spcBef>
              <a:buSzTx/>
              <a:buNone/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/>
            </a:pPr>
            <a:r>
              <a:rPr lang="en-US" b="1" dirty="0"/>
              <a:t>        - </a:t>
            </a:r>
            <a:r>
              <a:rPr lang="en-US" dirty="0"/>
              <a:t>Write proposal, give presentation and construct the wiki page.</a:t>
            </a:r>
          </a:p>
          <a:p>
            <a:pPr marL="0" indent="0">
              <a:spcBef>
                <a:spcPts val="0"/>
              </a:spcBef>
              <a:buSzTx/>
              <a:buNone/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/>
            </a:pPr>
            <a:r>
              <a:rPr lang="en-US" dirty="0"/>
              <a:t>        - Get familiar with the CISST code base </a:t>
            </a:r>
          </a:p>
          <a:p>
            <a:pPr marL="0" indent="0">
              <a:spcBef>
                <a:spcPts val="0"/>
              </a:spcBef>
              <a:buSzTx/>
              <a:buNone/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/>
            </a:pPr>
            <a:r>
              <a:rPr lang="en-US" dirty="0"/>
              <a:t>					(Note: mainly focused on numerical environment, and the Constraint Controller part)</a:t>
            </a:r>
          </a:p>
          <a:p>
            <a:pPr marL="0" indent="0">
              <a:spcBef>
                <a:spcPts val="0"/>
              </a:spcBef>
              <a:buSzTx/>
              <a:buNone/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/>
            </a:pPr>
            <a:r>
              <a:rPr lang="en-US" dirty="0"/>
              <a:t>        - </a:t>
            </a:r>
            <a:r>
              <a:rPr lang="en-US" dirty="0">
                <a:solidFill>
                  <a:srgbClr val="0433FF"/>
                </a:solidFill>
              </a:rPr>
              <a:t>Milestone</a:t>
            </a:r>
            <a:r>
              <a:rPr lang="en-US" dirty="0"/>
              <a:t>: Complete the task of loading mesh </a:t>
            </a:r>
            <a:r>
              <a:rPr lang="en-US" dirty="0" err="1"/>
              <a:t>stl</a:t>
            </a:r>
            <a:r>
              <a:rPr lang="en-US" dirty="0"/>
              <a:t> binary ﬁle and add it to the library.</a:t>
            </a:r>
          </a:p>
          <a:p>
            <a:pPr marL="0" indent="0">
              <a:spcBef>
                <a:spcPts val="0"/>
              </a:spcBef>
              <a:buSzTx/>
              <a:buNone/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/>
            </a:pPr>
            <a:r>
              <a:rPr lang="en-US" dirty="0"/>
              <a:t>        - </a:t>
            </a:r>
            <a:r>
              <a:rPr lang="en-US" sz="1880" dirty="0">
                <a:solidFill>
                  <a:srgbClr val="0433FF"/>
                </a:solidFill>
              </a:rPr>
              <a:t>Status</a:t>
            </a:r>
            <a:r>
              <a:rPr lang="en-US" dirty="0"/>
              <a:t>: 90%</a:t>
            </a:r>
          </a:p>
          <a:p>
            <a:pPr marL="0" indent="0">
              <a:spcBef>
                <a:spcPts val="0"/>
              </a:spcBef>
              <a:buSzTx/>
              <a:buNone/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/>
            </a:pPr>
            <a:endParaRPr lang="en-US" dirty="0"/>
          </a:p>
          <a:p>
            <a:pPr marL="133349" indent="-133349">
              <a:spcBef>
                <a:spcPts val="0"/>
              </a:spcBef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/>
            </a:pPr>
            <a:r>
              <a:rPr lang="en-US" b="1" dirty="0"/>
              <a:t>Step 2</a:t>
            </a:r>
            <a:r>
              <a:rPr lang="en-US" dirty="0"/>
              <a:t>: </a:t>
            </a:r>
            <a:r>
              <a:rPr lang="en-US" b="1" dirty="0"/>
              <a:t>Implement the algorithm </a:t>
            </a:r>
            <a:r>
              <a:rPr lang="en-US" dirty="0"/>
              <a:t>Mar.20 ~ Apr. 5 (14 days)</a:t>
            </a:r>
          </a:p>
          <a:p>
            <a:pPr marL="0" indent="0">
              <a:spcBef>
                <a:spcPts val="0"/>
              </a:spcBef>
              <a:buNone/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/>
            </a:pPr>
            <a:r>
              <a:rPr lang="en-US" dirty="0"/>
              <a:t>   - Get familiar with the Galen Robot code base</a:t>
            </a:r>
          </a:p>
          <a:p>
            <a:pPr marL="0" indent="0">
              <a:spcBef>
                <a:spcPts val="0"/>
              </a:spcBef>
              <a:buNone/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/>
            </a:pPr>
            <a:r>
              <a:rPr lang="en-US" dirty="0"/>
              <a:t>   - Adding slack variable of soft constraints to the optimal controller. </a:t>
            </a:r>
          </a:p>
          <a:p>
            <a:pPr marL="0" indent="0">
              <a:spcBef>
                <a:spcPts val="0"/>
              </a:spcBef>
              <a:buNone/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/>
            </a:pPr>
            <a:r>
              <a:rPr lang="en-US" dirty="0"/>
              <a:t>      (Note: This is also the </a:t>
            </a:r>
            <a:r>
              <a:rPr lang="en-US" dirty="0">
                <a:solidFill>
                  <a:srgbClr val="00B050"/>
                </a:solidFill>
              </a:rPr>
              <a:t>minimum</a:t>
            </a:r>
            <a:r>
              <a:rPr lang="en-US" dirty="0"/>
              <a:t> deliverable) </a:t>
            </a:r>
          </a:p>
          <a:p>
            <a:pPr marL="0" indent="0">
              <a:spcBef>
                <a:spcPts val="0"/>
              </a:spcBef>
              <a:buSzTx/>
              <a:buNone/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/>
            </a:pPr>
            <a:r>
              <a:rPr lang="en-US" dirty="0"/>
              <a:t>   - </a:t>
            </a:r>
            <a:r>
              <a:rPr lang="en-US" dirty="0">
                <a:solidFill>
                  <a:srgbClr val="0433FF"/>
                </a:solidFill>
              </a:rPr>
              <a:t>Milestone</a:t>
            </a:r>
            <a:r>
              <a:rPr lang="en-US" dirty="0"/>
              <a:t>: Pass compilation of the integrated Galen Robot </a:t>
            </a:r>
            <a:r>
              <a:rPr lang="en-US" dirty="0" err="1"/>
              <a:t>cotroller</a:t>
            </a:r>
            <a:r>
              <a:rPr lang="en-US" dirty="0"/>
              <a:t>.</a:t>
            </a:r>
          </a:p>
          <a:p>
            <a:pPr marL="0" indent="0">
              <a:spcBef>
                <a:spcPts val="0"/>
              </a:spcBef>
              <a:buSzTx/>
              <a:buNone/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/>
            </a:pPr>
            <a:r>
              <a:rPr lang="en-US" dirty="0"/>
              <a:t>   - </a:t>
            </a:r>
            <a:r>
              <a:rPr lang="en-US" sz="1880" dirty="0">
                <a:solidFill>
                  <a:srgbClr val="0433FF"/>
                </a:solidFill>
              </a:rPr>
              <a:t>Status</a:t>
            </a:r>
            <a:r>
              <a:rPr lang="en-US" dirty="0"/>
              <a:t>: 10%</a:t>
            </a:r>
          </a:p>
        </p:txBody>
      </p:sp>
    </p:spTree>
    <p:extLst>
      <p:ext uri="{BB962C8B-B14F-4D97-AF65-F5344CB8AC3E}">
        <p14:creationId xmlns:p14="http://schemas.microsoft.com/office/powerpoint/2010/main" val="1950308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CC0FE-B55C-6340-A71A-5E639ADE4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&amp; milestones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8A94E-61F3-C642-8EA5-EB66F2A30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fontScale="92500"/>
          </a:bodyPr>
          <a:lstStyle/>
          <a:p>
            <a:pPr marL="133349" indent="-133349">
              <a:spcBef>
                <a:spcPts val="0"/>
              </a:spcBef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/>
            </a:pPr>
            <a:r>
              <a:rPr lang="en-US" b="1" dirty="0"/>
              <a:t>Step 3:</a:t>
            </a:r>
            <a:r>
              <a:rPr lang="en-US" dirty="0"/>
              <a:t> </a:t>
            </a:r>
            <a:r>
              <a:rPr lang="en-US" b="1" dirty="0"/>
              <a:t>Test the integrated controller in simulation, using simple robot model  </a:t>
            </a:r>
            <a:r>
              <a:rPr lang="en-US" dirty="0"/>
              <a:t>Apr. 6 ~ Apr. 20 (14 days)</a:t>
            </a:r>
          </a:p>
          <a:p>
            <a:pPr marL="0" indent="0">
              <a:spcBef>
                <a:spcPts val="0"/>
              </a:spcBef>
              <a:buSzTx/>
              <a:buNone/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/>
            </a:pPr>
            <a:r>
              <a:rPr lang="en-US" dirty="0"/>
              <a:t>    - Test the controller with a simple robot model (</a:t>
            </a:r>
            <a:r>
              <a:rPr lang="en-US" dirty="0" err="1"/>
              <a:t>eg.</a:t>
            </a:r>
            <a:r>
              <a:rPr lang="en-US" dirty="0"/>
              <a:t> UR5 robot arm) </a:t>
            </a:r>
          </a:p>
          <a:p>
            <a:pPr marL="0" indent="0">
              <a:spcBef>
                <a:spcPts val="0"/>
              </a:spcBef>
              <a:buSzTx/>
              <a:buNone/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/>
            </a:pPr>
            <a:r>
              <a:rPr lang="en-US" dirty="0"/>
              <a:t>    - Test the controller with 3-Dof translation-only motion.</a:t>
            </a:r>
          </a:p>
          <a:p>
            <a:pPr marL="0" indent="0">
              <a:spcBef>
                <a:spcPts val="0"/>
              </a:spcBef>
              <a:buSzTx/>
              <a:buNone/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/>
            </a:pPr>
            <a:r>
              <a:rPr lang="en-US" dirty="0"/>
              <a:t>    - Test the controller with simple geometry obstacle.</a:t>
            </a:r>
          </a:p>
          <a:p>
            <a:pPr marL="0" indent="0">
              <a:spcBef>
                <a:spcPts val="0"/>
              </a:spcBef>
              <a:buSzTx/>
              <a:buNone/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/>
            </a:pPr>
            <a:r>
              <a:rPr lang="en-US" dirty="0"/>
              <a:t>    - Test the controller with 3D phantom of patient anatomy. (online data source) </a:t>
            </a:r>
          </a:p>
          <a:p>
            <a:pPr marL="0" indent="0">
              <a:spcBef>
                <a:spcPts val="0"/>
              </a:spcBef>
              <a:buSzTx/>
              <a:buNone/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/>
            </a:pPr>
            <a:r>
              <a:rPr lang="en-US" dirty="0"/>
              <a:t>    - Improving the mesh-constraint algorithm with respect to the whole surface (use sphere model) of the end-eﬀector, rather than modeling it with a point. (Note: This is also the </a:t>
            </a:r>
            <a:r>
              <a:rPr lang="en-US" dirty="0">
                <a:solidFill>
                  <a:srgbClr val="FFFF00"/>
                </a:solidFill>
              </a:rPr>
              <a:t>expected</a:t>
            </a:r>
            <a:r>
              <a:rPr lang="en-US" dirty="0"/>
              <a:t> deliverable) </a:t>
            </a:r>
          </a:p>
          <a:p>
            <a:pPr marL="0" indent="0">
              <a:spcBef>
                <a:spcPts val="0"/>
              </a:spcBef>
              <a:buSzTx/>
              <a:buNone/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/>
            </a:pPr>
            <a:r>
              <a:rPr lang="en-US" dirty="0"/>
              <a:t>    - Test the controller with 6-Dof motion. </a:t>
            </a:r>
          </a:p>
          <a:p>
            <a:pPr marL="0" indent="0">
              <a:spcBef>
                <a:spcPts val="0"/>
              </a:spcBef>
              <a:buSzTx/>
              <a:buNone/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/>
            </a:pPr>
            <a:r>
              <a:rPr lang="en-US" dirty="0"/>
              <a:t>    - </a:t>
            </a:r>
            <a:r>
              <a:rPr lang="en-US" dirty="0">
                <a:solidFill>
                  <a:srgbClr val="0433FF"/>
                </a:solidFill>
              </a:rPr>
              <a:t>Milestone</a:t>
            </a:r>
            <a:r>
              <a:rPr lang="en-US" dirty="0"/>
              <a:t>: A video to demonstrate a simple robot can actually perform the above tasks in simulation.       </a:t>
            </a:r>
          </a:p>
          <a:p>
            <a:pPr marL="0" indent="0">
              <a:spcBef>
                <a:spcPts val="0"/>
              </a:spcBef>
              <a:buSzTx/>
              <a:buNone/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/>
            </a:pPr>
            <a:r>
              <a:rPr lang="en-US" dirty="0"/>
              <a:t>    - </a:t>
            </a:r>
            <a:r>
              <a:rPr lang="en-US" sz="1880" dirty="0">
                <a:solidFill>
                  <a:srgbClr val="0433FF"/>
                </a:solidFill>
              </a:rPr>
              <a:t>Status</a:t>
            </a:r>
            <a:r>
              <a:rPr lang="en-US" dirty="0"/>
              <a:t>:  0%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C9428D-FE5E-F742-B900-96BE65CEAA8A}"/>
              </a:ext>
            </a:extLst>
          </p:cNvPr>
          <p:cNvSpPr txBox="1"/>
          <p:nvPr/>
        </p:nvSpPr>
        <p:spPr>
          <a:xfrm>
            <a:off x="8287473" y="31946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CC0FE-B55C-6340-A71A-5E639ADE4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&amp; milestones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8A94E-61F3-C642-8EA5-EB66F2A30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fontScale="92500"/>
          </a:bodyPr>
          <a:lstStyle/>
          <a:p>
            <a:pPr marL="133349" indent="-133349">
              <a:spcBef>
                <a:spcPts val="0"/>
              </a:spcBef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/>
            </a:pPr>
            <a:r>
              <a:rPr lang="en-US" b="1" dirty="0"/>
              <a:t>Step 4:</a:t>
            </a:r>
            <a:r>
              <a:rPr lang="en-US" dirty="0"/>
              <a:t> </a:t>
            </a:r>
            <a:r>
              <a:rPr lang="en-US" b="1" dirty="0"/>
              <a:t>Test the integrated controller in simulation, using Galen robot model  </a:t>
            </a:r>
            <a:r>
              <a:rPr lang="en-US" dirty="0"/>
              <a:t>Apr. 21 ~ Apr. 30 (10 days)</a:t>
            </a:r>
          </a:p>
          <a:p>
            <a:pPr marL="0" indent="0">
              <a:spcBef>
                <a:spcPts val="0"/>
              </a:spcBef>
              <a:buSzTx/>
              <a:buNone/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/>
            </a:pPr>
            <a:r>
              <a:rPr lang="en-US" dirty="0"/>
              <a:t>    - Test the controller with a simple robot model (</a:t>
            </a:r>
            <a:r>
              <a:rPr lang="en-US" dirty="0" err="1"/>
              <a:t>eg.</a:t>
            </a:r>
            <a:r>
              <a:rPr lang="en-US" dirty="0"/>
              <a:t> UR5 robot arm) </a:t>
            </a:r>
          </a:p>
          <a:p>
            <a:pPr marL="0" indent="0">
              <a:spcBef>
                <a:spcPts val="0"/>
              </a:spcBef>
              <a:buSzTx/>
              <a:buNone/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/>
            </a:pPr>
            <a:r>
              <a:rPr lang="en-US" dirty="0"/>
              <a:t>    - Test the controller with 3-Dof translation-only motion.</a:t>
            </a:r>
          </a:p>
          <a:p>
            <a:pPr marL="0" indent="0">
              <a:spcBef>
                <a:spcPts val="0"/>
              </a:spcBef>
              <a:buSzTx/>
              <a:buNone/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/>
            </a:pPr>
            <a:r>
              <a:rPr lang="en-US" dirty="0"/>
              <a:t>    - Test the controller with simple geometry obstacle.</a:t>
            </a:r>
          </a:p>
          <a:p>
            <a:pPr marL="0" indent="0">
              <a:spcBef>
                <a:spcPts val="0"/>
              </a:spcBef>
              <a:buSzTx/>
              <a:buNone/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/>
            </a:pPr>
            <a:r>
              <a:rPr lang="en-US" dirty="0"/>
              <a:t>    - Test the controller with 3D phantom of patient anatomy. (online data source) </a:t>
            </a:r>
          </a:p>
          <a:p>
            <a:pPr marL="0" indent="0">
              <a:spcBef>
                <a:spcPts val="0"/>
              </a:spcBef>
              <a:buSzTx/>
              <a:buNone/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/>
            </a:pPr>
            <a:r>
              <a:rPr lang="en-US" dirty="0"/>
              <a:t>    - Improving the mesh-constraint algorithm with respect to the whole surface (use sphere model) of the end-eﬀector, rather than modeling it with a point. (Note: This is also the </a:t>
            </a:r>
            <a:r>
              <a:rPr lang="en-US" dirty="0">
                <a:solidFill>
                  <a:srgbClr val="FF0000"/>
                </a:solidFill>
              </a:rPr>
              <a:t>maximum</a:t>
            </a:r>
            <a:r>
              <a:rPr lang="en-US" dirty="0"/>
              <a:t> deliverable) </a:t>
            </a:r>
          </a:p>
          <a:p>
            <a:pPr marL="0" indent="0">
              <a:spcBef>
                <a:spcPts val="0"/>
              </a:spcBef>
              <a:buSzTx/>
              <a:buNone/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/>
            </a:pPr>
            <a:r>
              <a:rPr lang="en-US" dirty="0"/>
              <a:t>    - Test the controller with 6-Dof motion. </a:t>
            </a:r>
          </a:p>
          <a:p>
            <a:pPr marL="0" indent="0">
              <a:spcBef>
                <a:spcPts val="0"/>
              </a:spcBef>
              <a:buSzTx/>
              <a:buNone/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/>
            </a:pPr>
            <a:r>
              <a:rPr lang="en-US" dirty="0"/>
              <a:t>    - </a:t>
            </a:r>
            <a:r>
              <a:rPr lang="en-US" dirty="0">
                <a:solidFill>
                  <a:srgbClr val="0433FF"/>
                </a:solidFill>
              </a:rPr>
              <a:t>Milestone</a:t>
            </a:r>
            <a:r>
              <a:rPr lang="en-US" dirty="0"/>
              <a:t>: A video to demonstrate the Galen robot can actually perform the above tasks in simulation.       </a:t>
            </a:r>
          </a:p>
          <a:p>
            <a:pPr marL="0" indent="0">
              <a:spcBef>
                <a:spcPts val="0"/>
              </a:spcBef>
              <a:buSzTx/>
              <a:buNone/>
              <a:tabLst>
                <a:tab pos="139700" algn="l"/>
                <a:tab pos="279400" algn="l"/>
                <a:tab pos="419100" algn="l"/>
                <a:tab pos="558800" algn="l"/>
                <a:tab pos="711200" algn="l"/>
                <a:tab pos="850900" algn="l"/>
                <a:tab pos="990600" algn="l"/>
                <a:tab pos="1130300" algn="l"/>
                <a:tab pos="1270000" algn="l"/>
                <a:tab pos="1422400" algn="l"/>
                <a:tab pos="1562100" algn="l"/>
                <a:tab pos="1701800" algn="l"/>
              </a:tabLst>
              <a:defRPr sz="1880"/>
            </a:pPr>
            <a:r>
              <a:rPr lang="en-US" dirty="0"/>
              <a:t>    - </a:t>
            </a:r>
            <a:r>
              <a:rPr lang="en-US" sz="1880" dirty="0">
                <a:solidFill>
                  <a:srgbClr val="0433FF"/>
                </a:solidFill>
              </a:rPr>
              <a:t>Status</a:t>
            </a:r>
            <a:r>
              <a:rPr lang="en-US" dirty="0"/>
              <a:t>:  0%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C9428D-FE5E-F742-B900-96BE65CEAA8A}"/>
              </a:ext>
            </a:extLst>
          </p:cNvPr>
          <p:cNvSpPr txBox="1"/>
          <p:nvPr/>
        </p:nvSpPr>
        <p:spPr>
          <a:xfrm>
            <a:off x="8287473" y="31946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60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4C893-0CB8-F840-81AB-81A3E330D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Dependencies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28DF00D-A12E-A84F-BEEB-F10A6AC889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94483" y="2009638"/>
            <a:ext cx="8270793" cy="397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97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FC698-C3D3-8242-B67A-BE71C9041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7F59C-DE0E-AE44-BF33-B66448C8B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683" y="5132693"/>
            <a:ext cx="9603275" cy="3450613"/>
          </a:xfrm>
        </p:spPr>
        <p:txBody>
          <a:bodyPr/>
          <a:lstStyle/>
          <a:p>
            <a:r>
              <a:rPr lang="en-US" dirty="0"/>
              <a:t>Step 1 just finished, marching towards Step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50DED8-F644-6A4C-80D9-666533AB9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872" y="2229368"/>
            <a:ext cx="7944256" cy="25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59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F6C09-272D-C943-ACF1-EDFD19FA4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8FB69-ABF6-7743-987A-27C048657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/>
              <a:t>Zhaoshuo</a:t>
            </a:r>
            <a:r>
              <a:rPr lang="en-US" dirty="0"/>
              <a:t> Li et al. Anatomical Mesh-Based Virtual Fixtures for Surgical Robots (unpublished by Mar. 2020)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Funda</a:t>
            </a:r>
            <a:r>
              <a:rPr lang="en-US" dirty="0"/>
              <a:t>, J., Taylor, R. H., Eldridge, B., </a:t>
            </a:r>
            <a:r>
              <a:rPr lang="en-US" dirty="0" err="1"/>
              <a:t>Gomory</a:t>
            </a:r>
            <a:r>
              <a:rPr lang="en-US" dirty="0"/>
              <a:t>, S., &amp; </a:t>
            </a:r>
            <a:r>
              <a:rPr lang="en-US" dirty="0" err="1"/>
              <a:t>Gruben</a:t>
            </a:r>
            <a:r>
              <a:rPr lang="en-US" dirty="0"/>
              <a:t>, K. G. (1996). Constrained Cartesian Motion Control for Teleoperated Surgical Robots. Robotics, 12(3).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Xia, T., Kapoor, A., </a:t>
            </a:r>
            <a:r>
              <a:rPr lang="en-US" dirty="0" err="1"/>
              <a:t>Kazanzides</a:t>
            </a:r>
            <a:r>
              <a:rPr lang="en-US" dirty="0"/>
              <a:t>, P., &amp; Taylor, R. (2011). A constrained optimization approach to virtual ﬁxtures for multi-robot collaborative teleoperation. IEEE International Conference on Intelligent Robots and Systems, 639–644. https://</a:t>
            </a:r>
            <a:r>
              <a:rPr lang="en-US" dirty="0" err="1"/>
              <a:t>doi.org</a:t>
            </a:r>
            <a:r>
              <a:rPr lang="en-US" dirty="0"/>
              <a:t>/10.1109/IROS.2011.6048816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Li, M., Ishii, M., &amp; Taylor, R. H. (2007). Spatial Motion Constraints Using Virtual Fixtures Generated by Anatomy. 23(1), 4–19.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Kapoor, A. (2008). Motion constrained control of robots for dexterous surgical tasks.</a:t>
            </a:r>
          </a:p>
        </p:txBody>
      </p:sp>
    </p:spTree>
    <p:extLst>
      <p:ext uri="{BB962C8B-B14F-4D97-AF65-F5344CB8AC3E}">
        <p14:creationId xmlns:p14="http://schemas.microsoft.com/office/powerpoint/2010/main" val="3011208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B7A79-DE69-544B-A2BE-690A75282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 Session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B843EF-1107-B243-BAFC-41523B47DAA0}"/>
              </a:ext>
            </a:extLst>
          </p:cNvPr>
          <p:cNvSpPr txBox="1"/>
          <p:nvPr/>
        </p:nvSpPr>
        <p:spPr>
          <a:xfrm>
            <a:off x="4286655" y="3132306"/>
            <a:ext cx="31443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466324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663E3-2908-B14F-B7F7-BF2C6EF52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7C8B8B-E249-754D-80AD-7601B02FB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2289427"/>
            <a:ext cx="3289338" cy="34496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D18468-0793-6040-AC33-3BC8EDBE3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645" y="2289427"/>
            <a:ext cx="2688556" cy="34496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502D50-FD92-0645-9A93-352A38A81295}"/>
              </a:ext>
            </a:extLst>
          </p:cNvPr>
          <p:cNvSpPr txBox="1"/>
          <p:nvPr/>
        </p:nvSpPr>
        <p:spPr>
          <a:xfrm>
            <a:off x="994363" y="2289427"/>
            <a:ext cx="13078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Brain Surgery - BBC News https://</a:t>
            </a:r>
            <a:r>
              <a:rPr lang="en-US" dirty="0" err="1"/>
              <a:t>www.bbc.co.uk</a:t>
            </a:r>
            <a:r>
              <a:rPr lang="en-US" dirty="0"/>
              <a:t>/blogs/</a:t>
            </a:r>
            <a:r>
              <a:rPr lang="en-US" dirty="0" err="1"/>
              <a:t>thereporters</a:t>
            </a:r>
            <a:r>
              <a:rPr lang="en-US" dirty="0"/>
              <a:t>/</a:t>
            </a:r>
            <a:r>
              <a:rPr lang="en-US" dirty="0" err="1"/>
              <a:t>ferguswalsh</a:t>
            </a:r>
            <a:r>
              <a:rPr lang="en-US" dirty="0"/>
              <a:t>/2010/12/</a:t>
            </a:r>
            <a:r>
              <a:rPr lang="en-US" dirty="0" err="1"/>
              <a:t>brain_surgery_to_relieve_headaches.html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85AAD1-72B4-4143-9187-EC12C0E3B4C0}"/>
              </a:ext>
            </a:extLst>
          </p:cNvPr>
          <p:cNvSpPr txBox="1"/>
          <p:nvPr/>
        </p:nvSpPr>
        <p:spPr>
          <a:xfrm>
            <a:off x="9515701" y="2721584"/>
            <a:ext cx="1681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Zhaoshuo</a:t>
            </a:r>
            <a:r>
              <a:rPr lang="en-US" dirty="0"/>
              <a:t> Li et al. Anatomical Mesh-Based Virtual Fixtures for Surgical Robots (unpublished by Mar. 2020)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946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9265-CC66-134B-9E66-7ECBDC39A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</a:t>
            </a:r>
            <a:r>
              <a:rPr lang="en-US" altLang="zh-CN" dirty="0"/>
              <a:t>int</a:t>
            </a:r>
            <a:r>
              <a:rPr lang="zh-CN" altLang="en-US" dirty="0"/>
              <a:t> </a:t>
            </a:r>
            <a:r>
              <a:rPr lang="en-US" altLang="zh-CN" dirty="0"/>
              <a:t>Optimization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450A4-B659-E143-B4A1-F542998EA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/>
              <a:t>Objective</a:t>
            </a:r>
            <a:r>
              <a:rPr lang="zh-CN" altLang="en-US" dirty="0"/>
              <a:t> </a:t>
            </a:r>
            <a:r>
              <a:rPr lang="en-US" altLang="zh-CN" dirty="0"/>
              <a:t>function</a:t>
            </a:r>
            <a:r>
              <a:rPr lang="zh-CN" altLang="en-US" dirty="0"/>
              <a:t> </a:t>
            </a:r>
            <a:r>
              <a:rPr lang="en-US" altLang="zh-CN" dirty="0"/>
              <a:t>solved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desired</a:t>
            </a:r>
            <a:r>
              <a:rPr lang="zh-CN" altLang="en-US" dirty="0"/>
              <a:t> </a:t>
            </a:r>
            <a:r>
              <a:rPr lang="en-US" altLang="zh-CN" dirty="0"/>
              <a:t>motion: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where </a:t>
            </a:r>
            <a:r>
              <a:rPr lang="en-US" altLang="zh-CN" b="1" dirty="0"/>
              <a:t>∆x</a:t>
            </a:r>
            <a:r>
              <a:rPr lang="zh-CN" altLang="en-US" dirty="0"/>
              <a:t> </a:t>
            </a:r>
            <a:r>
              <a:rPr lang="en-US" altLang="zh-CN" dirty="0"/>
              <a:t>and ∆</a:t>
            </a:r>
            <a:r>
              <a:rPr lang="en-US" altLang="zh-CN" b="1" dirty="0" err="1"/>
              <a:t>x</a:t>
            </a:r>
            <a:r>
              <a:rPr lang="en-US" altLang="zh-CN" b="1" baseline="-25000" dirty="0" err="1"/>
              <a:t>d</a:t>
            </a:r>
            <a:r>
              <a:rPr lang="en-US" altLang="zh-CN" b="1" dirty="0"/>
              <a:t> </a:t>
            </a:r>
            <a:r>
              <a:rPr lang="en-US" altLang="zh-CN" dirty="0"/>
              <a:t>are the computed and desired incremental Cartesian positions, and ∆q is the incremental joint position. J is the Jacobian matrix relating the joint space to the Cartesian space. </a:t>
            </a:r>
            <a:r>
              <a:rPr lang="en-US" altLang="zh-CN" b="1" dirty="0"/>
              <a:t>A</a:t>
            </a:r>
            <a:r>
              <a:rPr lang="en-US" altLang="zh-CN" dirty="0"/>
              <a:t> and </a:t>
            </a:r>
            <a:r>
              <a:rPr lang="en-US" altLang="zh-CN" b="1" dirty="0"/>
              <a:t>b</a:t>
            </a:r>
            <a:r>
              <a:rPr lang="en-US" altLang="zh-CN" dirty="0"/>
              <a:t> are matrix and vectors necessary to describe the linear constraints.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9A9DBD-B11B-9F4C-AB6C-FAC42C53A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550" y="2410351"/>
            <a:ext cx="4121851" cy="17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92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E1DC7-9CA7-D34C-B4D4-D2161224C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</a:t>
            </a:r>
            <a:r>
              <a:rPr lang="en-US" altLang="zh-CN" dirty="0"/>
              <a:t>int</a:t>
            </a:r>
            <a:r>
              <a:rPr lang="zh-CN" altLang="en-US" dirty="0"/>
              <a:t> </a:t>
            </a:r>
            <a:r>
              <a:rPr lang="en-US" altLang="zh-CN" dirty="0"/>
              <a:t>Optimization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64291F-6204-A74A-BCC8-4684736FFA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1982" y="2220345"/>
            <a:ext cx="4679380" cy="24173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BC281E-0672-904C-BDBE-279B379CD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969" y="2220344"/>
            <a:ext cx="4424171" cy="241730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86BC25A-842B-B44B-8B96-8FE550B8EBD6}"/>
              </a:ext>
            </a:extLst>
          </p:cNvPr>
          <p:cNvCxnSpPr/>
          <p:nvPr/>
        </p:nvCxnSpPr>
        <p:spPr>
          <a:xfrm>
            <a:off x="5759159" y="3429000"/>
            <a:ext cx="8414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413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A768-BC38-524F-BC7C-6122010B6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Polygon</a:t>
            </a:r>
            <a:r>
              <a:rPr lang="zh-CN" altLang="en-US" dirty="0"/>
              <a:t> </a:t>
            </a:r>
            <a:r>
              <a:rPr lang="en-US" altLang="zh-CN" dirty="0"/>
              <a:t>Mesh</a:t>
            </a:r>
            <a:r>
              <a:rPr lang="zh-CN" altLang="en-US" dirty="0"/>
              <a:t> </a:t>
            </a:r>
            <a:r>
              <a:rPr lang="en-US" altLang="zh-CN" dirty="0"/>
              <a:t>property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4C7BF-F223-F840-A564-F30528592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2D illustration of (a-b) a locally concave surface, and (c-d) a locally convex surface. Red crosshatched zones denote forbidden region. Note in (d) many allowable regions are ruled out. Arrows denote the face </a:t>
            </a:r>
            <a:r>
              <a:rPr lang="en-US" dirty="0" err="1"/>
              <a:t>normals</a:t>
            </a:r>
            <a:r>
              <a:rPr lang="en-US" dirty="0"/>
              <a:t>. Light blue zones denote the patient’s anatomy.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B2019E-2534-784D-BD6D-E3CEB080F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394" y="3566808"/>
            <a:ext cx="7001212" cy="243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11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F8A62-CDEA-4E46-BFDC-50A314283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Closest</a:t>
            </a:r>
            <a:r>
              <a:rPr lang="zh-CN" altLang="en-US" dirty="0"/>
              <a:t> </a:t>
            </a:r>
            <a:r>
              <a:rPr lang="en-US" altLang="zh-CN" dirty="0"/>
              <a:t>Point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D39FF-BC78-2444-AB06-0614CADFF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closest points </a:t>
            </a:r>
            <a:r>
              <a:rPr lang="en-US" altLang="zh-CN" dirty="0"/>
              <a:t>(CP)</a:t>
            </a:r>
            <a:r>
              <a:rPr lang="zh-CN" altLang="en-US" dirty="0"/>
              <a:t> </a:t>
            </a:r>
            <a:r>
              <a:rPr lang="en-US" dirty="0"/>
              <a:t>on each triangle are necessary to determine the local convexity/concavity and approximate local geometries using plane constraints.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CP location, (a) in-triangle, (b) on-edge. The blue rectangle denotes the CP. The right-angle sign denotes perpendicularity.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322493-A443-894C-A669-A8A6956E0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846" y="2721934"/>
            <a:ext cx="6020695" cy="203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98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4EFAE-9C6D-0A41-9938-487C5B447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Polygon Mesh Constraint Algorithm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21854F-C458-314C-A4CB-D3039425BE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0259" y="2016125"/>
            <a:ext cx="4345807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54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7F52F-AB8A-DE43-B44E-31A0A0068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Completeness of Algorithm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C3C745-130D-D840-99D3-A1F6394D2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0766" y="2307955"/>
            <a:ext cx="4964899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58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AFC7C-E180-3E4C-8655-8BE492EEA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4F379D-8038-054E-A380-6C9A0A5D49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1292" y="2223649"/>
            <a:ext cx="4163848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7825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11739</TotalTime>
  <Words>1003</Words>
  <Application>Microsoft Macintosh PowerPoint</Application>
  <PresentationFormat>Widescreen</PresentationFormat>
  <Paragraphs>78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Gill Sans MT</vt:lpstr>
      <vt:lpstr>Gallery</vt:lpstr>
      <vt:lpstr>Anatomical  Mesh-Based  Virtual Fixtures for  Surgical Robots</vt:lpstr>
      <vt:lpstr>Background</vt:lpstr>
      <vt:lpstr>Constraint Optimization</vt:lpstr>
      <vt:lpstr>Constraint Optimization</vt:lpstr>
      <vt:lpstr>Polygon Mesh property</vt:lpstr>
      <vt:lpstr>Closest Point</vt:lpstr>
      <vt:lpstr>Polygon Mesh Constraint Algorithm</vt:lpstr>
      <vt:lpstr>Completeness of Algorithm</vt:lpstr>
      <vt:lpstr>PowerPoint Presentation</vt:lpstr>
      <vt:lpstr>Steps &amp; milestones</vt:lpstr>
      <vt:lpstr>Steps &amp; milestones</vt:lpstr>
      <vt:lpstr>Steps &amp; milestones</vt:lpstr>
      <vt:lpstr>Dependencies</vt:lpstr>
      <vt:lpstr>Current status</vt:lpstr>
      <vt:lpstr>Bibliography</vt:lpstr>
      <vt:lpstr>Q&amp;A Session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Anatomical Mesh-Based Virtual Fixtures for Surgical Robots</dc:title>
  <dc:creator>Microsoft Office User</dc:creator>
  <cp:lastModifiedBy>Microsoft Office User</cp:lastModifiedBy>
  <cp:revision>17</cp:revision>
  <cp:lastPrinted>2020-03-24T17:34:59Z</cp:lastPrinted>
  <dcterms:created xsi:type="dcterms:W3CDTF">2020-03-10T05:07:48Z</dcterms:created>
  <dcterms:modified xsi:type="dcterms:W3CDTF">2020-04-16T04:02:00Z</dcterms:modified>
</cp:coreProperties>
</file>