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handoutMasterIdLst>
    <p:handoutMasterId r:id="rId7"/>
  </p:handoutMasterIdLst>
  <p:sldIdLst>
    <p:sldId id="275" r:id="rId2"/>
    <p:sldId id="276" r:id="rId3"/>
    <p:sldId id="278" r:id="rId4"/>
    <p:sldId id="277"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9"/>
  </p:normalViewPr>
  <p:slideViewPr>
    <p:cSldViewPr showGuides="1">
      <p:cViewPr varScale="1">
        <p:scale>
          <a:sx n="109" d="100"/>
          <a:sy n="109" d="100"/>
        </p:scale>
        <p:origin x="1624"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handoutMaster" Target="handoutMasters/handout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smtClean="0">
                <a:latin typeface="Arial" pitchFamily="-107" charset="0"/>
              </a:rPr>
              <a:t>	</a:t>
            </a:r>
            <a:r>
              <a:rPr lang="en-US" sz="1000" dirty="0" smtClean="0">
                <a:latin typeface="Times New Roman" pitchFamily="-107" charset="0"/>
              </a:rPr>
              <a:t>600.456/656 CIS2 Spring 2018</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smtClean="0">
                <a:solidFill>
                  <a:srgbClr val="0000FF"/>
                </a:solidFill>
                <a:latin typeface="Verdana" pitchFamily="1" charset="0"/>
                <a:ea typeface="ＭＳ Ｐゴシック" pitchFamily="1" charset="-128"/>
                <a:cs typeface="ＭＳ Ｐゴシック" pitchFamily="1" charset="-128"/>
              </a:rPr>
              <a:t>Patient Flow and Staff Scheduling in Perioperative Care</a:t>
            </a:r>
            <a:br>
              <a:rPr lang="en-US" sz="2000" dirty="0" smtClean="0">
                <a:solidFill>
                  <a:srgbClr val="0000FF"/>
                </a:solidFill>
                <a:latin typeface="Verdana" pitchFamily="1" charset="0"/>
                <a:ea typeface="ＭＳ Ｐゴシック" pitchFamily="1" charset="-128"/>
                <a:cs typeface="ＭＳ Ｐゴシック" pitchFamily="1" charset="-128"/>
              </a:rPr>
            </a:br>
            <a:endParaRPr lang="en-US" sz="2000" dirty="0" smtClean="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0" y="533400"/>
            <a:ext cx="9144000" cy="5486400"/>
          </a:xfrm>
        </p:spPr>
        <p:txBody>
          <a:bodyPr/>
          <a:lstStyle/>
          <a:p>
            <a:pPr>
              <a:lnSpc>
                <a:spcPct val="90000"/>
              </a:lnSpc>
            </a:pPr>
            <a:r>
              <a:rPr lang="en-US" sz="1900" dirty="0" smtClean="0">
                <a:latin typeface="Verdana" pitchFamily="1" charset="0"/>
                <a:ea typeface="ＭＳ Ｐゴシック" pitchFamily="1" charset="-128"/>
                <a:cs typeface="ＭＳ Ｐゴシック" pitchFamily="1" charset="-128"/>
              </a:rPr>
              <a:t>Perioperative care (prep, surgery, and recovery) in hospitals is a system plagued with uncertainty, complexity, and opportunity. Surgeries often take longer or shorter than expected, staff can be overwhelmed or underwhelmed during the day, and there are specific medical requirements for matching staff to patients through the process. The goal of this project is to predict patient flow and optimize staff scheduling in perioperative care at Johns Hopkins Hospital</a:t>
            </a:r>
            <a:endParaRPr lang="en-US" sz="1800" dirty="0" smtClean="0">
              <a:latin typeface="Verdana" pitchFamily="1" charset="0"/>
              <a:ea typeface="ＭＳ Ｐゴシック" pitchFamily="1" charset="-128"/>
              <a:cs typeface="ＭＳ Ｐゴシック" pitchFamily="1" charset="-128"/>
            </a:endParaRPr>
          </a:p>
          <a:p>
            <a:pPr>
              <a:lnSpc>
                <a:spcPct val="90000"/>
              </a:lnSpc>
            </a:pPr>
            <a:r>
              <a:rPr lang="en-US" sz="1900" b="1" dirty="0" smtClean="0">
                <a:latin typeface="Verdana" pitchFamily="1" charset="0"/>
                <a:ea typeface="ＭＳ Ｐゴシック" pitchFamily="1" charset="-128"/>
                <a:cs typeface="ＭＳ Ｐゴシック" pitchFamily="1" charset="-128"/>
              </a:rPr>
              <a:t>What Students Will Do: </a:t>
            </a:r>
          </a:p>
          <a:p>
            <a:pPr lvl="1">
              <a:lnSpc>
                <a:spcPct val="90000"/>
              </a:lnSpc>
            </a:pPr>
            <a:r>
              <a:rPr lang="en-US" sz="1800" dirty="0" smtClean="0">
                <a:latin typeface="Verdana" pitchFamily="1" charset="0"/>
                <a:ea typeface="ＭＳ Ｐゴシック" pitchFamily="1" charset="-128"/>
                <a:cs typeface="ＭＳ Ｐゴシック" pitchFamily="1" charset="-128"/>
              </a:rPr>
              <a:t>Use </a:t>
            </a:r>
            <a:r>
              <a:rPr lang="en-US" sz="1800" dirty="0">
                <a:latin typeface="Verdana" pitchFamily="1" charset="0"/>
                <a:ea typeface="ＭＳ Ｐゴシック" pitchFamily="1" charset="-128"/>
                <a:cs typeface="ＭＳ Ｐゴシック" pitchFamily="1" charset="-128"/>
              </a:rPr>
              <a:t>historical data to build a simulation model for modeling uncertainty in patient </a:t>
            </a:r>
            <a:r>
              <a:rPr lang="en-US" sz="1800" dirty="0" smtClean="0">
                <a:latin typeface="Verdana" pitchFamily="1" charset="0"/>
                <a:ea typeface="ＭＳ Ｐゴシック" pitchFamily="1" charset="-128"/>
                <a:cs typeface="ＭＳ Ｐゴシック" pitchFamily="1" charset="-128"/>
              </a:rPr>
              <a:t>flow </a:t>
            </a:r>
          </a:p>
          <a:p>
            <a:pPr lvl="1">
              <a:lnSpc>
                <a:spcPct val="90000"/>
              </a:lnSpc>
            </a:pPr>
            <a:r>
              <a:rPr lang="en-US" sz="1800" dirty="0" smtClean="0">
                <a:latin typeface="Verdana" pitchFamily="1" charset="0"/>
                <a:ea typeface="ＭＳ Ｐゴシック" pitchFamily="1" charset="-128"/>
                <a:cs typeface="ＭＳ Ｐゴシック" pitchFamily="1" charset="-128"/>
              </a:rPr>
              <a:t>Match </a:t>
            </a:r>
            <a:r>
              <a:rPr lang="en-US" sz="1800" dirty="0">
                <a:latin typeface="Verdana" pitchFamily="1" charset="0"/>
                <a:ea typeface="ＭＳ Ｐゴシック" pitchFamily="1" charset="-128"/>
                <a:cs typeface="ＭＳ Ｐゴシック" pitchFamily="1" charset="-128"/>
              </a:rPr>
              <a:t>staff to patients </a:t>
            </a:r>
            <a:r>
              <a:rPr lang="en-US" sz="1800" dirty="0" smtClean="0">
                <a:latin typeface="Verdana" pitchFamily="1" charset="0"/>
                <a:ea typeface="ＭＳ Ｐゴシック" pitchFamily="1" charset="-128"/>
                <a:cs typeface="ＭＳ Ｐゴシック" pitchFamily="1" charset="-128"/>
              </a:rPr>
              <a:t>given </a:t>
            </a:r>
            <a:r>
              <a:rPr lang="en-US" sz="1800" dirty="0">
                <a:latin typeface="Verdana" pitchFamily="1" charset="0"/>
                <a:ea typeface="ＭＳ Ｐゴシック" pitchFamily="1" charset="-128"/>
                <a:cs typeface="ＭＳ Ｐゴシック" pitchFamily="1" charset="-128"/>
              </a:rPr>
              <a:t>medical </a:t>
            </a:r>
            <a:r>
              <a:rPr lang="en-US" sz="1800" dirty="0" smtClean="0">
                <a:latin typeface="Verdana" pitchFamily="1" charset="0"/>
                <a:ea typeface="ＭＳ Ｐゴシック" pitchFamily="1" charset="-128"/>
                <a:cs typeface="ＭＳ Ｐゴシック" pitchFamily="1" charset="-128"/>
              </a:rPr>
              <a:t>protocols and guidance, </a:t>
            </a:r>
            <a:endParaRPr lang="en-US" sz="1800" dirty="0">
              <a:latin typeface="Verdana" pitchFamily="1" charset="0"/>
              <a:ea typeface="ＭＳ Ｐゴシック" pitchFamily="1" charset="-128"/>
              <a:cs typeface="ＭＳ Ｐゴシック" pitchFamily="1" charset="-128"/>
            </a:endParaRPr>
          </a:p>
          <a:p>
            <a:pPr lvl="1">
              <a:lnSpc>
                <a:spcPct val="90000"/>
              </a:lnSpc>
            </a:pPr>
            <a:r>
              <a:rPr lang="en-US" sz="1800" dirty="0">
                <a:latin typeface="Verdana" pitchFamily="1" charset="0"/>
                <a:ea typeface="ＭＳ Ｐゴシック" pitchFamily="1" charset="-128"/>
                <a:cs typeface="ＭＳ Ｐゴシック" pitchFamily="1" charset="-128"/>
              </a:rPr>
              <a:t>O</a:t>
            </a:r>
            <a:r>
              <a:rPr lang="en-US" sz="1800" dirty="0" smtClean="0">
                <a:latin typeface="Verdana" pitchFamily="1" charset="0"/>
                <a:ea typeface="ＭＳ Ｐゴシック" pitchFamily="1" charset="-128"/>
                <a:cs typeface="ＭＳ Ｐゴシック" pitchFamily="1" charset="-128"/>
              </a:rPr>
              <a:t>ptimizing </a:t>
            </a:r>
            <a:r>
              <a:rPr lang="en-US" sz="1800" dirty="0">
                <a:latin typeface="Verdana" pitchFamily="1" charset="0"/>
                <a:ea typeface="ＭＳ Ｐゴシック" pitchFamily="1" charset="-128"/>
                <a:cs typeface="ＭＳ Ｐゴシック" pitchFamily="1" charset="-128"/>
              </a:rPr>
              <a:t>staff scheduling to minimize costs given </a:t>
            </a:r>
            <a:r>
              <a:rPr lang="en-US" sz="1800" dirty="0" smtClean="0">
                <a:latin typeface="Verdana" pitchFamily="1" charset="0"/>
                <a:ea typeface="ＭＳ Ｐゴシック" pitchFamily="1" charset="-128"/>
                <a:cs typeface="ＭＳ Ｐゴシック" pitchFamily="1" charset="-128"/>
              </a:rPr>
              <a:t>constraints </a:t>
            </a:r>
          </a:p>
          <a:p>
            <a:pPr lvl="1">
              <a:lnSpc>
                <a:spcPct val="90000"/>
              </a:lnSpc>
            </a:pPr>
            <a:r>
              <a:rPr lang="en-US" sz="1800" dirty="0" smtClean="0">
                <a:latin typeface="Verdana" pitchFamily="1" charset="0"/>
                <a:ea typeface="ＭＳ Ｐゴシック" pitchFamily="1" charset="-128"/>
                <a:cs typeface="ＭＳ Ｐゴシック" pitchFamily="1" charset="-128"/>
              </a:rPr>
              <a:t>Use unsupervised (or supervised learning) to come up with staffing ratios and rules</a:t>
            </a:r>
            <a:r>
              <a:rPr lang="en-US" sz="1800" dirty="0">
                <a:latin typeface="Verdana" pitchFamily="1" charset="0"/>
                <a:ea typeface="ＭＳ Ｐゴシック" pitchFamily="1" charset="-128"/>
                <a:cs typeface="ＭＳ Ｐゴシック" pitchFamily="1" charset="-128"/>
              </a:rPr>
              <a:t> </a:t>
            </a:r>
            <a:r>
              <a:rPr lang="en-US" sz="1800" dirty="0" smtClean="0">
                <a:latin typeface="Verdana" pitchFamily="1" charset="0"/>
                <a:ea typeface="ＭＳ Ｐゴシック" pitchFamily="1" charset="-128"/>
                <a:cs typeface="ＭＳ Ｐゴシック" pitchFamily="1" charset="-128"/>
              </a:rPr>
              <a:t>that are implementable</a:t>
            </a:r>
          </a:p>
          <a:p>
            <a:pPr>
              <a:lnSpc>
                <a:spcPct val="90000"/>
              </a:lnSpc>
            </a:pPr>
            <a:r>
              <a:rPr lang="en-US" sz="1900" b="1" dirty="0" smtClean="0">
                <a:latin typeface="Verdana" pitchFamily="1" charset="0"/>
                <a:ea typeface="ＭＳ Ｐゴシック" pitchFamily="1" charset="-128"/>
                <a:cs typeface="ＭＳ Ｐゴシック" pitchFamily="1" charset="-128"/>
              </a:rPr>
              <a:t>Deliverables:</a:t>
            </a:r>
            <a:r>
              <a:rPr lang="en-US" sz="1900" dirty="0" smtClean="0">
                <a:latin typeface="Verdana" pitchFamily="1" charset="0"/>
                <a:ea typeface="ＭＳ Ｐゴシック" pitchFamily="1" charset="-128"/>
                <a:cs typeface="ＭＳ Ｐゴシック" pitchFamily="1" charset="-128"/>
              </a:rPr>
              <a:t> Software that will input sample patient data from perioperative care and output staff schedules.</a:t>
            </a:r>
            <a:endParaRPr lang="en-US" sz="1800" dirty="0" smtClean="0">
              <a:latin typeface="Verdana" pitchFamily="1" charset="0"/>
              <a:ea typeface="ＭＳ Ｐゴシック" pitchFamily="1" charset="-128"/>
              <a:cs typeface="ＭＳ Ｐゴシック" pitchFamily="1" charset="-128"/>
            </a:endParaRPr>
          </a:p>
          <a:p>
            <a:pPr>
              <a:lnSpc>
                <a:spcPct val="90000"/>
              </a:lnSpc>
            </a:pPr>
            <a:r>
              <a:rPr lang="en-US" sz="1900" b="1" dirty="0" smtClean="0">
                <a:latin typeface="Verdana" pitchFamily="1" charset="0"/>
                <a:ea typeface="ＭＳ Ｐゴシック" pitchFamily="1" charset="-128"/>
                <a:cs typeface="ＭＳ Ｐゴシック" pitchFamily="1" charset="-128"/>
              </a:rPr>
              <a:t>Size group: </a:t>
            </a:r>
            <a:r>
              <a:rPr lang="en-US" sz="1900" dirty="0" smtClean="0">
                <a:latin typeface="Verdana" pitchFamily="1" charset="0"/>
                <a:ea typeface="ＭＳ Ｐゴシック" pitchFamily="1" charset="-128"/>
                <a:cs typeface="ＭＳ Ｐゴシック" pitchFamily="1" charset="-128"/>
              </a:rPr>
              <a:t>No more than 3</a:t>
            </a:r>
            <a:endParaRPr lang="en-US" sz="1800" b="1" dirty="0" smtClean="0">
              <a:latin typeface="Verdana" pitchFamily="1" charset="0"/>
              <a:ea typeface="ＭＳ Ｐゴシック" pitchFamily="1" charset="-128"/>
              <a:cs typeface="ＭＳ Ｐゴシック" pitchFamily="1" charset="-128"/>
            </a:endParaRPr>
          </a:p>
          <a:p>
            <a:pPr>
              <a:lnSpc>
                <a:spcPct val="90000"/>
              </a:lnSpc>
            </a:pPr>
            <a:r>
              <a:rPr lang="en-US" sz="1900" b="1" dirty="0" smtClean="0">
                <a:latin typeface="Verdana" pitchFamily="1" charset="0"/>
                <a:ea typeface="ＭＳ Ｐゴシック" pitchFamily="1" charset="-128"/>
                <a:cs typeface="ＭＳ Ｐゴシック" pitchFamily="1" charset="-128"/>
              </a:rPr>
              <a:t>Skills: </a:t>
            </a:r>
            <a:r>
              <a:rPr lang="en-US" sz="1900" dirty="0" smtClean="0">
                <a:latin typeface="Verdana" pitchFamily="1" charset="0"/>
                <a:ea typeface="ＭＳ Ｐゴシック" pitchFamily="1" charset="-128"/>
                <a:cs typeface="ＭＳ Ｐゴシック" pitchFamily="1" charset="-128"/>
              </a:rPr>
              <a:t>Simulation, Optimization</a:t>
            </a:r>
            <a:endParaRPr lang="en-US" sz="1800" b="1" dirty="0" smtClean="0">
              <a:latin typeface="Verdana" pitchFamily="1" charset="0"/>
              <a:ea typeface="ＭＳ Ｐゴシック" pitchFamily="1" charset="-128"/>
              <a:cs typeface="ＭＳ Ｐゴシック" pitchFamily="1" charset="-128"/>
            </a:endParaRPr>
          </a:p>
          <a:p>
            <a:pPr>
              <a:lnSpc>
                <a:spcPct val="90000"/>
              </a:lnSpc>
            </a:pPr>
            <a:r>
              <a:rPr lang="en-US" sz="1900" b="1" dirty="0" smtClean="0">
                <a:latin typeface="Verdana" pitchFamily="1" charset="0"/>
                <a:ea typeface="ＭＳ Ｐゴシック" pitchFamily="1" charset="-128"/>
                <a:cs typeface="ＭＳ Ｐゴシック" pitchFamily="1" charset="-128"/>
              </a:rPr>
              <a:t>Mentor: </a:t>
            </a:r>
            <a:r>
              <a:rPr lang="en-US" sz="1900" dirty="0" smtClean="0">
                <a:latin typeface="Verdana" pitchFamily="1" charset="0"/>
                <a:ea typeface="ＭＳ Ｐゴシック" pitchFamily="1" charset="-128"/>
                <a:cs typeface="ＭＳ Ｐゴシック" pitchFamily="1" charset="-128"/>
              </a:rPr>
              <a:t>Sauleh Siddiqui, Department of Civil Engineering, </a:t>
            </a:r>
            <a:r>
              <a:rPr lang="en-US" sz="1900" u="sng" dirty="0" smtClean="0">
                <a:latin typeface="Verdana" pitchFamily="1" charset="0"/>
                <a:ea typeface="ＭＳ Ｐゴシック" pitchFamily="1" charset="-128"/>
                <a:cs typeface="ＭＳ Ｐゴシック" pitchFamily="1" charset="-128"/>
              </a:rPr>
              <a:t>siddiqui@jhu.edu</a:t>
            </a:r>
            <a:r>
              <a:rPr lang="en-US" sz="1900" dirty="0" smtClean="0">
                <a:latin typeface="Verdana" pitchFamily="1" charset="0"/>
                <a:ea typeface="ＭＳ Ｐゴシック" pitchFamily="1" charset="-128"/>
                <a:cs typeface="ＭＳ Ｐゴシック" pitchFamily="1" charset="-128"/>
              </a:rPr>
              <a:t>.</a:t>
            </a:r>
          </a:p>
          <a:p>
            <a:pPr>
              <a:lnSpc>
                <a:spcPct val="90000"/>
              </a:lnSpc>
            </a:pPr>
            <a:endParaRPr lang="en-US" sz="1900" dirty="0" smtClean="0">
              <a:latin typeface="Verdana" pitchFamily="1" charset="0"/>
              <a:ea typeface="ＭＳ Ｐゴシック" pitchFamily="1" charset="-128"/>
              <a:cs typeface="ＭＳ Ｐゴシック" pitchFamily="1"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Structure</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371600"/>
            <a:ext cx="7894991" cy="4013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6977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Dataset Histogram</a:t>
            </a:r>
            <a:endParaRPr lang="en-US" dirty="0"/>
          </a:p>
        </p:txBody>
      </p:sp>
      <p:pic>
        <p:nvPicPr>
          <p:cNvPr id="4" name="Picture 2" descr="Figure2"/>
          <p:cNvPicPr>
            <a:picLocks noChangeAspect="1" noChangeArrowheads="1"/>
          </p:cNvPicPr>
          <p:nvPr/>
        </p:nvPicPr>
        <p:blipFill>
          <a:blip r:embed="rId2">
            <a:extLst>
              <a:ext uri="{28A0092B-C50C-407E-A947-70E740481C1C}">
                <a14:useLocalDpi xmlns:a14="http://schemas.microsoft.com/office/drawing/2010/main" val="0"/>
              </a:ext>
            </a:extLst>
          </a:blip>
          <a:srcRect l="4164" r="38182" b="32877"/>
          <a:stretch>
            <a:fillRect/>
          </a:stretch>
        </p:blipFill>
        <p:spPr bwMode="auto">
          <a:xfrm>
            <a:off x="1219200" y="817418"/>
            <a:ext cx="6571353" cy="53758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962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 in </a:t>
            </a:r>
            <a:r>
              <a:rPr lang="en-US" smtClean="0"/>
              <a:t>Input Dataset in PACU</a:t>
            </a:r>
            <a:endParaRPr lang="en-US" dirty="0"/>
          </a:p>
        </p:txBody>
      </p:sp>
      <p:pic>
        <p:nvPicPr>
          <p:cNvPr id="5" name="Picture 2" descr="Figure3"/>
          <p:cNvPicPr>
            <a:picLocks noChangeAspect="1" noChangeArrowheads="1"/>
          </p:cNvPicPr>
          <p:nvPr/>
        </p:nvPicPr>
        <p:blipFill>
          <a:blip r:embed="rId2">
            <a:extLst>
              <a:ext uri="{28A0092B-C50C-407E-A947-70E740481C1C}">
                <a14:useLocalDpi xmlns:a14="http://schemas.microsoft.com/office/drawing/2010/main" val="0"/>
              </a:ext>
            </a:extLst>
          </a:blip>
          <a:srcRect l="5876" t="4564" r="38141" b="32936"/>
          <a:stretch>
            <a:fillRect/>
          </a:stretch>
        </p:blipFill>
        <p:spPr bwMode="auto">
          <a:xfrm>
            <a:off x="228600" y="838200"/>
            <a:ext cx="8471971" cy="5105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2669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5975</TotalTime>
  <Words>194</Words>
  <Application>Microsoft Macintosh PowerPoint</Application>
  <PresentationFormat>On-screen Show (4:3)</PresentationFormat>
  <Paragraphs>14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ＭＳ Ｐゴシック</vt:lpstr>
      <vt:lpstr>Times New Roman</vt:lpstr>
      <vt:lpstr>Verdana</vt:lpstr>
      <vt:lpstr>CIS-Lecture</vt:lpstr>
      <vt:lpstr>Patient Flow and Staff Scheduling in Perioperative Care </vt:lpstr>
      <vt:lpstr>Simulation Structure</vt:lpstr>
      <vt:lpstr>Input Dataset Histogram</vt:lpstr>
      <vt:lpstr>Variation in Input Dataset in PACU</vt:lpstr>
    </vt:vector>
  </TitlesOfParts>
  <Company>Johns Hopkins University</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Russell Taylor</cp:lastModifiedBy>
  <cp:revision>73</cp:revision>
  <cp:lastPrinted>1998-01-12T19:42:20Z</cp:lastPrinted>
  <dcterms:created xsi:type="dcterms:W3CDTF">2014-01-14T11:21:36Z</dcterms:created>
  <dcterms:modified xsi:type="dcterms:W3CDTF">2018-01-18T14:54:33Z</dcterms:modified>
</cp:coreProperties>
</file>