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"/>
  </p:notesMasterIdLst>
  <p:handoutMasterIdLst>
    <p:handoutMasterId r:id="rId5"/>
  </p:handoutMasterIdLst>
  <p:sldIdLst>
    <p:sldId id="276" r:id="rId2"/>
    <p:sldId id="275" r:id="rId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1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1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1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1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1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1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1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1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1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BB4FD"/>
    <a:srgbClr val="CCCCFF"/>
    <a:srgbClr val="9999FF"/>
    <a:srgbClr val="FFCCCC"/>
    <a:srgbClr val="99CCFF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891736-23E0-774F-B82A-F3AD9AAA1792}" v="2" dt="2020-01-28T17:27:45.208"/>
    <p1510:client id="{7689DA6B-6B9D-2244-ACFC-A2045F275D9C}" v="1" dt="2020-01-28T18:06:33.2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howGuides="1">
      <p:cViewPr varScale="1">
        <p:scale>
          <a:sx n="117" d="100"/>
          <a:sy n="117" d="100"/>
        </p:scale>
        <p:origin x="1928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handoutMaster" Target="handoutMasters/handoutMaster1.xml"/><Relationship Id="rId10" Type="http://schemas.microsoft.com/office/2016/11/relationships/changesInfo" Target="changesInfos/changesInfo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uss Taylor" userId="1996db17-165c-4533-b43d-a08193a33a97" providerId="ADAL" clId="{7689DA6B-6B9D-2244-ACFC-A2045F275D9C}"/>
    <pc:docChg chg="addSld delSld modSld">
      <pc:chgData name="Russ Taylor" userId="1996db17-165c-4533-b43d-a08193a33a97" providerId="ADAL" clId="{7689DA6B-6B9D-2244-ACFC-A2045F275D9C}" dt="2020-01-28T18:06:33.203" v="2"/>
      <pc:docMkLst>
        <pc:docMk/>
      </pc:docMkLst>
      <pc:sldChg chg="del">
        <pc:chgData name="Russ Taylor" userId="1996db17-165c-4533-b43d-a08193a33a97" providerId="ADAL" clId="{7689DA6B-6B9D-2244-ACFC-A2045F275D9C}" dt="2020-01-28T18:06:31.666" v="0" actId="2696"/>
        <pc:sldMkLst>
          <pc:docMk/>
          <pc:sldMk cId="0" sldId="275"/>
        </pc:sldMkLst>
      </pc:sldChg>
      <pc:sldChg chg="add">
        <pc:chgData name="Russ Taylor" userId="1996db17-165c-4533-b43d-a08193a33a97" providerId="ADAL" clId="{7689DA6B-6B9D-2244-ACFC-A2045F275D9C}" dt="2020-01-28T18:06:33.203" v="2"/>
        <pc:sldMkLst>
          <pc:docMk/>
          <pc:sldMk cId="1760131879" sldId="275"/>
        </pc:sldMkLst>
      </pc:sldChg>
      <pc:sldChg chg="del">
        <pc:chgData name="Russ Taylor" userId="1996db17-165c-4533-b43d-a08193a33a97" providerId="ADAL" clId="{7689DA6B-6B9D-2244-ACFC-A2045F275D9C}" dt="2020-01-28T18:06:31.675" v="1" actId="2696"/>
        <pc:sldMkLst>
          <pc:docMk/>
          <pc:sldMk cId="323608780" sldId="276"/>
        </pc:sldMkLst>
      </pc:sldChg>
      <pc:sldChg chg="add">
        <pc:chgData name="Russ Taylor" userId="1996db17-165c-4533-b43d-a08193a33a97" providerId="ADAL" clId="{7689DA6B-6B9D-2244-ACFC-A2045F275D9C}" dt="2020-01-28T18:06:33.203" v="2"/>
        <pc:sldMkLst>
          <pc:docMk/>
          <pc:sldMk cId="352219582" sldId="276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fld id="{6512CACE-AF88-ED49-8F85-D65AFFF2FC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2417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fld id="{6F6788FD-083D-3B4A-BCEA-C6203DCA56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6238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107" charset="-128"/>
        <a:cs typeface="ＭＳ Ｐゴシック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6172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6172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028" name="Group 12"/>
          <p:cNvGrpSpPr>
            <a:grpSpLocks/>
          </p:cNvGrpSpPr>
          <p:nvPr/>
        </p:nvGrpSpPr>
        <p:grpSpPr bwMode="auto">
          <a:xfrm>
            <a:off x="3302000" y="6477000"/>
            <a:ext cx="5842000" cy="381000"/>
            <a:chOff x="2080" y="4080"/>
            <a:chExt cx="3680" cy="240"/>
          </a:xfrm>
        </p:grpSpPr>
        <p:pic>
          <p:nvPicPr>
            <p:cNvPr id="1030" name="Picture 13" descr="ERCLogoSmallColor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5589" y="4080"/>
              <a:ext cx="171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38" name="Text Box 14"/>
            <p:cNvSpPr txBox="1">
              <a:spLocks noChangeArrowheads="1"/>
            </p:cNvSpPr>
            <p:nvPr/>
          </p:nvSpPr>
          <p:spPr bwMode="auto">
            <a:xfrm>
              <a:off x="2080" y="4118"/>
              <a:ext cx="348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1000" b="1">
                  <a:solidFill>
                    <a:schemeClr val="bg2"/>
                  </a:solidFill>
                  <a:latin typeface="Arial" pitchFamily="-107" charset="0"/>
                </a:rPr>
                <a:t>Engineering Research Center for Computer Integrated Surgical Systems and Technology</a:t>
              </a:r>
            </a:p>
          </p:txBody>
        </p:sp>
      </p:grpSp>
      <p:sp>
        <p:nvSpPr>
          <p:cNvPr id="1040" name="Text Box 16"/>
          <p:cNvSpPr txBox="1">
            <a:spLocks noChangeArrowheads="1"/>
          </p:cNvSpPr>
          <p:nvPr/>
        </p:nvSpPr>
        <p:spPr bwMode="auto">
          <a:xfrm>
            <a:off x="0" y="6430963"/>
            <a:ext cx="373380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341313" indent="-341313">
              <a:defRPr/>
            </a:pPr>
            <a:fld id="{AC6DEC11-5E03-2848-BAEE-A26AD718E783}" type="slidenum">
              <a:rPr lang="en-US" sz="1200" b="1">
                <a:latin typeface="Arial" pitchFamily="-107" charset="0"/>
              </a:rPr>
              <a:pPr marL="341313" indent="-341313">
                <a:defRPr/>
              </a:pPr>
              <a:t>‹#›</a:t>
            </a:fld>
            <a:r>
              <a:rPr lang="en-US" sz="1200" b="1" dirty="0">
                <a:latin typeface="Arial" pitchFamily="-107" charset="0"/>
              </a:rPr>
              <a:t>	</a:t>
            </a:r>
            <a:r>
              <a:rPr lang="en-US" sz="1000" dirty="0">
                <a:latin typeface="Times New Roman" pitchFamily="-107" charset="0"/>
              </a:rPr>
              <a:t>600.456/656 CIS2 Spring 2020</a:t>
            </a:r>
          </a:p>
          <a:p>
            <a:pPr marL="341313" indent="-341313">
              <a:defRPr/>
            </a:pPr>
            <a:r>
              <a:rPr lang="en-US" sz="1000" dirty="0">
                <a:latin typeface="Times New Roman" pitchFamily="-107" charset="0"/>
              </a:rPr>
              <a:t>	Copyright © R. H. Taylor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65" charset="0"/>
          <a:ea typeface="ＭＳ Ｐゴシック" pitchFamily="-107" charset="-128"/>
          <a:cs typeface="ＭＳ Ｐゴシック" pitchFamily="-10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65" charset="0"/>
          <a:ea typeface="ＭＳ Ｐゴシック" pitchFamily="-107" charset="-128"/>
          <a:cs typeface="ＭＳ Ｐゴシック" pitchFamily="-10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65" charset="0"/>
          <a:ea typeface="ＭＳ Ｐゴシック" pitchFamily="-107" charset="-128"/>
          <a:cs typeface="ＭＳ Ｐゴシック" pitchFamily="-10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65" charset="0"/>
          <a:ea typeface="ＭＳ Ｐゴシック" pitchFamily="-107" charset="-128"/>
          <a:cs typeface="ＭＳ Ｐゴシック" pitchFamily="-107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65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65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65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6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108585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42875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65" charset="-128"/>
        </a:defRPr>
      </a:lvl5pPr>
      <a:lvl6pPr marL="222885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65" charset="-128"/>
        </a:defRPr>
      </a:lvl6pPr>
      <a:lvl7pPr marL="268605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65" charset="-128"/>
        </a:defRPr>
      </a:lvl7pPr>
      <a:lvl8pPr marL="314325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65" charset="-128"/>
        </a:defRPr>
      </a:lvl8pPr>
      <a:lvl9pPr marL="360045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6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5.png"/><Relationship Id="rId5" Type="http://schemas.microsoft.com/office/2007/relationships/media" Target="../media/media3.mp4"/><Relationship Id="rId10" Type="http://schemas.openxmlformats.org/officeDocument/2006/relationships/image" Target="../media/image4.png"/><Relationship Id="rId4" Type="http://schemas.openxmlformats.org/officeDocument/2006/relationships/video" Target="../media/media2.mp4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610600" cy="609600"/>
          </a:xfrm>
        </p:spPr>
        <p:txBody>
          <a:bodyPr/>
          <a:lstStyle/>
          <a:p>
            <a:r>
              <a:rPr lang="en-US" sz="2000" dirty="0">
                <a:solidFill>
                  <a:srgbClr val="0000FF"/>
                </a:solidFill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Tremor Reduction Assessment in Robotic Microsurgery</a:t>
            </a:r>
            <a:br>
              <a:rPr lang="en-US" sz="2000" dirty="0">
                <a:solidFill>
                  <a:srgbClr val="0000FF"/>
                </a:solidFill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</a:br>
            <a:endParaRPr lang="en-US" sz="2000" dirty="0">
              <a:solidFill>
                <a:srgbClr val="0000FF"/>
              </a:solidFill>
              <a:latin typeface="Verdana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102" y="685800"/>
            <a:ext cx="5181600" cy="5486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900" b="1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Goal: </a:t>
            </a:r>
            <a:r>
              <a:rPr lang="en-US" sz="19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Perform user study to assess the degree of tremor reduction in microsurgical procedure on cadaveric phantoms</a:t>
            </a:r>
            <a:endParaRPr lang="en-US" sz="1800" b="1" dirty="0">
              <a:latin typeface="Verdana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pPr>
              <a:lnSpc>
                <a:spcPct val="90000"/>
              </a:lnSpc>
            </a:pPr>
            <a:r>
              <a:rPr lang="en-US" sz="1900" b="1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Background: </a:t>
            </a:r>
          </a:p>
          <a:p>
            <a:pPr lvl="1">
              <a:lnSpc>
                <a:spcPct val="90000"/>
              </a:lnSpc>
            </a:pPr>
            <a:r>
              <a:rPr lang="en-US" sz="19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Previous studies using JHU REMS robot and Galen Robot</a:t>
            </a:r>
            <a:endParaRPr lang="en-US" sz="1800" dirty="0">
              <a:latin typeface="Verdana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pPr lvl="2">
              <a:lnSpc>
                <a:spcPct val="90000"/>
              </a:lnSpc>
            </a:pPr>
            <a:r>
              <a:rPr lang="en-US" sz="16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“Operation Game” on phantom</a:t>
            </a:r>
          </a:p>
          <a:p>
            <a:pPr lvl="2">
              <a:lnSpc>
                <a:spcPct val="90000"/>
              </a:lnSpc>
            </a:pPr>
            <a:r>
              <a:rPr lang="en-US" sz="16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Microsurgical anastomosis</a:t>
            </a:r>
          </a:p>
          <a:p>
            <a:pPr lvl="2">
              <a:lnSpc>
                <a:spcPct val="90000"/>
              </a:lnSpc>
            </a:pPr>
            <a:r>
              <a:rPr lang="en-US" sz="16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Laryngeal surgery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Improved surgical microscope and video capture capability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Galen robot in Mock 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D88556-4F30-E64A-AE10-0D79DC92F9D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27" t="5808" r="29885" b="3110"/>
          <a:stretch/>
        </p:blipFill>
        <p:spPr>
          <a:xfrm>
            <a:off x="3400175" y="4495800"/>
            <a:ext cx="1513876" cy="1997727"/>
          </a:xfrm>
          <a:prstGeom prst="rect">
            <a:avLst/>
          </a:prstGeom>
        </p:spPr>
      </p:pic>
      <p:pic>
        <p:nvPicPr>
          <p:cNvPr id="6" name="Voice Surgery Cadaver Trimmed 640x360.mp4">
            <a:hlinkClick r:id="" action="ppaction://media"/>
            <a:extLst>
              <a:ext uri="{FF2B5EF4-FFF2-40B4-BE49-F238E27FC236}">
                <a16:creationId xmlns:a16="http://schemas.microsoft.com/office/drawing/2014/main" id="{FD2B250B-C0C5-BD48-A562-F7465C26E6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62216" y="4495800"/>
            <a:ext cx="3188657" cy="1793620"/>
          </a:xfrm>
          <a:prstGeom prst="rect">
            <a:avLst/>
          </a:prstGeom>
        </p:spPr>
      </p:pic>
      <p:pic>
        <p:nvPicPr>
          <p:cNvPr id="14" name="REMS-Demo-Side-by-Side-Maze-compare only.mp4" descr="REMS-Demo-Side-by-Side-Maze-compare only.mp4">
            <a:hlinkClick r:id="" action="ppaction://media"/>
            <a:extLst>
              <a:ext uri="{FF2B5EF4-FFF2-40B4-BE49-F238E27FC236}">
                <a16:creationId xmlns:a16="http://schemas.microsoft.com/office/drawing/2014/main" id="{B4BCDB82-C9DA-294F-AB97-ECC9DDCA8C0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2215" y="748194"/>
            <a:ext cx="3188657" cy="1793620"/>
          </a:xfrm>
          <a:prstGeom prst="rect">
            <a:avLst/>
          </a:prstGeom>
        </p:spPr>
      </p:pic>
      <p:pic>
        <p:nvPicPr>
          <p:cNvPr id="15" name="SteadyhandSututringSideBySide-compare only.mp4" descr="SteadyhandSututringSideBySide-compare only.mp4">
            <a:hlinkClick r:id="" action="ppaction://media"/>
            <a:extLst>
              <a:ext uri="{FF2B5EF4-FFF2-40B4-BE49-F238E27FC236}">
                <a16:creationId xmlns:a16="http://schemas.microsoft.com/office/drawing/2014/main" id="{BD034F7E-032D-5244-B180-F1E317328E46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2215" y="2621997"/>
            <a:ext cx="3188657" cy="1793620"/>
          </a:xfrm>
          <a:prstGeom prst="rect">
            <a:avLst/>
          </a:prstGeom>
        </p:spPr>
      </p:pic>
      <p:pic>
        <p:nvPicPr>
          <p:cNvPr id="17" name="Picture 16" descr="A picture containing person, indoor, woman, sitting&#10;&#10;Description automatically generated">
            <a:extLst>
              <a:ext uri="{FF2B5EF4-FFF2-40B4-BE49-F238E27FC236}">
                <a16:creationId xmlns:a16="http://schemas.microsoft.com/office/drawing/2014/main" id="{423B392C-A7F0-3142-B5D8-6867138C8B8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6102" y="4618944"/>
            <a:ext cx="2819400" cy="158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19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7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97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9979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10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18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610600" cy="609600"/>
          </a:xfrm>
        </p:spPr>
        <p:txBody>
          <a:bodyPr/>
          <a:lstStyle/>
          <a:p>
            <a:r>
              <a:rPr lang="en-US" sz="2000" dirty="0">
                <a:solidFill>
                  <a:srgbClr val="0000FF"/>
                </a:solidFill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Tremor Reduction Assessment in </a:t>
            </a:r>
            <a:r>
              <a:rPr lang="en-US" sz="2000" dirty="0" err="1">
                <a:solidFill>
                  <a:srgbClr val="0000FF"/>
                </a:solidFill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Microlaryngeal</a:t>
            </a:r>
            <a:r>
              <a:rPr lang="en-US" sz="2000" dirty="0">
                <a:solidFill>
                  <a:srgbClr val="0000FF"/>
                </a:solidFill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 Surgery</a:t>
            </a:r>
            <a:br>
              <a:rPr lang="en-US" sz="2000" dirty="0">
                <a:solidFill>
                  <a:srgbClr val="0000FF"/>
                </a:solidFill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</a:br>
            <a:endParaRPr lang="en-US" sz="2000" dirty="0">
              <a:solidFill>
                <a:srgbClr val="0000FF"/>
              </a:solidFill>
              <a:latin typeface="Verdana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153400" cy="5486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900" b="1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What Students Will Do:</a:t>
            </a:r>
            <a:r>
              <a:rPr lang="en-US" sz="1800" b="1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 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Develop/adapt surgical tool tracking software (using colored instruments) using microscope video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Conduct user study &amp; reduce data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Write paper with surgeon</a:t>
            </a:r>
          </a:p>
          <a:p>
            <a:pPr>
              <a:lnSpc>
                <a:spcPct val="90000"/>
              </a:lnSpc>
            </a:pPr>
            <a:r>
              <a:rPr lang="en-US" sz="1900" b="1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Deliverables:</a:t>
            </a:r>
            <a:endParaRPr lang="en-US" sz="1800" b="1" dirty="0">
              <a:latin typeface="Verdana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pPr lvl="1">
              <a:lnSpc>
                <a:spcPct val="90000"/>
              </a:lnSpc>
            </a:pPr>
            <a:r>
              <a:rPr lang="en-US" sz="1900" dirty="0">
                <a:latin typeface="Verdana" pitchFamily="1" charset="0"/>
                <a:ea typeface="ＭＳ Ｐゴシック" pitchFamily="1" charset="-128"/>
              </a:rPr>
              <a:t>Documented code &amp; experimental protocol</a:t>
            </a:r>
          </a:p>
          <a:p>
            <a:pPr lvl="1">
              <a:lnSpc>
                <a:spcPct val="90000"/>
              </a:lnSpc>
            </a:pPr>
            <a:r>
              <a:rPr lang="en-US" sz="1900" dirty="0">
                <a:latin typeface="Verdana" pitchFamily="1" charset="0"/>
                <a:ea typeface="ＭＳ Ｐゴシック" pitchFamily="1" charset="-128"/>
              </a:rPr>
              <a:t>Experimental data</a:t>
            </a:r>
          </a:p>
          <a:p>
            <a:pPr lvl="1">
              <a:lnSpc>
                <a:spcPct val="90000"/>
              </a:lnSpc>
            </a:pPr>
            <a:r>
              <a:rPr lang="en-US" sz="1900" dirty="0">
                <a:latin typeface="Verdana" pitchFamily="1" charset="0"/>
                <a:ea typeface="ＭＳ Ｐゴシック" pitchFamily="1" charset="-128"/>
              </a:rPr>
              <a:t>Report</a:t>
            </a:r>
          </a:p>
          <a:p>
            <a:pPr lvl="1">
              <a:lnSpc>
                <a:spcPct val="90000"/>
              </a:lnSpc>
            </a:pPr>
            <a:r>
              <a:rPr lang="en-US" sz="1900">
                <a:latin typeface="Verdana" pitchFamily="1" charset="0"/>
                <a:ea typeface="ＭＳ Ｐゴシック" pitchFamily="1" charset="-128"/>
              </a:rPr>
              <a:t>Academic paper </a:t>
            </a:r>
            <a:r>
              <a:rPr lang="en-US" sz="1900">
                <a:latin typeface="Verdana" pitchFamily="1" charset="0"/>
              </a:rPr>
              <a:t> </a:t>
            </a:r>
            <a:endParaRPr lang="en-US" sz="1800" dirty="0">
              <a:latin typeface="Verdana" pitchFamily="1" charset="0"/>
            </a:endParaRPr>
          </a:p>
          <a:p>
            <a:pPr>
              <a:lnSpc>
                <a:spcPct val="90000"/>
              </a:lnSpc>
            </a:pPr>
            <a:r>
              <a:rPr lang="en-US" sz="1900" b="1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Size group: </a:t>
            </a:r>
            <a:r>
              <a:rPr lang="en-US" sz="19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2-3</a:t>
            </a:r>
            <a:endParaRPr lang="en-US" sz="1800" b="1" dirty="0">
              <a:latin typeface="Verdana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pPr>
              <a:lnSpc>
                <a:spcPct val="90000"/>
              </a:lnSpc>
            </a:pPr>
            <a:r>
              <a:rPr lang="en-US" sz="1900" b="1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Skills: </a:t>
            </a:r>
            <a:r>
              <a:rPr lang="en-US" sz="19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C/C++, Python, Computer Vision, some moderate fabrication skill desirable</a:t>
            </a:r>
            <a:endParaRPr lang="en-US" sz="1900" b="1" dirty="0">
              <a:latin typeface="Verdana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pPr>
              <a:lnSpc>
                <a:spcPct val="90000"/>
              </a:lnSpc>
            </a:pPr>
            <a:r>
              <a:rPr lang="en-US" sz="1900" b="1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Mentors: </a:t>
            </a:r>
            <a:r>
              <a:rPr lang="en-US" sz="19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Prof. Taylor, Balazs Vagvolgyi, surgeons (depending on specific target); </a:t>
            </a:r>
          </a:p>
        </p:txBody>
      </p:sp>
    </p:spTree>
    <p:extLst>
      <p:ext uri="{BB962C8B-B14F-4D97-AF65-F5344CB8AC3E}">
        <p14:creationId xmlns:p14="http://schemas.microsoft.com/office/powerpoint/2010/main" val="1760131879"/>
      </p:ext>
    </p:extLst>
  </p:cSld>
  <p:clrMapOvr>
    <a:masterClrMapping/>
  </p:clrMapOvr>
</p:sld>
</file>

<file path=ppt/theme/theme1.xml><?xml version="1.0" encoding="utf-8"?>
<a:theme xmlns:a="http://schemas.openxmlformats.org/drawingml/2006/main" name="CIS-Lecture">
  <a:themeElements>
    <a:clrScheme name="CIS-Lectur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IS-Lectur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CIS-Lectur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-Lectur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S-Lectur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-Lectur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-Lectur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-Lectur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-Lectur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CIS-Lecture</Template>
  <TotalTime>5954</TotalTime>
  <Words>143</Words>
  <Application>Microsoft Macintosh PowerPoint</Application>
  <PresentationFormat>On-screen Show (4:3)</PresentationFormat>
  <Paragraphs>22</Paragraphs>
  <Slides>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Times New Roman</vt:lpstr>
      <vt:lpstr>Verdana</vt:lpstr>
      <vt:lpstr>CIS-Lecture</vt:lpstr>
      <vt:lpstr>Tremor Reduction Assessment in Robotic Microsurgery </vt:lpstr>
      <vt:lpstr>Tremor Reduction Assessment in Microlaryngeal Surgery </vt:lpstr>
    </vt:vector>
  </TitlesOfParts>
  <Company>Johns Hopkins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Possible projects (examples)</dc:title>
  <dc:creator>R. H. Taylor</dc:creator>
  <cp:lastModifiedBy>Russ Taylor</cp:lastModifiedBy>
  <cp:revision>72</cp:revision>
  <cp:lastPrinted>1998-01-12T19:42:20Z</cp:lastPrinted>
  <dcterms:created xsi:type="dcterms:W3CDTF">2014-01-14T11:21:36Z</dcterms:created>
  <dcterms:modified xsi:type="dcterms:W3CDTF">2020-01-28T18:06:43Z</dcterms:modified>
</cp:coreProperties>
</file>