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1" r:id="rId3"/>
    <p:sldMasterId id="214748367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embeddedFontLs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OpenSans-regular.fntdata"/><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134" name="Shape 13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2" name="Shape 232"/>
        <p:cNvGrpSpPr/>
        <p:nvPr/>
      </p:nvGrpSpPr>
      <p:grpSpPr>
        <a:xfrm>
          <a:off x="0" y="0"/>
          <a:ext cx="0" cy="0"/>
          <a:chOff x="0" y="0"/>
          <a:chExt cx="0" cy="0"/>
        </a:xfrm>
      </p:grpSpPr>
      <p:sp>
        <p:nvSpPr>
          <p:cNvPr id="233" name="Shape 233"/>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234" name="Shape 234"/>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235" name="Shape 235"/>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8" name="Shape 248"/>
        <p:cNvGrpSpPr/>
        <p:nvPr/>
      </p:nvGrpSpPr>
      <p:grpSpPr>
        <a:xfrm>
          <a:off x="0" y="0"/>
          <a:ext cx="0" cy="0"/>
          <a:chOff x="0" y="0"/>
          <a:chExt cx="0" cy="0"/>
        </a:xfrm>
      </p:grpSpPr>
      <p:sp>
        <p:nvSpPr>
          <p:cNvPr id="249" name="Shape 249"/>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250" name="Shape 250"/>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251" name="Shape 251"/>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4" name="Shape 264"/>
        <p:cNvGrpSpPr/>
        <p:nvPr/>
      </p:nvGrpSpPr>
      <p:grpSpPr>
        <a:xfrm>
          <a:off x="0" y="0"/>
          <a:ext cx="0" cy="0"/>
          <a:chOff x="0" y="0"/>
          <a:chExt cx="0" cy="0"/>
        </a:xfrm>
      </p:grpSpPr>
      <p:sp>
        <p:nvSpPr>
          <p:cNvPr id="265" name="Shape 265"/>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266" name="Shape 266"/>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267" name="Shape 267"/>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279" name="Shape 279"/>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4" name="Shape 284"/>
        <p:cNvGrpSpPr/>
        <p:nvPr/>
      </p:nvGrpSpPr>
      <p:grpSpPr>
        <a:xfrm>
          <a:off x="0" y="0"/>
          <a:ext cx="0" cy="0"/>
          <a:chOff x="0" y="0"/>
          <a:chExt cx="0" cy="0"/>
        </a:xfrm>
      </p:grpSpPr>
      <p:sp>
        <p:nvSpPr>
          <p:cNvPr id="285" name="Shape 285"/>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286" name="Shape 286"/>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287" name="Shape 287"/>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4" name="Shape 294"/>
        <p:cNvGrpSpPr/>
        <p:nvPr/>
      </p:nvGrpSpPr>
      <p:grpSpPr>
        <a:xfrm>
          <a:off x="0" y="0"/>
          <a:ext cx="0" cy="0"/>
          <a:chOff x="0" y="0"/>
          <a:chExt cx="0" cy="0"/>
        </a:xfrm>
      </p:grpSpPr>
      <p:sp>
        <p:nvSpPr>
          <p:cNvPr id="295" name="Shape 295"/>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296" name="Shape 296"/>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297" name="Shape 297"/>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2" name="Shape 302"/>
        <p:cNvGrpSpPr/>
        <p:nvPr/>
      </p:nvGrpSpPr>
      <p:grpSpPr>
        <a:xfrm>
          <a:off x="0" y="0"/>
          <a:ext cx="0" cy="0"/>
          <a:chOff x="0" y="0"/>
          <a:chExt cx="0" cy="0"/>
        </a:xfrm>
      </p:grpSpPr>
      <p:sp>
        <p:nvSpPr>
          <p:cNvPr id="303" name="Shape 303"/>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304" name="Shape 304"/>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305" name="Shape 305"/>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1143309" y="685800"/>
            <a:ext cx="4572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319" name="Shape 319"/>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320" name="Shape 320"/>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142" name="Shape 142"/>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rPr lang="en" sz="1300"/>
              <a:t>Cranioplasty is a surgical procedure to repair the defect or deformity of a skull. Single-stage cranioplasty is to perform dissection of the skull and closing the defect with an implan in an single stage.  </a:t>
            </a:r>
          </a:p>
        </p:txBody>
      </p:sp>
      <p:sp>
        <p:nvSpPr>
          <p:cNvPr id="143" name="Shape 143"/>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156" name="Shape 156"/>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164" name="Shape 164"/>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177" name="Shape 177"/>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4" name="Shape 184"/>
        <p:cNvGrpSpPr/>
        <p:nvPr/>
      </p:nvGrpSpPr>
      <p:grpSpPr>
        <a:xfrm>
          <a:off x="0" y="0"/>
          <a:ext cx="0" cy="0"/>
          <a:chOff x="0" y="0"/>
          <a:chExt cx="0" cy="0"/>
        </a:xfrm>
      </p:grpSpPr>
      <p:sp>
        <p:nvSpPr>
          <p:cNvPr id="185" name="Shape 185"/>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186" name="Shape 186"/>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187" name="Shape 187"/>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197" name="Shape 197"/>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208" name="Shape 208"/>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7" name="Shape 217"/>
        <p:cNvGrpSpPr/>
        <p:nvPr/>
      </p:nvGrpSpPr>
      <p:grpSpPr>
        <a:xfrm>
          <a:off x="0" y="0"/>
          <a:ext cx="0" cy="0"/>
          <a:chOff x="0" y="0"/>
          <a:chExt cx="0" cy="0"/>
        </a:xfrm>
      </p:grpSpPr>
      <p:sp>
        <p:nvSpPr>
          <p:cNvPr id="218" name="Shape 218"/>
          <p:cNvSpPr/>
          <p:nvPr>
            <p:ph idx="2" type="sldImg"/>
          </p:nvPr>
        </p:nvSpPr>
        <p:spPr>
          <a:xfrm>
            <a:off x="1178718" y="686404"/>
            <a:ext cx="4500600" cy="3429000"/>
          </a:xfrm>
          <a:custGeom>
            <a:pathLst>
              <a:path extrusionOk="0" h="120000" w="120000">
                <a:moveTo>
                  <a:pt x="0" y="0"/>
                </a:moveTo>
                <a:lnTo>
                  <a:pt x="120000" y="0"/>
                </a:lnTo>
                <a:lnTo>
                  <a:pt x="120000" y="120000"/>
                </a:lnTo>
                <a:lnTo>
                  <a:pt x="0" y="120000"/>
                </a:lnTo>
                <a:close/>
              </a:path>
            </a:pathLst>
          </a:custGeom>
        </p:spPr>
      </p:sp>
      <p:sp>
        <p:nvSpPr>
          <p:cNvPr id="219" name="Shape 219"/>
          <p:cNvSpPr txBox="1"/>
          <p:nvPr>
            <p:ph idx="1" type="body"/>
          </p:nvPr>
        </p:nvSpPr>
        <p:spPr>
          <a:xfrm>
            <a:off x="685800" y="4343399"/>
            <a:ext cx="5486400" cy="4114799"/>
          </a:xfrm>
          <a:prstGeom prst="rect">
            <a:avLst/>
          </a:prstGeom>
          <a:noFill/>
          <a:ln>
            <a:noFill/>
          </a:ln>
        </p:spPr>
        <p:txBody>
          <a:bodyPr anchorCtr="0" anchor="ctr" bIns="86175" lIns="86175" rIns="86175" tIns="86175">
            <a:noAutofit/>
          </a:bodyPr>
          <a:lstStyle/>
          <a:p>
            <a:pPr lvl="0" rtl="0">
              <a:spcBef>
                <a:spcPts val="0"/>
              </a:spcBef>
              <a:buNone/>
            </a:pPr>
            <a:r>
              <a:t/>
            </a:r>
            <a:endParaRPr sz="1300"/>
          </a:p>
        </p:txBody>
      </p:sp>
      <p:sp>
        <p:nvSpPr>
          <p:cNvPr id="220" name="Shape 220"/>
          <p:cNvSpPr txBox="1"/>
          <p:nvPr>
            <p:ph idx="12" type="sldNum"/>
          </p:nvPr>
        </p:nvSpPr>
        <p:spPr>
          <a:xfrm>
            <a:off x="3884612" y="8685213"/>
            <a:ext cx="2971799" cy="457200"/>
          </a:xfrm>
          <a:prstGeom prst="rect">
            <a:avLst/>
          </a:prstGeom>
          <a:noFill/>
          <a:ln>
            <a:noFill/>
          </a:ln>
        </p:spPr>
        <p:txBody>
          <a:bodyPr anchorCtr="0" anchor="ctr" bIns="86175" lIns="86175" rIns="86175" tIns="86175">
            <a:noAutofit/>
          </a:bodyPr>
          <a:lstStyle/>
          <a:p>
            <a:pPr lvl="0" rtl="0">
              <a:spcBef>
                <a:spcPts val="0"/>
              </a:spcBef>
              <a:buClr>
                <a:srgbClr val="000000"/>
              </a:buClr>
              <a:buSzPct val="25000"/>
              <a:buFont typeface="Arial"/>
              <a:buNone/>
            </a:pPr>
            <a:fld id="{00000000-1234-1234-1234-123412341234}" type="slidenum">
              <a:rPr lang="en" sz="1300"/>
              <a:t>‹#›</a:t>
            </a:fl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5.jpg"/><Relationship Id="rId3" Type="http://schemas.openxmlformats.org/officeDocument/2006/relationships/image" Target="../media/image03.jpg"/><Relationship Id="rId4" Type="http://schemas.openxmlformats.org/officeDocument/2006/relationships/image" Target="../media/image0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05.jpg"/><Relationship Id="rId3" Type="http://schemas.openxmlformats.org/officeDocument/2006/relationships/image" Target="../media/image03.jpg"/><Relationship Id="rId4" Type="http://schemas.openxmlformats.org/officeDocument/2006/relationships/image" Target="../media/image0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992766"/>
            <a:ext cx="8520600" cy="27369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3778833"/>
            <a:ext cx="8520600" cy="10569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474833"/>
            <a:ext cx="8520600" cy="26181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4202966"/>
            <a:ext cx="8520600" cy="17343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spTree>
      <p:nvGrpSpPr>
        <p:cNvPr id="56" name="Shape 56"/>
        <p:cNvGrpSpPr/>
        <p:nvPr/>
      </p:nvGrpSpPr>
      <p:grpSpPr>
        <a:xfrm>
          <a:off x="0" y="0"/>
          <a:ext cx="0" cy="0"/>
          <a:chOff x="0" y="0"/>
          <a:chExt cx="0" cy="0"/>
        </a:xfrm>
      </p:grpSpPr>
      <p:pic>
        <p:nvPicPr>
          <p:cNvPr id="57" name="Shape 57"/>
          <p:cNvPicPr preferRelativeResize="0"/>
          <p:nvPr/>
        </p:nvPicPr>
        <p:blipFill rotWithShape="1">
          <a:blip r:embed="rId2">
            <a:alphaModFix/>
          </a:blip>
          <a:srcRect b="11533" l="5935" r="0" t="3850"/>
          <a:stretch/>
        </p:blipFill>
        <p:spPr>
          <a:xfrm>
            <a:off x="6858000" y="6134100"/>
            <a:ext cx="1730100" cy="685800"/>
          </a:xfrm>
          <a:prstGeom prst="rect">
            <a:avLst/>
          </a:prstGeom>
          <a:noFill/>
          <a:ln>
            <a:noFill/>
          </a:ln>
        </p:spPr>
      </p:pic>
      <p:pic>
        <p:nvPicPr>
          <p:cNvPr id="58" name="Shape 58"/>
          <p:cNvPicPr preferRelativeResize="0"/>
          <p:nvPr/>
        </p:nvPicPr>
        <p:blipFill rotWithShape="1">
          <a:blip r:embed="rId3">
            <a:alphaModFix/>
          </a:blip>
          <a:srcRect b="23703" l="10713" r="8913" t="17037"/>
          <a:stretch/>
        </p:blipFill>
        <p:spPr>
          <a:xfrm>
            <a:off x="0" y="6096000"/>
            <a:ext cx="2286000" cy="762000"/>
          </a:xfrm>
          <a:prstGeom prst="rect">
            <a:avLst/>
          </a:prstGeom>
          <a:noFill/>
          <a:ln>
            <a:noFill/>
          </a:ln>
        </p:spPr>
      </p:pic>
      <p:sp>
        <p:nvSpPr>
          <p:cNvPr id="59" name="Shape 59"/>
          <p:cNvSpPr txBox="1"/>
          <p:nvPr>
            <p:ph idx="12" type="sldNum"/>
          </p:nvPr>
        </p:nvSpPr>
        <p:spPr>
          <a:xfrm>
            <a:off x="7010400" y="632460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cxnSp>
        <p:nvCxnSpPr>
          <p:cNvPr id="60" name="Shape 60"/>
          <p:cNvCxnSpPr/>
          <p:nvPr/>
        </p:nvCxnSpPr>
        <p:spPr>
          <a:xfrm>
            <a:off x="0" y="6096000"/>
            <a:ext cx="9144000" cy="0"/>
          </a:xfrm>
          <a:prstGeom prst="straightConnector1">
            <a:avLst/>
          </a:prstGeom>
          <a:noFill/>
          <a:ln cap="flat" cmpd="sng" w="38100">
            <a:solidFill>
              <a:srgbClr val="00B050"/>
            </a:solidFill>
            <a:prstDash val="solid"/>
            <a:round/>
            <a:headEnd len="med" w="med" type="none"/>
            <a:tailEnd len="med" w="med" type="none"/>
          </a:ln>
        </p:spPr>
      </p:cxnSp>
      <p:pic>
        <p:nvPicPr>
          <p:cNvPr id="61" name="Shape 61"/>
          <p:cNvPicPr preferRelativeResize="0"/>
          <p:nvPr/>
        </p:nvPicPr>
        <p:blipFill rotWithShape="1">
          <a:blip r:embed="rId4">
            <a:alphaModFix/>
          </a:blip>
          <a:srcRect b="0" l="0" r="0" t="0"/>
          <a:stretch/>
        </p:blipFill>
        <p:spPr>
          <a:xfrm>
            <a:off x="3581400" y="6136398"/>
            <a:ext cx="1447800" cy="7214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62" name="Shape 62"/>
        <p:cNvGrpSpPr/>
        <p:nvPr/>
      </p:nvGrpSpPr>
      <p:grpSpPr>
        <a:xfrm>
          <a:off x="0" y="0"/>
          <a:ext cx="0" cy="0"/>
          <a:chOff x="0" y="0"/>
          <a:chExt cx="0" cy="0"/>
        </a:xfrm>
      </p:grpSpPr>
      <p:pic>
        <p:nvPicPr>
          <p:cNvPr id="63" name="Shape 63"/>
          <p:cNvPicPr preferRelativeResize="0"/>
          <p:nvPr/>
        </p:nvPicPr>
        <p:blipFill rotWithShape="1">
          <a:blip r:embed="rId2">
            <a:alphaModFix/>
          </a:blip>
          <a:srcRect b="11533" l="5935" r="0" t="3850"/>
          <a:stretch/>
        </p:blipFill>
        <p:spPr>
          <a:xfrm>
            <a:off x="6629400" y="6172200"/>
            <a:ext cx="1730100" cy="685800"/>
          </a:xfrm>
          <a:prstGeom prst="rect">
            <a:avLst/>
          </a:prstGeom>
          <a:noFill/>
          <a:ln>
            <a:noFill/>
          </a:ln>
        </p:spPr>
      </p:pic>
      <p:pic>
        <p:nvPicPr>
          <p:cNvPr id="64" name="Shape 64"/>
          <p:cNvPicPr preferRelativeResize="0"/>
          <p:nvPr/>
        </p:nvPicPr>
        <p:blipFill rotWithShape="1">
          <a:blip r:embed="rId3">
            <a:alphaModFix/>
          </a:blip>
          <a:srcRect b="23703" l="10713" r="8913" t="17037"/>
          <a:stretch/>
        </p:blipFill>
        <p:spPr>
          <a:xfrm>
            <a:off x="0" y="6096000"/>
            <a:ext cx="2286000" cy="762000"/>
          </a:xfrm>
          <a:prstGeom prst="rect">
            <a:avLst/>
          </a:prstGeom>
          <a:noFill/>
          <a:ln>
            <a:noFill/>
          </a:ln>
        </p:spPr>
      </p:pic>
      <p:sp>
        <p:nvSpPr>
          <p:cNvPr id="65" name="Shape 65"/>
          <p:cNvSpPr txBox="1"/>
          <p:nvPr>
            <p:ph idx="12" type="sldNum"/>
          </p:nvPr>
        </p:nvSpPr>
        <p:spPr>
          <a:xfrm>
            <a:off x="7010400" y="632460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Calibri"/>
                <a:ea typeface="Calibri"/>
                <a:cs typeface="Calibri"/>
                <a:sym typeface="Calibri"/>
              </a:rPr>
              <a:t>‹#›</a:t>
            </a:fld>
          </a:p>
        </p:txBody>
      </p:sp>
      <p:cxnSp>
        <p:nvCxnSpPr>
          <p:cNvPr id="66" name="Shape 66"/>
          <p:cNvCxnSpPr/>
          <p:nvPr/>
        </p:nvCxnSpPr>
        <p:spPr>
          <a:xfrm>
            <a:off x="0" y="6096000"/>
            <a:ext cx="9144000" cy="0"/>
          </a:xfrm>
          <a:prstGeom prst="straightConnector1">
            <a:avLst/>
          </a:prstGeom>
          <a:noFill/>
          <a:ln cap="flat" cmpd="sng" w="38100">
            <a:solidFill>
              <a:srgbClr val="00B050"/>
            </a:solidFill>
            <a:prstDash val="solid"/>
            <a:round/>
            <a:headEnd len="med" w="med" type="none"/>
            <a:tailEnd len="med" w="med" type="none"/>
          </a:ln>
        </p:spPr>
      </p:cxnSp>
      <p:cxnSp>
        <p:nvCxnSpPr>
          <p:cNvPr id="67" name="Shape 67"/>
          <p:cNvCxnSpPr/>
          <p:nvPr/>
        </p:nvCxnSpPr>
        <p:spPr>
          <a:xfrm>
            <a:off x="0" y="838200"/>
            <a:ext cx="9144000" cy="0"/>
          </a:xfrm>
          <a:prstGeom prst="straightConnector1">
            <a:avLst/>
          </a:prstGeom>
          <a:noFill/>
          <a:ln cap="flat" cmpd="sng" w="57150">
            <a:solidFill>
              <a:srgbClr val="00B050"/>
            </a:solidFill>
            <a:prstDash val="solid"/>
            <a:round/>
            <a:headEnd len="med" w="med" type="none"/>
            <a:tailEnd len="med" w="med" type="none"/>
          </a:ln>
        </p:spPr>
      </p:cxnSp>
      <p:pic>
        <p:nvPicPr>
          <p:cNvPr id="68" name="Shape 68"/>
          <p:cNvPicPr preferRelativeResize="0"/>
          <p:nvPr/>
        </p:nvPicPr>
        <p:blipFill rotWithShape="1">
          <a:blip r:embed="rId4">
            <a:alphaModFix/>
          </a:blip>
          <a:srcRect b="0" l="0" r="0" t="0"/>
          <a:stretch/>
        </p:blipFill>
        <p:spPr>
          <a:xfrm>
            <a:off x="3733800" y="6136398"/>
            <a:ext cx="1447800" cy="7214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9" name="Shape 69"/>
        <p:cNvGrpSpPr/>
        <p:nvPr/>
      </p:nvGrpSpPr>
      <p:grpSpPr>
        <a:xfrm>
          <a:off x="0" y="0"/>
          <a:ext cx="0" cy="0"/>
          <a:chOff x="0" y="0"/>
          <a:chExt cx="0" cy="0"/>
        </a:xfrm>
      </p:grpSpPr>
      <p:sp>
        <p:nvSpPr>
          <p:cNvPr id="70" name="Shape 7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71" name="Shape 71"/>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2" name="Shape 72"/>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4" name="Shape 74"/>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75" name="Shape 75"/>
        <p:cNvGrpSpPr/>
        <p:nvPr/>
      </p:nvGrpSpPr>
      <p:grpSpPr>
        <a:xfrm>
          <a:off x="0" y="0"/>
          <a:ext cx="0" cy="0"/>
          <a:chOff x="0" y="0"/>
          <a:chExt cx="0" cy="0"/>
        </a:xfrm>
      </p:grpSpPr>
      <p:sp>
        <p:nvSpPr>
          <p:cNvPr id="76" name="Shape 76"/>
          <p:cNvSpPr txBox="1"/>
          <p:nvPr>
            <p:ph type="title"/>
          </p:nvPr>
        </p:nvSpPr>
        <p:spPr>
          <a:xfrm>
            <a:off x="722312" y="4406900"/>
            <a:ext cx="7772400" cy="1362000"/>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77" name="Shape 77"/>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78" name="Shape 78"/>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0" name="Shape 80"/>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81" name="Shape 81"/>
        <p:cNvGrpSpPr/>
        <p:nvPr/>
      </p:nvGrpSpPr>
      <p:grpSpPr>
        <a:xfrm>
          <a:off x="0" y="0"/>
          <a:ext cx="0" cy="0"/>
          <a:chOff x="0" y="0"/>
          <a:chExt cx="0" cy="0"/>
        </a:xfrm>
      </p:grpSpPr>
      <p:sp>
        <p:nvSpPr>
          <p:cNvPr id="82" name="Shape 82"/>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83" name="Shape 83"/>
          <p:cNvSpPr txBox="1"/>
          <p:nvPr>
            <p:ph idx="1" type="body"/>
          </p:nvPr>
        </p:nvSpPr>
        <p:spPr>
          <a:xfrm>
            <a:off x="457200" y="1600200"/>
            <a:ext cx="4038600" cy="4526100"/>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4" name="Shape 84"/>
          <p:cNvSpPr txBox="1"/>
          <p:nvPr>
            <p:ph idx="2" type="body"/>
          </p:nvPr>
        </p:nvSpPr>
        <p:spPr>
          <a:xfrm>
            <a:off x="4648200" y="1600200"/>
            <a:ext cx="4038600" cy="4526100"/>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6" name="Shape 86"/>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8" name="Shape 88"/>
        <p:cNvGrpSpPr/>
        <p:nvPr/>
      </p:nvGrpSpPr>
      <p:grpSpPr>
        <a:xfrm>
          <a:off x="0" y="0"/>
          <a:ext cx="0" cy="0"/>
          <a:chOff x="0" y="0"/>
          <a:chExt cx="0" cy="0"/>
        </a:xfrm>
      </p:grpSpPr>
      <p:sp>
        <p:nvSpPr>
          <p:cNvPr id="89" name="Shape 8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90" name="Shape 90"/>
          <p:cNvSpPr txBox="1"/>
          <p:nvPr>
            <p:ph idx="1" type="body"/>
          </p:nvPr>
        </p:nvSpPr>
        <p:spPr>
          <a:xfrm>
            <a:off x="457200" y="1535112"/>
            <a:ext cx="4040100" cy="639899"/>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91" name="Shape 91"/>
          <p:cNvSpPr txBox="1"/>
          <p:nvPr>
            <p:ph idx="2" type="body"/>
          </p:nvPr>
        </p:nvSpPr>
        <p:spPr>
          <a:xfrm>
            <a:off x="457200" y="2174875"/>
            <a:ext cx="4040100" cy="39513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92" name="Shape 92"/>
          <p:cNvSpPr txBox="1"/>
          <p:nvPr>
            <p:ph idx="3" type="body"/>
          </p:nvPr>
        </p:nvSpPr>
        <p:spPr>
          <a:xfrm>
            <a:off x="4645025" y="1535112"/>
            <a:ext cx="4041900" cy="639899"/>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93" name="Shape 93"/>
          <p:cNvSpPr txBox="1"/>
          <p:nvPr>
            <p:ph idx="4" type="body"/>
          </p:nvPr>
        </p:nvSpPr>
        <p:spPr>
          <a:xfrm>
            <a:off x="4645025" y="2174875"/>
            <a:ext cx="4041900" cy="3951300"/>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94" name="Shape 94"/>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5" name="Shape 95"/>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6" name="Shape 96"/>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7" name="Shape 97"/>
        <p:cNvGrpSpPr/>
        <p:nvPr/>
      </p:nvGrpSpPr>
      <p:grpSpPr>
        <a:xfrm>
          <a:off x="0" y="0"/>
          <a:ext cx="0" cy="0"/>
          <a:chOff x="0" y="0"/>
          <a:chExt cx="0" cy="0"/>
        </a:xfrm>
      </p:grpSpPr>
      <p:sp>
        <p:nvSpPr>
          <p:cNvPr id="98" name="Shape 9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99" name="Shape 99"/>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0" name="Shape 100"/>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1" name="Shape 101"/>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02" name="Shape 102"/>
        <p:cNvGrpSpPr/>
        <p:nvPr/>
      </p:nvGrpSpPr>
      <p:grpSpPr>
        <a:xfrm>
          <a:off x="0" y="0"/>
          <a:ext cx="0" cy="0"/>
          <a:chOff x="0" y="0"/>
          <a:chExt cx="0" cy="0"/>
        </a:xfrm>
      </p:grpSpPr>
      <p:sp>
        <p:nvSpPr>
          <p:cNvPr id="103" name="Shape 103"/>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867800"/>
            <a:ext cx="8520600" cy="11223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06" name="Shape 106"/>
        <p:cNvGrpSpPr/>
        <p:nvPr/>
      </p:nvGrpSpPr>
      <p:grpSpPr>
        <a:xfrm>
          <a:off x="0" y="0"/>
          <a:ext cx="0" cy="0"/>
          <a:chOff x="0" y="0"/>
          <a:chExt cx="0" cy="0"/>
        </a:xfrm>
      </p:grpSpPr>
      <p:sp>
        <p:nvSpPr>
          <p:cNvPr id="107" name="Shape 107"/>
          <p:cNvSpPr txBox="1"/>
          <p:nvPr>
            <p:ph type="title"/>
          </p:nvPr>
        </p:nvSpPr>
        <p:spPr>
          <a:xfrm>
            <a:off x="457200" y="273050"/>
            <a:ext cx="3008400" cy="1161900"/>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08" name="Shape 108"/>
          <p:cNvSpPr txBox="1"/>
          <p:nvPr>
            <p:ph idx="1" type="body"/>
          </p:nvPr>
        </p:nvSpPr>
        <p:spPr>
          <a:xfrm>
            <a:off x="3575050" y="273050"/>
            <a:ext cx="5111700" cy="58530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09" name="Shape 109"/>
          <p:cNvSpPr txBox="1"/>
          <p:nvPr>
            <p:ph idx="2" type="body"/>
          </p:nvPr>
        </p:nvSpPr>
        <p:spPr>
          <a:xfrm>
            <a:off x="457200" y="1435100"/>
            <a:ext cx="3008400" cy="4691100"/>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10" name="Shape 110"/>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13" name="Shape 113"/>
        <p:cNvGrpSpPr/>
        <p:nvPr/>
      </p:nvGrpSpPr>
      <p:grpSpPr>
        <a:xfrm>
          <a:off x="0" y="0"/>
          <a:ext cx="0" cy="0"/>
          <a:chOff x="0" y="0"/>
          <a:chExt cx="0" cy="0"/>
        </a:xfrm>
      </p:grpSpPr>
      <p:sp>
        <p:nvSpPr>
          <p:cNvPr id="114" name="Shape 114"/>
          <p:cNvSpPr txBox="1"/>
          <p:nvPr>
            <p:ph type="title"/>
          </p:nvPr>
        </p:nvSpPr>
        <p:spPr>
          <a:xfrm>
            <a:off x="1792288" y="4800600"/>
            <a:ext cx="5486400" cy="566700"/>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15" name="Shape 115"/>
          <p:cNvSpPr/>
          <p:nvPr>
            <p:ph idx="2" type="pic"/>
          </p:nvPr>
        </p:nvSpPr>
        <p:spPr>
          <a:xfrm>
            <a:off x="1792288" y="612775"/>
            <a:ext cx="5486400"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16" name="Shape 116"/>
          <p:cNvSpPr txBox="1"/>
          <p:nvPr>
            <p:ph idx="1" type="body"/>
          </p:nvPr>
        </p:nvSpPr>
        <p:spPr>
          <a:xfrm>
            <a:off x="1792288" y="5367337"/>
            <a:ext cx="5486400" cy="804900"/>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17" name="Shape 117"/>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8" name="Shape 118"/>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9" name="Shape 119"/>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20" name="Shape 120"/>
        <p:cNvGrpSpPr/>
        <p:nvPr/>
      </p:nvGrpSpPr>
      <p:grpSpPr>
        <a:xfrm>
          <a:off x="0" y="0"/>
          <a:ext cx="0" cy="0"/>
          <a:chOff x="0" y="0"/>
          <a:chExt cx="0" cy="0"/>
        </a:xfrm>
      </p:grpSpPr>
      <p:sp>
        <p:nvSpPr>
          <p:cNvPr id="121" name="Shape 12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22" name="Shape 122"/>
          <p:cNvSpPr txBox="1"/>
          <p:nvPr>
            <p:ph idx="1" type="body"/>
          </p:nvPr>
        </p:nvSpPr>
        <p:spPr>
          <a:xfrm rot="5400000">
            <a:off x="2308950" y="-251550"/>
            <a:ext cx="4526100"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3" name="Shape 123"/>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4" name="Shape 124"/>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5" name="Shape 125"/>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Calibri"/>
                <a:ea typeface="Calibri"/>
                <a:cs typeface="Calibri"/>
                <a:sym typeface="Calibri"/>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26" name="Shape 126"/>
        <p:cNvGrpSpPr/>
        <p:nvPr/>
      </p:nvGrpSpPr>
      <p:grpSpPr>
        <a:xfrm>
          <a:off x="0" y="0"/>
          <a:ext cx="0" cy="0"/>
          <a:chOff x="0" y="0"/>
          <a:chExt cx="0" cy="0"/>
        </a:xfrm>
      </p:grpSpPr>
      <p:sp>
        <p:nvSpPr>
          <p:cNvPr id="127" name="Shape 127"/>
          <p:cNvSpPr txBox="1"/>
          <p:nvPr>
            <p:ph type="title"/>
          </p:nvPr>
        </p:nvSpPr>
        <p:spPr>
          <a:xfrm rot="5400000">
            <a:off x="4732350" y="2171687"/>
            <a:ext cx="5851500"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128" name="Shape 128"/>
          <p:cNvSpPr txBox="1"/>
          <p:nvPr>
            <p:ph idx="1" type="body"/>
          </p:nvPr>
        </p:nvSpPr>
        <p:spPr>
          <a:xfrm rot="5400000">
            <a:off x="541350" y="190487"/>
            <a:ext cx="5851500" cy="60198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9" name="Shape 129"/>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0" name="Shape 130"/>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1" name="Shape 131"/>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536633"/>
            <a:ext cx="8520600" cy="4555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536633"/>
            <a:ext cx="3999900" cy="45552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593366"/>
            <a:ext cx="8520600" cy="7635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740800"/>
            <a:ext cx="2808000" cy="1007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852800"/>
            <a:ext cx="2808000" cy="42393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600200"/>
            <a:ext cx="6367800" cy="54543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644233"/>
            <a:ext cx="4045200" cy="19764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3737433"/>
            <a:ext cx="4045200" cy="16467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965433"/>
            <a:ext cx="3837000" cy="49269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5640766"/>
            <a:ext cx="5998800" cy="8067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6217622"/>
            <a:ext cx="548700" cy="5247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3.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593366"/>
            <a:ext cx="8520600" cy="7635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536633"/>
            <a:ext cx="8520600" cy="4555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6217622"/>
            <a:ext cx="548700" cy="5247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rtl="0">
              <a:spcBef>
                <a:spcPts val="0"/>
              </a:spcBef>
              <a:buNone/>
              <a:defRPr sz="1800"/>
            </a:lvl2pPr>
            <a:lvl3pPr indent="0" lvl="2" rtl="0">
              <a:spcBef>
                <a:spcPts val="0"/>
              </a:spcBef>
              <a:buNone/>
              <a:defRPr sz="1800"/>
            </a:lvl3pPr>
            <a:lvl4pPr indent="0" lvl="3" rtl="0">
              <a:spcBef>
                <a:spcPts val="0"/>
              </a:spcBef>
              <a:buNone/>
              <a:defRPr sz="1800"/>
            </a:lvl4pPr>
            <a:lvl5pPr indent="0" lvl="4" rtl="0">
              <a:spcBef>
                <a:spcPts val="0"/>
              </a:spcBef>
              <a:buNone/>
              <a:defRPr sz="1800"/>
            </a:lvl5pPr>
            <a:lvl6pPr indent="0" lvl="5" rtl="0">
              <a:spcBef>
                <a:spcPts val="0"/>
              </a:spcBef>
              <a:buNone/>
              <a:defRPr sz="1800"/>
            </a:lvl6pPr>
            <a:lvl7pPr indent="0" lvl="6" rtl="0">
              <a:spcBef>
                <a:spcPts val="0"/>
              </a:spcBef>
              <a:buNone/>
              <a:defRPr sz="1800"/>
            </a:lvl7pPr>
            <a:lvl8pPr indent="0" lvl="7" rtl="0">
              <a:spcBef>
                <a:spcPts val="0"/>
              </a:spcBef>
              <a:buNone/>
              <a:defRPr sz="1800"/>
            </a:lvl8pPr>
            <a:lvl9pPr indent="0" lvl="8" rtl="0">
              <a:spcBef>
                <a:spcPts val="0"/>
              </a:spcBef>
              <a:buNone/>
              <a:defRPr sz="1800"/>
            </a:lvl9pPr>
          </a:lstStyle>
          <a:p/>
        </p:txBody>
      </p:sp>
      <p:sp>
        <p:nvSpPr>
          <p:cNvPr id="52" name="Shape 52"/>
          <p:cNvSpPr txBox="1"/>
          <p:nvPr>
            <p:ph idx="1" type="body"/>
          </p:nvPr>
        </p:nvSpPr>
        <p:spPr>
          <a:xfrm>
            <a:off x="457200" y="1600200"/>
            <a:ext cx="8229600" cy="45261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457200" y="6356350"/>
            <a:ext cx="2133600" cy="365100"/>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6356350"/>
            <a:ext cx="2895600" cy="365100"/>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553200" y="6356350"/>
            <a:ext cx="2133600" cy="365100"/>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00.jpg"/><Relationship Id="rId4" Type="http://schemas.openxmlformats.org/officeDocument/2006/relationships/image" Target="../media/image0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33.png"/><Relationship Id="rId5" Type="http://schemas.openxmlformats.org/officeDocument/2006/relationships/image" Target="../media/image27.png"/><Relationship Id="rId6" Type="http://schemas.openxmlformats.org/officeDocument/2006/relationships/image" Target="../media/image21.png"/><Relationship Id="rId7"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0.png"/><Relationship Id="rId4" Type="http://schemas.openxmlformats.org/officeDocument/2006/relationships/image" Target="../media/image22.png"/><Relationship Id="rId5" Type="http://schemas.openxmlformats.org/officeDocument/2006/relationships/image" Target="../media/image26.png"/><Relationship Id="rId6" Type="http://schemas.openxmlformats.org/officeDocument/2006/relationships/image" Target="../media/image23.png"/><Relationship Id="rId7" Type="http://schemas.openxmlformats.org/officeDocument/2006/relationships/image" Target="../media/image25.png"/><Relationship Id="rId8"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2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36.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06.png"/><Relationship Id="rId4" Type="http://schemas.openxmlformats.org/officeDocument/2006/relationships/image" Target="../media/image14.png"/><Relationship Id="rId5" Type="http://schemas.openxmlformats.org/officeDocument/2006/relationships/image" Target="../media/image02.gif"/><Relationship Id="rId6" Type="http://schemas.openxmlformats.org/officeDocument/2006/relationships/image" Target="../media/image0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08.png"/><Relationship Id="rId5" Type="http://schemas.openxmlformats.org/officeDocument/2006/relationships/image" Target="../media/image13.png"/><Relationship Id="rId6"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09.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20.png"/><Relationship Id="rId5" Type="http://schemas.openxmlformats.org/officeDocument/2006/relationships/image" Target="../media/image19.png"/><Relationship Id="rId6"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nvSpPr>
        <p:spPr>
          <a:xfrm>
            <a:off x="0" y="890300"/>
            <a:ext cx="9144000" cy="11538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 sz="2800">
                <a:solidFill>
                  <a:schemeClr val="dk1"/>
                </a:solidFill>
                <a:latin typeface="TimesNewRoman"/>
                <a:ea typeface="TimesNewRoman"/>
                <a:cs typeface="TimesNewRoman"/>
                <a:sym typeface="TimesNewRoman"/>
              </a:rPr>
              <a:t>Reconfigurable robotic machining system controlled and programmed in a machine tool manner</a:t>
            </a:r>
          </a:p>
        </p:txBody>
      </p:sp>
      <p:pic>
        <p:nvPicPr>
          <p:cNvPr id="137" name="Shape 137"/>
          <p:cNvPicPr preferRelativeResize="0"/>
          <p:nvPr/>
        </p:nvPicPr>
        <p:blipFill>
          <a:blip r:embed="rId3">
            <a:alphaModFix/>
          </a:blip>
          <a:stretch>
            <a:fillRect/>
          </a:stretch>
        </p:blipFill>
        <p:spPr>
          <a:xfrm>
            <a:off x="2787299" y="2204982"/>
            <a:ext cx="1541076" cy="2055659"/>
          </a:xfrm>
          <a:prstGeom prst="rect">
            <a:avLst/>
          </a:prstGeom>
          <a:noFill/>
          <a:ln>
            <a:noFill/>
          </a:ln>
        </p:spPr>
      </p:pic>
      <p:pic>
        <p:nvPicPr>
          <p:cNvPr id="138" name="Shape 138"/>
          <p:cNvPicPr preferRelativeResize="0"/>
          <p:nvPr/>
        </p:nvPicPr>
        <p:blipFill>
          <a:blip r:embed="rId4">
            <a:alphaModFix/>
          </a:blip>
          <a:stretch>
            <a:fillRect/>
          </a:stretch>
        </p:blipFill>
        <p:spPr>
          <a:xfrm>
            <a:off x="4467874" y="2131087"/>
            <a:ext cx="1888825" cy="2203450"/>
          </a:xfrm>
          <a:prstGeom prst="rect">
            <a:avLst/>
          </a:prstGeom>
          <a:noFill/>
          <a:ln>
            <a:noFill/>
          </a:ln>
        </p:spPr>
      </p:pic>
      <p:sp>
        <p:nvSpPr>
          <p:cNvPr id="139" name="Shape 139"/>
          <p:cNvSpPr txBox="1"/>
          <p:nvPr/>
        </p:nvSpPr>
        <p:spPr>
          <a:xfrm>
            <a:off x="915451" y="4421523"/>
            <a:ext cx="7072500" cy="10707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lang="en" sz="1800">
                <a:solidFill>
                  <a:schemeClr val="dk1"/>
                </a:solidFill>
                <a:latin typeface="Times New Roman"/>
                <a:ea typeface="Times New Roman"/>
                <a:cs typeface="Times New Roman"/>
                <a:sym typeface="Times New Roman"/>
              </a:rPr>
              <a:t>Group 18</a:t>
            </a:r>
          </a:p>
          <a:p>
            <a:pPr indent="0" lvl="0" marL="0" marR="0" rtl="0" algn="ctr">
              <a:spcBef>
                <a:spcPts val="0"/>
              </a:spcBef>
              <a:buSzPct val="25000"/>
              <a:buNone/>
            </a:pPr>
            <a:r>
              <a:rPr b="1" lang="en" sz="1800">
                <a:solidFill>
                  <a:schemeClr val="dk1"/>
                </a:solidFill>
                <a:latin typeface="Times New Roman"/>
                <a:ea typeface="Times New Roman"/>
                <a:cs typeface="Times New Roman"/>
                <a:sym typeface="Times New Roman"/>
              </a:rPr>
              <a:t>Team members: </a:t>
            </a:r>
            <a:r>
              <a:rPr b="1" i="0" lang="en" sz="1800" u="none" cap="none" strike="noStrike">
                <a:solidFill>
                  <a:schemeClr val="dk1"/>
                </a:solidFill>
                <a:latin typeface="Times New Roman"/>
                <a:ea typeface="Times New Roman"/>
                <a:cs typeface="Times New Roman"/>
                <a:sym typeface="Times New Roman"/>
              </a:rPr>
              <a:t>Joshua Liu,  Jerry Fang</a:t>
            </a:r>
          </a:p>
          <a:p>
            <a:pPr indent="0" lvl="0" marL="0" marR="0" rtl="0" algn="ctr">
              <a:spcBef>
                <a:spcPts val="0"/>
              </a:spcBef>
              <a:buSzPct val="25000"/>
              <a:buNone/>
            </a:pPr>
            <a:r>
              <a:rPr b="1" lang="en" sz="1800">
                <a:solidFill>
                  <a:schemeClr val="dk1"/>
                </a:solidFill>
                <a:latin typeface="Times New Roman"/>
                <a:ea typeface="Times New Roman"/>
                <a:cs typeface="Times New Roman"/>
                <a:sym typeface="Times New Roman"/>
              </a:rPr>
              <a:t>Mentors: Dr. Mehran Armand, Dr. Ryan Murphy, Dr. Chad Gordon</a:t>
            </a:r>
          </a:p>
          <a:p>
            <a:pPr indent="0" lvl="0" marL="0" marR="0" rtl="0" algn="ctr">
              <a:spcBef>
                <a:spcPts val="0"/>
              </a:spcBef>
              <a:buNone/>
            </a:pPr>
            <a:r>
              <a:t/>
            </a:r>
            <a:endParaRPr b="1" i="0" sz="1800" u="none" cap="none" strike="noStrike">
              <a:solidFill>
                <a:schemeClr val="dk1"/>
              </a:solidFill>
              <a:latin typeface="Times New Roman"/>
              <a:ea typeface="Times New Roman"/>
              <a:cs typeface="Times New Roman"/>
              <a:sym typeface="Times New Roman"/>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6" name="Shape 236"/>
        <p:cNvGrpSpPr/>
        <p:nvPr/>
      </p:nvGrpSpPr>
      <p:grpSpPr>
        <a:xfrm>
          <a:off x="0" y="0"/>
          <a:ext cx="0" cy="0"/>
          <a:chOff x="0" y="0"/>
          <a:chExt cx="0" cy="0"/>
        </a:xfrm>
      </p:grpSpPr>
      <p:sp>
        <p:nvSpPr>
          <p:cNvPr id="237" name="Shape 237"/>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238" name="Shape 238"/>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Kinematic Modeling</a:t>
            </a:r>
          </a:p>
        </p:txBody>
      </p:sp>
      <p:pic>
        <p:nvPicPr>
          <p:cNvPr id="239" name="Shape 239"/>
          <p:cNvPicPr preferRelativeResize="0"/>
          <p:nvPr/>
        </p:nvPicPr>
        <p:blipFill>
          <a:blip r:embed="rId3">
            <a:alphaModFix/>
          </a:blip>
          <a:stretch>
            <a:fillRect/>
          </a:stretch>
        </p:blipFill>
        <p:spPr>
          <a:xfrm>
            <a:off x="5541419" y="1021687"/>
            <a:ext cx="3159834" cy="2787450"/>
          </a:xfrm>
          <a:prstGeom prst="rect">
            <a:avLst/>
          </a:prstGeom>
          <a:noFill/>
          <a:ln>
            <a:noFill/>
          </a:ln>
        </p:spPr>
      </p:pic>
      <p:sp>
        <p:nvSpPr>
          <p:cNvPr id="240" name="Shape 240"/>
          <p:cNvSpPr txBox="1"/>
          <p:nvPr/>
        </p:nvSpPr>
        <p:spPr>
          <a:xfrm>
            <a:off x="226275" y="1047900"/>
            <a:ext cx="4759800" cy="15345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Clr>
                <a:schemeClr val="dk1"/>
              </a:buClr>
              <a:buSzPct val="100000"/>
              <a:buChar char="●"/>
            </a:pPr>
            <a:r>
              <a:rPr lang="en" sz="2000">
                <a:solidFill>
                  <a:schemeClr val="dk1"/>
                </a:solidFill>
              </a:rPr>
              <a:t>The tool tip position vector and unit vector of tool axis direction in the robot reference frame {M} can be expressed as</a:t>
            </a:r>
          </a:p>
        </p:txBody>
      </p:sp>
      <p:sp>
        <p:nvSpPr>
          <p:cNvPr id="241" name="Shape 241"/>
          <p:cNvSpPr txBox="1"/>
          <p:nvPr/>
        </p:nvSpPr>
        <p:spPr>
          <a:xfrm>
            <a:off x="335400" y="3441562"/>
            <a:ext cx="4759800" cy="15345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Clr>
                <a:schemeClr val="dk1"/>
              </a:buClr>
              <a:buSzPct val="100000"/>
              <a:buChar char="○"/>
            </a:pPr>
            <a:r>
              <a:rPr lang="en" sz="2000">
                <a:solidFill>
                  <a:schemeClr val="dk1"/>
                </a:solidFill>
              </a:rPr>
              <a:t>                                             is the position vector of the origin of work piece frame {W} in respect to the machine reference frame {M}</a:t>
            </a:r>
          </a:p>
        </p:txBody>
      </p:sp>
      <p:pic>
        <p:nvPicPr>
          <p:cNvPr id="242" name="Shape 242"/>
          <p:cNvPicPr preferRelativeResize="0"/>
          <p:nvPr/>
        </p:nvPicPr>
        <p:blipFill>
          <a:blip r:embed="rId4">
            <a:alphaModFix/>
          </a:blip>
          <a:stretch>
            <a:fillRect/>
          </a:stretch>
        </p:blipFill>
        <p:spPr>
          <a:xfrm>
            <a:off x="117149" y="2647312"/>
            <a:ext cx="4978049" cy="299325"/>
          </a:xfrm>
          <a:prstGeom prst="rect">
            <a:avLst/>
          </a:prstGeom>
          <a:noFill/>
          <a:ln>
            <a:noFill/>
          </a:ln>
        </p:spPr>
      </p:pic>
      <p:pic>
        <p:nvPicPr>
          <p:cNvPr id="243" name="Shape 243"/>
          <p:cNvPicPr preferRelativeResize="0"/>
          <p:nvPr/>
        </p:nvPicPr>
        <p:blipFill>
          <a:blip r:embed="rId5">
            <a:alphaModFix/>
          </a:blip>
          <a:stretch>
            <a:fillRect/>
          </a:stretch>
        </p:blipFill>
        <p:spPr>
          <a:xfrm>
            <a:off x="652692" y="3044437"/>
            <a:ext cx="3906965" cy="299325"/>
          </a:xfrm>
          <a:prstGeom prst="rect">
            <a:avLst/>
          </a:prstGeom>
          <a:noFill/>
          <a:ln>
            <a:noFill/>
          </a:ln>
        </p:spPr>
      </p:pic>
      <p:pic>
        <p:nvPicPr>
          <p:cNvPr id="244" name="Shape 244"/>
          <p:cNvPicPr preferRelativeResize="0"/>
          <p:nvPr/>
        </p:nvPicPr>
        <p:blipFill>
          <a:blip r:embed="rId6">
            <a:alphaModFix/>
          </a:blip>
          <a:stretch>
            <a:fillRect/>
          </a:stretch>
        </p:blipFill>
        <p:spPr>
          <a:xfrm>
            <a:off x="916576" y="3554425"/>
            <a:ext cx="2977496" cy="299325"/>
          </a:xfrm>
          <a:prstGeom prst="rect">
            <a:avLst/>
          </a:prstGeom>
          <a:noFill/>
          <a:ln>
            <a:noFill/>
          </a:ln>
        </p:spPr>
      </p:pic>
      <p:sp>
        <p:nvSpPr>
          <p:cNvPr id="245" name="Shape 245"/>
          <p:cNvSpPr txBox="1"/>
          <p:nvPr/>
        </p:nvSpPr>
        <p:spPr>
          <a:xfrm>
            <a:off x="556250" y="4903675"/>
            <a:ext cx="4759800" cy="11796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Clr>
                <a:schemeClr val="dk1"/>
              </a:buClr>
              <a:buSzPct val="100000"/>
              <a:buChar char="●"/>
            </a:pPr>
            <a:r>
              <a:rPr lang="en" sz="2000">
                <a:solidFill>
                  <a:schemeClr val="dk1"/>
                </a:solidFill>
              </a:rPr>
              <a:t>The description of the position and orientation of frame {T} relative to the frame {M} can be represented</a:t>
            </a:r>
          </a:p>
        </p:txBody>
      </p:sp>
      <p:sp>
        <p:nvSpPr>
          <p:cNvPr id="246" name="Shape 246"/>
          <p:cNvSpPr txBox="1"/>
          <p:nvPr/>
        </p:nvSpPr>
        <p:spPr>
          <a:xfrm>
            <a:off x="5165775" y="3938662"/>
            <a:ext cx="4083300" cy="835500"/>
          </a:xfrm>
          <a:prstGeom prst="rect">
            <a:avLst/>
          </a:prstGeom>
          <a:noFill/>
          <a:ln>
            <a:noFill/>
          </a:ln>
        </p:spPr>
        <p:txBody>
          <a:bodyPr anchorCtr="0" anchor="t" bIns="91425" lIns="91425" rIns="91425" tIns="91425">
            <a:noAutofit/>
          </a:bodyPr>
          <a:lstStyle/>
          <a:p>
            <a:pPr lvl="0" rtl="0">
              <a:lnSpc>
                <a:spcPct val="115000"/>
              </a:lnSpc>
              <a:spcBef>
                <a:spcPts val="0"/>
              </a:spcBef>
              <a:buNone/>
            </a:pPr>
            <a:r>
              <a:rPr lang="en" sz="2000">
                <a:solidFill>
                  <a:schemeClr val="dk1"/>
                </a:solidFill>
              </a:rPr>
              <a:t>through homogenous coordinate transformation matrix 4x4, as</a:t>
            </a:r>
          </a:p>
        </p:txBody>
      </p:sp>
      <p:pic>
        <p:nvPicPr>
          <p:cNvPr id="247" name="Shape 247"/>
          <p:cNvPicPr preferRelativeResize="0"/>
          <p:nvPr/>
        </p:nvPicPr>
        <p:blipFill>
          <a:blip r:embed="rId7">
            <a:alphaModFix/>
          </a:blip>
          <a:stretch>
            <a:fillRect/>
          </a:stretch>
        </p:blipFill>
        <p:spPr>
          <a:xfrm>
            <a:off x="5181403" y="4774162"/>
            <a:ext cx="3879867" cy="1179599"/>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254" name="Shape 254"/>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Kinematic Modeling</a:t>
            </a:r>
          </a:p>
        </p:txBody>
      </p:sp>
      <p:pic>
        <p:nvPicPr>
          <p:cNvPr id="255" name="Shape 255"/>
          <p:cNvPicPr preferRelativeResize="0"/>
          <p:nvPr/>
        </p:nvPicPr>
        <p:blipFill>
          <a:blip r:embed="rId3">
            <a:alphaModFix/>
          </a:blip>
          <a:stretch>
            <a:fillRect/>
          </a:stretch>
        </p:blipFill>
        <p:spPr>
          <a:xfrm>
            <a:off x="5512744" y="1047900"/>
            <a:ext cx="3159834" cy="2787450"/>
          </a:xfrm>
          <a:prstGeom prst="rect">
            <a:avLst/>
          </a:prstGeom>
          <a:noFill/>
          <a:ln>
            <a:noFill/>
          </a:ln>
        </p:spPr>
      </p:pic>
      <p:sp>
        <p:nvSpPr>
          <p:cNvPr id="256" name="Shape 256"/>
          <p:cNvSpPr txBox="1"/>
          <p:nvPr/>
        </p:nvSpPr>
        <p:spPr>
          <a:xfrm>
            <a:off x="226275" y="1047900"/>
            <a:ext cx="4759800" cy="28833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Clr>
                <a:schemeClr val="dk1"/>
              </a:buClr>
              <a:buSzPct val="100000"/>
              <a:buChar char="●"/>
            </a:pPr>
            <a:r>
              <a:rPr lang="en" sz="2000">
                <a:solidFill>
                  <a:schemeClr val="dk1"/>
                </a:solidFill>
              </a:rPr>
              <a:t>To bring the tool axis  of the frame {T} to a desirable angular position with respect to the frame {M}, the frame {T} must be rotated first about the x_M axis by angle A, and then about the y_M axis  by angle B. The rotation matrix        can be derived from</a:t>
            </a:r>
          </a:p>
        </p:txBody>
      </p:sp>
      <p:pic>
        <p:nvPicPr>
          <p:cNvPr id="257" name="Shape 257"/>
          <p:cNvPicPr preferRelativeResize="0"/>
          <p:nvPr/>
        </p:nvPicPr>
        <p:blipFill>
          <a:blip r:embed="rId4">
            <a:alphaModFix/>
          </a:blip>
          <a:stretch>
            <a:fillRect/>
          </a:stretch>
        </p:blipFill>
        <p:spPr>
          <a:xfrm>
            <a:off x="2423402" y="3246437"/>
            <a:ext cx="480394" cy="365100"/>
          </a:xfrm>
          <a:prstGeom prst="rect">
            <a:avLst/>
          </a:prstGeom>
          <a:noFill/>
          <a:ln>
            <a:noFill/>
          </a:ln>
        </p:spPr>
      </p:pic>
      <p:pic>
        <p:nvPicPr>
          <p:cNvPr id="258" name="Shape 258"/>
          <p:cNvPicPr preferRelativeResize="0"/>
          <p:nvPr/>
        </p:nvPicPr>
        <p:blipFill>
          <a:blip r:embed="rId5">
            <a:alphaModFix/>
          </a:blip>
          <a:stretch>
            <a:fillRect/>
          </a:stretch>
        </p:blipFill>
        <p:spPr>
          <a:xfrm>
            <a:off x="721849" y="3931199"/>
            <a:ext cx="6121825" cy="839400"/>
          </a:xfrm>
          <a:prstGeom prst="rect">
            <a:avLst/>
          </a:prstGeom>
          <a:noFill/>
          <a:ln>
            <a:noFill/>
          </a:ln>
        </p:spPr>
      </p:pic>
      <p:sp>
        <p:nvSpPr>
          <p:cNvPr id="259" name="Shape 259"/>
          <p:cNvSpPr txBox="1"/>
          <p:nvPr/>
        </p:nvSpPr>
        <p:spPr>
          <a:xfrm>
            <a:off x="721850" y="4938175"/>
            <a:ext cx="8123700" cy="535800"/>
          </a:xfrm>
          <a:prstGeom prst="rect">
            <a:avLst/>
          </a:prstGeom>
          <a:noFill/>
          <a:ln>
            <a:noFill/>
          </a:ln>
        </p:spPr>
        <p:txBody>
          <a:bodyPr anchorCtr="0" anchor="t" bIns="91425" lIns="91425" rIns="91425" tIns="91425">
            <a:noAutofit/>
          </a:bodyPr>
          <a:lstStyle/>
          <a:p>
            <a:pPr lvl="0" rtl="0">
              <a:lnSpc>
                <a:spcPct val="115000"/>
              </a:lnSpc>
              <a:spcBef>
                <a:spcPts val="0"/>
              </a:spcBef>
              <a:buClr>
                <a:schemeClr val="dk1"/>
              </a:buClr>
              <a:buSzPct val="55000"/>
              <a:buFont typeface="Arial"/>
              <a:buNone/>
            </a:pPr>
            <a:r>
              <a:rPr lang="en" sz="2000">
                <a:solidFill>
                  <a:schemeClr val="dk1"/>
                </a:solidFill>
              </a:rPr>
              <a:t>Where rotation matrices R</a:t>
            </a:r>
            <a:r>
              <a:rPr lang="en" sz="1200">
                <a:solidFill>
                  <a:schemeClr val="dk1"/>
                </a:solidFill>
              </a:rPr>
              <a:t>y_B</a:t>
            </a:r>
            <a:r>
              <a:rPr lang="en" sz="2000">
                <a:solidFill>
                  <a:schemeClr val="dk1"/>
                </a:solidFill>
              </a:rPr>
              <a:t> and R</a:t>
            </a:r>
            <a:r>
              <a:rPr lang="en" sz="1200">
                <a:solidFill>
                  <a:schemeClr val="dk1"/>
                </a:solidFill>
              </a:rPr>
              <a:t>x_A</a:t>
            </a:r>
            <a:r>
              <a:rPr lang="en" sz="2000">
                <a:solidFill>
                  <a:schemeClr val="dk1"/>
                </a:solidFill>
              </a:rPr>
              <a:t> are basic rotation matrices</a:t>
            </a:r>
          </a:p>
          <a:p>
            <a:pPr lvl="0" rtl="0">
              <a:lnSpc>
                <a:spcPct val="115000"/>
              </a:lnSpc>
              <a:spcBef>
                <a:spcPts val="0"/>
              </a:spcBef>
              <a:buClr>
                <a:schemeClr val="dk1"/>
              </a:buClr>
              <a:buFont typeface="Arial"/>
              <a:buNone/>
            </a:pPr>
            <a:r>
              <a:t/>
            </a:r>
            <a:endParaRPr sz="2000">
              <a:solidFill>
                <a:schemeClr val="dk1"/>
              </a:solidFill>
            </a:endParaRPr>
          </a:p>
          <a:p>
            <a:pPr lvl="0" rtl="0">
              <a:lnSpc>
                <a:spcPct val="115000"/>
              </a:lnSpc>
              <a:spcBef>
                <a:spcPts val="0"/>
              </a:spcBef>
              <a:buNone/>
            </a:pPr>
            <a:r>
              <a:t/>
            </a:r>
            <a:endParaRPr sz="2000">
              <a:solidFill>
                <a:schemeClr val="dk1"/>
              </a:solidFill>
            </a:endParaRPr>
          </a:p>
        </p:txBody>
      </p:sp>
      <p:pic>
        <p:nvPicPr>
          <p:cNvPr id="260" name="Shape 260"/>
          <p:cNvPicPr preferRelativeResize="0"/>
          <p:nvPr/>
        </p:nvPicPr>
        <p:blipFill>
          <a:blip r:embed="rId6">
            <a:alphaModFix/>
          </a:blip>
          <a:stretch>
            <a:fillRect/>
          </a:stretch>
        </p:blipFill>
        <p:spPr>
          <a:xfrm>
            <a:off x="1040148" y="5393149"/>
            <a:ext cx="2568727" cy="365099"/>
          </a:xfrm>
          <a:prstGeom prst="rect">
            <a:avLst/>
          </a:prstGeom>
          <a:noFill/>
          <a:ln>
            <a:noFill/>
          </a:ln>
        </p:spPr>
      </p:pic>
      <p:pic>
        <p:nvPicPr>
          <p:cNvPr id="261" name="Shape 261"/>
          <p:cNvPicPr preferRelativeResize="0"/>
          <p:nvPr/>
        </p:nvPicPr>
        <p:blipFill>
          <a:blip r:embed="rId7">
            <a:alphaModFix/>
          </a:blip>
          <a:stretch>
            <a:fillRect/>
          </a:stretch>
        </p:blipFill>
        <p:spPr>
          <a:xfrm>
            <a:off x="1388774" y="5758250"/>
            <a:ext cx="1871474" cy="261750"/>
          </a:xfrm>
          <a:prstGeom prst="rect">
            <a:avLst/>
          </a:prstGeom>
          <a:noFill/>
          <a:ln>
            <a:noFill/>
          </a:ln>
        </p:spPr>
      </p:pic>
      <p:sp>
        <p:nvSpPr>
          <p:cNvPr id="262" name="Shape 262"/>
          <p:cNvSpPr/>
          <p:nvPr/>
        </p:nvSpPr>
        <p:spPr>
          <a:xfrm>
            <a:off x="3955050" y="5641550"/>
            <a:ext cx="1233900" cy="2616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63" name="Shape 263"/>
          <p:cNvPicPr preferRelativeResize="0"/>
          <p:nvPr/>
        </p:nvPicPr>
        <p:blipFill>
          <a:blip r:embed="rId8">
            <a:alphaModFix/>
          </a:blip>
          <a:stretch>
            <a:fillRect/>
          </a:stretch>
        </p:blipFill>
        <p:spPr>
          <a:xfrm>
            <a:off x="5535131" y="5564100"/>
            <a:ext cx="2340336" cy="261750"/>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270" name="Shape 270"/>
          <p:cNvSpPr txBox="1"/>
          <p:nvPr/>
        </p:nvSpPr>
        <p:spPr>
          <a:xfrm>
            <a:off x="76200" y="228600"/>
            <a:ext cx="6416999"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Control and programming</a:t>
            </a:r>
          </a:p>
        </p:txBody>
      </p:sp>
      <p:sp>
        <p:nvSpPr>
          <p:cNvPr id="271" name="Shape 271"/>
          <p:cNvSpPr txBox="1"/>
          <p:nvPr/>
        </p:nvSpPr>
        <p:spPr>
          <a:xfrm>
            <a:off x="475400" y="1893825"/>
            <a:ext cx="6121500" cy="20229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SzPct val="100000"/>
              <a:buChar char="●"/>
            </a:pPr>
            <a:r>
              <a:rPr lang="en" sz="2000"/>
              <a:t>Motion controller (EMCMOT)\</a:t>
            </a:r>
          </a:p>
          <a:p>
            <a:pPr indent="-355600" lvl="0" marL="457200" rtl="0">
              <a:lnSpc>
                <a:spcPct val="115000"/>
              </a:lnSpc>
              <a:spcBef>
                <a:spcPts val="0"/>
              </a:spcBef>
              <a:buSzPct val="100000"/>
              <a:buChar char="●"/>
            </a:pPr>
            <a:r>
              <a:rPr lang="en" sz="2000"/>
              <a:t>the Discrete I/O controller (EMCIO) </a:t>
            </a:r>
          </a:p>
          <a:p>
            <a:pPr indent="-355600" lvl="0" marL="457200" rtl="0">
              <a:lnSpc>
                <a:spcPct val="115000"/>
              </a:lnSpc>
              <a:spcBef>
                <a:spcPts val="0"/>
              </a:spcBef>
              <a:buSzPct val="100000"/>
              <a:buChar char="●"/>
            </a:pPr>
            <a:r>
              <a:rPr lang="en" sz="2000"/>
              <a:t>Task coordinating module (EMCTASK)</a:t>
            </a:r>
          </a:p>
          <a:p>
            <a:pPr indent="-355600" lvl="0" marL="457200" rtl="0">
              <a:lnSpc>
                <a:spcPct val="115000"/>
              </a:lnSpc>
              <a:spcBef>
                <a:spcPts val="0"/>
              </a:spcBef>
              <a:buSzPct val="100000"/>
              <a:buChar char="●"/>
            </a:pPr>
            <a:r>
              <a:rPr lang="en" sz="2000"/>
              <a:t>Graphical user interface (GUI)</a:t>
            </a:r>
          </a:p>
          <a:p>
            <a:pPr indent="-355600" lvl="0" marL="457200" rtl="0">
              <a:lnSpc>
                <a:spcPct val="115000"/>
              </a:lnSpc>
              <a:spcBef>
                <a:spcPts val="0"/>
              </a:spcBef>
              <a:buSzPct val="100000"/>
              <a:buChar char="●"/>
            </a:pPr>
            <a:r>
              <a:rPr lang="en" sz="2000"/>
              <a:t>Hardware abstraction layer (HAL)</a:t>
            </a:r>
          </a:p>
        </p:txBody>
      </p:sp>
      <p:pic>
        <p:nvPicPr>
          <p:cNvPr id="272" name="Shape 272"/>
          <p:cNvPicPr preferRelativeResize="0"/>
          <p:nvPr/>
        </p:nvPicPr>
        <p:blipFill>
          <a:blip r:embed="rId3">
            <a:alphaModFix/>
          </a:blip>
          <a:stretch>
            <a:fillRect/>
          </a:stretch>
        </p:blipFill>
        <p:spPr>
          <a:xfrm>
            <a:off x="6493125" y="860825"/>
            <a:ext cx="2304950" cy="5136350"/>
          </a:xfrm>
          <a:prstGeom prst="rect">
            <a:avLst/>
          </a:prstGeom>
          <a:noFill/>
          <a:ln>
            <a:noFill/>
          </a:ln>
        </p:spPr>
      </p:pic>
      <p:pic>
        <p:nvPicPr>
          <p:cNvPr id="273" name="Shape 273"/>
          <p:cNvPicPr preferRelativeResize="0"/>
          <p:nvPr/>
        </p:nvPicPr>
        <p:blipFill>
          <a:blip r:embed="rId4">
            <a:alphaModFix/>
          </a:blip>
          <a:stretch>
            <a:fillRect/>
          </a:stretch>
        </p:blipFill>
        <p:spPr>
          <a:xfrm>
            <a:off x="7033125" y="0"/>
            <a:ext cx="1224949" cy="893499"/>
          </a:xfrm>
          <a:prstGeom prst="rect">
            <a:avLst/>
          </a:prstGeom>
          <a:noFill/>
          <a:ln>
            <a:noFill/>
          </a:ln>
        </p:spPr>
      </p:pic>
      <p:sp>
        <p:nvSpPr>
          <p:cNvPr id="274" name="Shape 274"/>
          <p:cNvSpPr txBox="1"/>
          <p:nvPr/>
        </p:nvSpPr>
        <p:spPr>
          <a:xfrm>
            <a:off x="67100" y="1068800"/>
            <a:ext cx="6529800" cy="647400"/>
          </a:xfrm>
          <a:prstGeom prst="rect">
            <a:avLst/>
          </a:prstGeom>
          <a:noFill/>
          <a:ln>
            <a:noFill/>
          </a:ln>
        </p:spPr>
        <p:txBody>
          <a:bodyPr anchorCtr="0" anchor="t" bIns="91425" lIns="91425" rIns="91425" tIns="91425">
            <a:noAutofit/>
          </a:bodyPr>
          <a:lstStyle/>
          <a:p>
            <a:pPr lvl="0" rtl="0">
              <a:spcBef>
                <a:spcPts val="0"/>
              </a:spcBef>
              <a:buNone/>
            </a:pPr>
            <a:r>
              <a:rPr b="1" lang="en" sz="2000">
                <a:solidFill>
                  <a:srgbClr val="545454"/>
                </a:solidFill>
                <a:highlight>
                  <a:srgbClr val="FFFFFF"/>
                </a:highlight>
              </a:rPr>
              <a:t>         Open source CNC machine controller</a:t>
            </a:r>
          </a:p>
        </p:txBody>
      </p:sp>
      <p:pic>
        <p:nvPicPr>
          <p:cNvPr id="275" name="Shape 275"/>
          <p:cNvPicPr preferRelativeResize="0"/>
          <p:nvPr/>
        </p:nvPicPr>
        <p:blipFill>
          <a:blip r:embed="rId5">
            <a:alphaModFix/>
          </a:blip>
          <a:stretch>
            <a:fillRect/>
          </a:stretch>
        </p:blipFill>
        <p:spPr>
          <a:xfrm>
            <a:off x="1643564" y="3817249"/>
            <a:ext cx="2832070" cy="20229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282" name="Shape 282"/>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Virtual Robot</a:t>
            </a:r>
          </a:p>
        </p:txBody>
      </p:sp>
      <p:pic>
        <p:nvPicPr>
          <p:cNvPr id="283" name="Shape 283"/>
          <p:cNvPicPr preferRelativeResize="0"/>
          <p:nvPr/>
        </p:nvPicPr>
        <p:blipFill>
          <a:blip r:embed="rId3">
            <a:alphaModFix/>
          </a:blip>
          <a:stretch>
            <a:fillRect/>
          </a:stretch>
        </p:blipFill>
        <p:spPr>
          <a:xfrm>
            <a:off x="2356777" y="896250"/>
            <a:ext cx="4430444" cy="506550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8" name="Shape 288"/>
        <p:cNvGrpSpPr/>
        <p:nvPr/>
      </p:nvGrpSpPr>
      <p:grpSpPr>
        <a:xfrm>
          <a:off x="0" y="0"/>
          <a:ext cx="0" cy="0"/>
          <a:chOff x="0" y="0"/>
          <a:chExt cx="0" cy="0"/>
        </a:xfrm>
      </p:grpSpPr>
      <p:sp>
        <p:nvSpPr>
          <p:cNvPr id="289" name="Shape 289"/>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290" name="Shape 290"/>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Experiment</a:t>
            </a:r>
          </a:p>
        </p:txBody>
      </p:sp>
      <p:pic>
        <p:nvPicPr>
          <p:cNvPr id="291" name="Shape 291"/>
          <p:cNvPicPr preferRelativeResize="0"/>
          <p:nvPr/>
        </p:nvPicPr>
        <p:blipFill>
          <a:blip r:embed="rId3">
            <a:alphaModFix/>
          </a:blip>
          <a:stretch>
            <a:fillRect/>
          </a:stretch>
        </p:blipFill>
        <p:spPr>
          <a:xfrm>
            <a:off x="677487" y="1029200"/>
            <a:ext cx="1716750" cy="4878050"/>
          </a:xfrm>
          <a:prstGeom prst="rect">
            <a:avLst/>
          </a:prstGeom>
          <a:noFill/>
          <a:ln>
            <a:noFill/>
          </a:ln>
        </p:spPr>
      </p:pic>
      <p:pic>
        <p:nvPicPr>
          <p:cNvPr id="292" name="Shape 292"/>
          <p:cNvPicPr preferRelativeResize="0"/>
          <p:nvPr/>
        </p:nvPicPr>
        <p:blipFill>
          <a:blip r:embed="rId4">
            <a:alphaModFix/>
          </a:blip>
          <a:stretch>
            <a:fillRect/>
          </a:stretch>
        </p:blipFill>
        <p:spPr>
          <a:xfrm>
            <a:off x="2624344" y="1129675"/>
            <a:ext cx="3210912" cy="4677099"/>
          </a:xfrm>
          <a:prstGeom prst="rect">
            <a:avLst/>
          </a:prstGeom>
          <a:noFill/>
          <a:ln>
            <a:noFill/>
          </a:ln>
        </p:spPr>
      </p:pic>
      <p:pic>
        <p:nvPicPr>
          <p:cNvPr id="293" name="Shape 293"/>
          <p:cNvPicPr preferRelativeResize="0"/>
          <p:nvPr/>
        </p:nvPicPr>
        <p:blipFill>
          <a:blip r:embed="rId5">
            <a:alphaModFix/>
          </a:blip>
          <a:stretch>
            <a:fillRect/>
          </a:stretch>
        </p:blipFill>
        <p:spPr>
          <a:xfrm>
            <a:off x="5939312" y="1107649"/>
            <a:ext cx="2527200" cy="487804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300" name="Shape 300"/>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Paper Assessment</a:t>
            </a:r>
          </a:p>
        </p:txBody>
      </p:sp>
      <p:sp>
        <p:nvSpPr>
          <p:cNvPr id="301" name="Shape 301"/>
          <p:cNvSpPr txBox="1"/>
          <p:nvPr/>
        </p:nvSpPr>
        <p:spPr>
          <a:xfrm>
            <a:off x="372600" y="985350"/>
            <a:ext cx="8398800" cy="5035200"/>
          </a:xfrm>
          <a:prstGeom prst="rect">
            <a:avLst/>
          </a:prstGeom>
          <a:noFill/>
          <a:ln>
            <a:noFill/>
          </a:ln>
        </p:spPr>
        <p:txBody>
          <a:bodyPr anchorCtr="0" anchor="t" bIns="91425" lIns="91425" rIns="91425" tIns="91425">
            <a:noAutofit/>
          </a:bodyPr>
          <a:lstStyle/>
          <a:p>
            <a:pPr indent="-381000" lvl="0" marL="457200" rtl="0">
              <a:spcBef>
                <a:spcPts val="0"/>
              </a:spcBef>
              <a:buSzPct val="100000"/>
              <a:buChar char="●"/>
            </a:pPr>
            <a:r>
              <a:rPr lang="en" sz="2400"/>
              <a:t>Pros</a:t>
            </a:r>
          </a:p>
          <a:p>
            <a:pPr indent="-381000" lvl="1" marL="914400" rtl="0">
              <a:spcBef>
                <a:spcPts val="0"/>
              </a:spcBef>
              <a:buSzPct val="100000"/>
              <a:buChar char="○"/>
            </a:pPr>
            <a:r>
              <a:rPr lang="en" sz="2400">
                <a:solidFill>
                  <a:schemeClr val="dk1"/>
                </a:solidFill>
              </a:rPr>
              <a:t>Concept of reconfigurable robot based multi-axis machining system</a:t>
            </a:r>
          </a:p>
          <a:p>
            <a:pPr indent="-381000" lvl="1" marL="914400" rtl="0">
              <a:spcBef>
                <a:spcPts val="0"/>
              </a:spcBef>
              <a:buSzPct val="100000"/>
              <a:buChar char="○"/>
            </a:pPr>
            <a:r>
              <a:rPr lang="en" sz="2400">
                <a:solidFill>
                  <a:schemeClr val="dk1"/>
                </a:solidFill>
              </a:rPr>
              <a:t>Detailed kinematic model and the derivation of direct and inverse kinematics of the robot system</a:t>
            </a:r>
          </a:p>
          <a:p>
            <a:pPr indent="-381000" lvl="1" marL="914400" rtl="0">
              <a:spcBef>
                <a:spcPts val="0"/>
              </a:spcBef>
              <a:buClr>
                <a:schemeClr val="dk1"/>
              </a:buClr>
              <a:buSzPct val="100000"/>
              <a:buChar char="○"/>
            </a:pPr>
            <a:r>
              <a:rPr lang="en" sz="2400">
                <a:solidFill>
                  <a:schemeClr val="dk1"/>
                </a:solidFill>
              </a:rPr>
              <a:t>Singularity avoidance</a:t>
            </a:r>
          </a:p>
          <a:p>
            <a:pPr indent="-381000" lvl="1" marL="914400" rtl="0">
              <a:spcBef>
                <a:spcPts val="0"/>
              </a:spcBef>
              <a:buSzPct val="100000"/>
              <a:buChar char="○"/>
            </a:pPr>
            <a:r>
              <a:rPr lang="en" sz="2400"/>
              <a:t>Control software (EMC2) and programming</a:t>
            </a:r>
          </a:p>
          <a:p>
            <a:pPr indent="-381000" lvl="1" marL="914400" rtl="0">
              <a:spcBef>
                <a:spcPts val="0"/>
              </a:spcBef>
              <a:buSzPct val="100000"/>
              <a:buChar char="○"/>
            </a:pPr>
            <a:r>
              <a:rPr lang="en" sz="2400"/>
              <a:t>Well-done experiments </a:t>
            </a:r>
          </a:p>
          <a:p>
            <a:pPr lvl="0" rtl="0">
              <a:spcBef>
                <a:spcPts val="0"/>
              </a:spcBef>
              <a:buNone/>
            </a:pPr>
            <a:r>
              <a:t/>
            </a:r>
            <a:endParaRPr sz="2400"/>
          </a:p>
          <a:p>
            <a:pPr indent="-381000" lvl="0" marL="457200" rtl="0">
              <a:spcBef>
                <a:spcPts val="0"/>
              </a:spcBef>
              <a:buSzPct val="100000"/>
              <a:buChar char="●"/>
            </a:pPr>
            <a:r>
              <a:rPr lang="en" sz="2400"/>
              <a:t>Cons</a:t>
            </a:r>
          </a:p>
          <a:p>
            <a:pPr indent="-381000" lvl="1" marL="914400" rtl="0">
              <a:spcBef>
                <a:spcPts val="0"/>
              </a:spcBef>
              <a:buSzPct val="100000"/>
              <a:buChar char="○"/>
            </a:pPr>
            <a:r>
              <a:rPr lang="en" sz="2400"/>
              <a:t>The workbench is potentialy movable</a:t>
            </a:r>
          </a:p>
          <a:p>
            <a:pPr indent="-381000" lvl="1" marL="914400" rtl="0">
              <a:spcBef>
                <a:spcPts val="0"/>
              </a:spcBef>
              <a:buSzPct val="100000"/>
              <a:buChar char="○"/>
            </a:pPr>
            <a:r>
              <a:rPr lang="en" sz="2400"/>
              <a:t>No description about setting robot reference frame, tool frame, and work piece frame in software</a:t>
            </a:r>
          </a:p>
          <a:p>
            <a:pPr indent="0" lvl="0" marL="457200" rtl="0">
              <a:spcBef>
                <a:spcPts val="0"/>
              </a:spcBef>
              <a:buNone/>
            </a:pPr>
            <a:r>
              <a:t/>
            </a:r>
            <a:endParaRPr sz="2000"/>
          </a:p>
          <a:p>
            <a:pPr lvl="0" rtl="0">
              <a:spcBef>
                <a:spcPts val="0"/>
              </a:spcBef>
              <a:buNone/>
            </a:pPr>
            <a:r>
              <a:t/>
            </a:r>
            <a:endParaRPr sz="2000"/>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6" name="Shape 306"/>
        <p:cNvGrpSpPr/>
        <p:nvPr/>
      </p:nvGrpSpPr>
      <p:grpSpPr>
        <a:xfrm>
          <a:off x="0" y="0"/>
          <a:ext cx="0" cy="0"/>
          <a:chOff x="0" y="0"/>
          <a:chExt cx="0" cy="0"/>
        </a:xfrm>
      </p:grpSpPr>
      <p:sp>
        <p:nvSpPr>
          <p:cNvPr id="307" name="Shape 307"/>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308" name="Shape 308"/>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Conclusion</a:t>
            </a:r>
          </a:p>
        </p:txBody>
      </p:sp>
      <p:sp>
        <p:nvSpPr>
          <p:cNvPr id="309" name="Shape 309"/>
          <p:cNvSpPr txBox="1"/>
          <p:nvPr/>
        </p:nvSpPr>
        <p:spPr>
          <a:xfrm>
            <a:off x="462300" y="1121575"/>
            <a:ext cx="7533600" cy="21351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SzPct val="100000"/>
              <a:buChar char="●"/>
            </a:pPr>
            <a:r>
              <a:rPr lang="en" sz="2000"/>
              <a:t>This paper is very relevant and applicable to our project as we are building a laser machine also based on multi-axis cutting system. We will follow the same approach from this paper to derive the kinematic model of our system, and use the same control software (EMC2) to control the laser cutting system.</a:t>
            </a:r>
          </a:p>
        </p:txBody>
      </p:sp>
      <p:pic>
        <p:nvPicPr>
          <p:cNvPr id="310" name="Shape 310"/>
          <p:cNvPicPr preferRelativeResize="0"/>
          <p:nvPr/>
        </p:nvPicPr>
        <p:blipFill>
          <a:blip r:embed="rId3">
            <a:alphaModFix/>
          </a:blip>
          <a:stretch>
            <a:fillRect/>
          </a:stretch>
        </p:blipFill>
        <p:spPr>
          <a:xfrm>
            <a:off x="1032999" y="3321676"/>
            <a:ext cx="3519849" cy="2653701"/>
          </a:xfrm>
          <a:prstGeom prst="rect">
            <a:avLst/>
          </a:prstGeom>
          <a:noFill/>
          <a:ln>
            <a:noFill/>
          </a:ln>
        </p:spPr>
      </p:pic>
      <p:pic>
        <p:nvPicPr>
          <p:cNvPr id="311" name="Shape 311"/>
          <p:cNvPicPr preferRelativeResize="0"/>
          <p:nvPr/>
        </p:nvPicPr>
        <p:blipFill>
          <a:blip r:embed="rId4">
            <a:alphaModFix/>
          </a:blip>
          <a:stretch>
            <a:fillRect/>
          </a:stretch>
        </p:blipFill>
        <p:spPr>
          <a:xfrm>
            <a:off x="4552850" y="3321675"/>
            <a:ext cx="3211371" cy="2653699"/>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5" name="Shape 315"/>
        <p:cNvGrpSpPr/>
        <p:nvPr/>
      </p:nvGrpSpPr>
      <p:grpSpPr>
        <a:xfrm>
          <a:off x="0" y="0"/>
          <a:ext cx="0" cy="0"/>
          <a:chOff x="0" y="0"/>
          <a:chExt cx="0" cy="0"/>
        </a:xfrm>
      </p:grpSpPr>
      <p:sp>
        <p:nvSpPr>
          <p:cNvPr id="316" name="Shape 316"/>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Video</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1" name="Shape 321"/>
        <p:cNvGrpSpPr/>
        <p:nvPr/>
      </p:nvGrpSpPr>
      <p:grpSpPr>
        <a:xfrm>
          <a:off x="0" y="0"/>
          <a:ext cx="0" cy="0"/>
          <a:chOff x="0" y="0"/>
          <a:chExt cx="0" cy="0"/>
        </a:xfrm>
      </p:grpSpPr>
      <p:sp>
        <p:nvSpPr>
          <p:cNvPr id="322" name="Shape 322"/>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323" name="Shape 323"/>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None/>
            </a:pPr>
            <a:r>
              <a:t/>
            </a:r>
            <a:endParaRPr sz="2000">
              <a:solidFill>
                <a:schemeClr val="dk1"/>
              </a:solidFill>
            </a:endParaRPr>
          </a:p>
        </p:txBody>
      </p:sp>
      <p:sp>
        <p:nvSpPr>
          <p:cNvPr id="324" name="Shape 324"/>
          <p:cNvSpPr txBox="1"/>
          <p:nvPr/>
        </p:nvSpPr>
        <p:spPr>
          <a:xfrm>
            <a:off x="306600" y="3038100"/>
            <a:ext cx="8530800" cy="781800"/>
          </a:xfrm>
          <a:prstGeom prst="rect">
            <a:avLst/>
          </a:prstGeom>
          <a:noFill/>
          <a:ln>
            <a:noFill/>
          </a:ln>
        </p:spPr>
        <p:txBody>
          <a:bodyPr anchorCtr="0" anchor="t" bIns="91425" lIns="91425" rIns="91425" tIns="91425">
            <a:noAutofit/>
          </a:bodyPr>
          <a:lstStyle/>
          <a:p>
            <a:pPr lvl="0" algn="ctr">
              <a:spcBef>
                <a:spcPts val="0"/>
              </a:spcBef>
              <a:buNone/>
            </a:pPr>
            <a:r>
              <a:rPr lang="en" sz="3000"/>
              <a:t>Questions?</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4"/>
                                        </p:tgtEl>
                                        <p:attrNameLst>
                                          <p:attrName>style.visibility</p:attrName>
                                        </p:attrNameLst>
                                      </p:cBhvr>
                                      <p:to>
                                        <p:strVal val="visible"/>
                                      </p:to>
                                    </p:set>
                                    <p:animEffect filter="fade" transition="in">
                                      <p:cBhvr>
                                        <p:cTn dur="1"/>
                                        <p:tgtEl>
                                          <p:spTgt spid="3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4" name="Shape 144"/>
        <p:cNvGrpSpPr/>
        <p:nvPr/>
      </p:nvGrpSpPr>
      <p:grpSpPr>
        <a:xfrm>
          <a:off x="0" y="0"/>
          <a:ext cx="0" cy="0"/>
          <a:chOff x="0" y="0"/>
          <a:chExt cx="0" cy="0"/>
        </a:xfrm>
      </p:grpSpPr>
      <p:pic>
        <p:nvPicPr>
          <p:cNvPr id="145" name="Shape 145"/>
          <p:cNvPicPr preferRelativeResize="0"/>
          <p:nvPr/>
        </p:nvPicPr>
        <p:blipFill rotWithShape="1">
          <a:blip r:embed="rId3">
            <a:alphaModFix/>
          </a:blip>
          <a:srcRect b="0" l="0" r="0" t="0"/>
          <a:stretch/>
        </p:blipFill>
        <p:spPr>
          <a:xfrm rot="122385">
            <a:off x="4780735" y="991472"/>
            <a:ext cx="3792903" cy="2999202"/>
          </a:xfrm>
          <a:prstGeom prst="rect">
            <a:avLst/>
          </a:prstGeom>
          <a:noFill/>
          <a:ln>
            <a:noFill/>
          </a:ln>
        </p:spPr>
      </p:pic>
      <p:sp>
        <p:nvSpPr>
          <p:cNvPr id="146" name="Shape 146"/>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147" name="Shape 147"/>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Project Overview</a:t>
            </a:r>
          </a:p>
        </p:txBody>
      </p:sp>
      <p:pic>
        <p:nvPicPr>
          <p:cNvPr id="148" name="Shape 148"/>
          <p:cNvPicPr preferRelativeResize="0"/>
          <p:nvPr/>
        </p:nvPicPr>
        <p:blipFill>
          <a:blip r:embed="rId4">
            <a:alphaModFix/>
          </a:blip>
          <a:stretch>
            <a:fillRect/>
          </a:stretch>
        </p:blipFill>
        <p:spPr>
          <a:xfrm>
            <a:off x="7461064" y="5099975"/>
            <a:ext cx="886886" cy="831874"/>
          </a:xfrm>
          <a:prstGeom prst="rect">
            <a:avLst/>
          </a:prstGeom>
          <a:noFill/>
          <a:ln>
            <a:noFill/>
          </a:ln>
        </p:spPr>
      </p:pic>
      <p:pic>
        <p:nvPicPr>
          <p:cNvPr id="149" name="Shape 149"/>
          <p:cNvPicPr preferRelativeResize="0"/>
          <p:nvPr/>
        </p:nvPicPr>
        <p:blipFill>
          <a:blip r:embed="rId5">
            <a:alphaModFix/>
          </a:blip>
          <a:stretch>
            <a:fillRect/>
          </a:stretch>
        </p:blipFill>
        <p:spPr>
          <a:xfrm>
            <a:off x="4760462" y="4291862"/>
            <a:ext cx="1759200" cy="1299225"/>
          </a:xfrm>
          <a:prstGeom prst="rect">
            <a:avLst/>
          </a:prstGeom>
          <a:noFill/>
          <a:ln>
            <a:noFill/>
          </a:ln>
        </p:spPr>
      </p:pic>
      <p:pic>
        <p:nvPicPr>
          <p:cNvPr id="150" name="Shape 150"/>
          <p:cNvPicPr preferRelativeResize="0"/>
          <p:nvPr/>
        </p:nvPicPr>
        <p:blipFill>
          <a:blip r:embed="rId6">
            <a:alphaModFix/>
          </a:blip>
          <a:stretch>
            <a:fillRect/>
          </a:stretch>
        </p:blipFill>
        <p:spPr>
          <a:xfrm>
            <a:off x="6710199" y="3951099"/>
            <a:ext cx="2042799" cy="1358596"/>
          </a:xfrm>
          <a:prstGeom prst="rect">
            <a:avLst/>
          </a:prstGeom>
          <a:noFill/>
          <a:ln>
            <a:noFill/>
          </a:ln>
        </p:spPr>
      </p:pic>
      <p:sp>
        <p:nvSpPr>
          <p:cNvPr id="151" name="Shape 151"/>
          <p:cNvSpPr txBox="1"/>
          <p:nvPr/>
        </p:nvSpPr>
        <p:spPr>
          <a:xfrm>
            <a:off x="4828450" y="32100"/>
            <a:ext cx="3697500" cy="658200"/>
          </a:xfrm>
          <a:prstGeom prst="rect">
            <a:avLst/>
          </a:prstGeom>
          <a:noFill/>
          <a:ln>
            <a:noFill/>
          </a:ln>
        </p:spPr>
        <p:txBody>
          <a:bodyPr anchorCtr="0" anchor="t" bIns="91425" lIns="91425" rIns="91425" tIns="91425">
            <a:noAutofit/>
          </a:bodyPr>
          <a:lstStyle/>
          <a:p>
            <a:pPr lvl="0">
              <a:spcBef>
                <a:spcPts val="0"/>
              </a:spcBef>
              <a:buNone/>
            </a:pPr>
            <a:r>
              <a:rPr b="1" lang="en" sz="1800"/>
              <a:t>Control Architecture of Cranial Implant Laser Cutting System </a:t>
            </a:r>
          </a:p>
        </p:txBody>
      </p:sp>
      <p:sp>
        <p:nvSpPr>
          <p:cNvPr id="152" name="Shape 152"/>
          <p:cNvSpPr txBox="1"/>
          <p:nvPr/>
        </p:nvSpPr>
        <p:spPr>
          <a:xfrm>
            <a:off x="176050" y="1117500"/>
            <a:ext cx="4652400" cy="40716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SzPct val="100000"/>
              <a:buChar char="●"/>
            </a:pPr>
            <a:r>
              <a:rPr lang="en" sz="2000">
                <a:solidFill>
                  <a:schemeClr val="dk1"/>
                </a:solidFill>
              </a:rPr>
              <a:t>Single-stage cranioplasty</a:t>
            </a:r>
          </a:p>
          <a:p>
            <a:pPr indent="-355600" lvl="0" marL="457200" rtl="0">
              <a:lnSpc>
                <a:spcPct val="115000"/>
              </a:lnSpc>
              <a:spcBef>
                <a:spcPts val="0"/>
              </a:spcBef>
              <a:buClr>
                <a:schemeClr val="dk1"/>
              </a:buClr>
              <a:buSzPct val="100000"/>
              <a:buChar char="●"/>
            </a:pPr>
            <a:r>
              <a:rPr lang="en" sz="2000">
                <a:solidFill>
                  <a:schemeClr val="dk1"/>
                </a:solidFill>
              </a:rPr>
              <a:t>Customized cranial implants (CCIs)</a:t>
            </a:r>
          </a:p>
          <a:p>
            <a:pPr indent="-355600" lvl="0" marL="457200" rtl="0">
              <a:lnSpc>
                <a:spcPct val="115000"/>
              </a:lnSpc>
              <a:spcBef>
                <a:spcPts val="0"/>
              </a:spcBef>
              <a:buSzPct val="100000"/>
              <a:buChar char="●"/>
            </a:pPr>
            <a:r>
              <a:rPr lang="en" sz="2000">
                <a:solidFill>
                  <a:schemeClr val="dk1"/>
                </a:solidFill>
              </a:rPr>
              <a:t>Existing procedure for resizing  implants is time consuming and done manually</a:t>
            </a:r>
          </a:p>
          <a:p>
            <a:pPr indent="-355600" lvl="0" marL="457200" rtl="0">
              <a:lnSpc>
                <a:spcPct val="115000"/>
              </a:lnSpc>
              <a:spcBef>
                <a:spcPts val="0"/>
              </a:spcBef>
              <a:buSzPct val="100000"/>
              <a:buChar char="●"/>
            </a:pPr>
            <a:r>
              <a:rPr lang="en" sz="2000">
                <a:solidFill>
                  <a:schemeClr val="dk1"/>
                </a:solidFill>
              </a:rPr>
              <a:t>Goal: to develop a 5 DOF laser cutting system that assists surgeons to quickly and accurately resize custom cranial implants (CCIs) in single-stage cranioplasty</a:t>
            </a:r>
          </a:p>
          <a:p>
            <a:pPr lvl="0" rtl="0">
              <a:spcBef>
                <a:spcPts val="0"/>
              </a:spcBef>
              <a:buNone/>
            </a:pPr>
            <a:r>
              <a:t/>
            </a:r>
            <a:endParaRPr sz="2000"/>
          </a:p>
          <a:p>
            <a:pPr lvl="0" rtl="0">
              <a:spcBef>
                <a:spcPts val="0"/>
              </a:spcBef>
              <a:buNone/>
            </a:pPr>
            <a:r>
              <a:t/>
            </a:r>
            <a:endParaRPr sz="2000"/>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7" name="Shape 157"/>
        <p:cNvGrpSpPr/>
        <p:nvPr/>
      </p:nvGrpSpPr>
      <p:grpSpPr>
        <a:xfrm>
          <a:off x="0" y="0"/>
          <a:ext cx="0" cy="0"/>
          <a:chOff x="0" y="0"/>
          <a:chExt cx="0" cy="0"/>
        </a:xfrm>
      </p:grpSpPr>
      <p:sp>
        <p:nvSpPr>
          <p:cNvPr id="158" name="Shape 158"/>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159" name="Shape 159"/>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Paper Selection</a:t>
            </a:r>
          </a:p>
        </p:txBody>
      </p:sp>
      <p:sp>
        <p:nvSpPr>
          <p:cNvPr id="160" name="Shape 160"/>
          <p:cNvSpPr txBox="1"/>
          <p:nvPr/>
        </p:nvSpPr>
        <p:spPr>
          <a:xfrm>
            <a:off x="535650" y="1350825"/>
            <a:ext cx="8072700" cy="1846800"/>
          </a:xfrm>
          <a:prstGeom prst="rect">
            <a:avLst/>
          </a:prstGeom>
          <a:noFill/>
          <a:ln>
            <a:noFill/>
          </a:ln>
        </p:spPr>
        <p:txBody>
          <a:bodyPr anchorCtr="0" anchor="t" bIns="91425" lIns="91425" rIns="91425" tIns="91425">
            <a:noAutofit/>
          </a:bodyPr>
          <a:lstStyle/>
          <a:p>
            <a:pPr lvl="0" rtl="0">
              <a:spcBef>
                <a:spcPts val="0"/>
              </a:spcBef>
              <a:buClr>
                <a:schemeClr val="dk1"/>
              </a:buClr>
              <a:buSzPct val="61111"/>
              <a:buFont typeface="Arial"/>
              <a:buNone/>
            </a:pPr>
            <a:r>
              <a:rPr lang="en" sz="1800">
                <a:solidFill>
                  <a:schemeClr val="dk1"/>
                </a:solidFill>
              </a:rPr>
              <a:t>Milutinovic, D., Glavonjic, M., Slavkovic, N., Dimic, Z., Zivanovic, S., Kokotovic, B., &amp; Tanovic, L.. </a:t>
            </a:r>
            <a:r>
              <a:rPr i="1" lang="en" sz="1800">
                <a:solidFill>
                  <a:schemeClr val="dk1"/>
                </a:solidFill>
              </a:rPr>
              <a:t>“Reconfigurable robotic machining system controlled and programmed in a machine tool manner.”</a:t>
            </a:r>
            <a:r>
              <a:rPr lang="en" sz="1800">
                <a:solidFill>
                  <a:schemeClr val="dk1"/>
                </a:solidFill>
              </a:rPr>
              <a:t> The International Journal of Advanced Manufacturing Technology Int J Adv Manuf Technol, 53(9-12), 2010, pp. 1217-1229. </a:t>
            </a:r>
          </a:p>
          <a:p>
            <a:pPr lvl="0" rtl="0">
              <a:spcBef>
                <a:spcPts val="0"/>
              </a:spcBef>
              <a:buClr>
                <a:schemeClr val="dk1"/>
              </a:buClr>
              <a:buFont typeface="Arial"/>
              <a:buNone/>
            </a:pPr>
            <a:r>
              <a:t/>
            </a:r>
            <a:endParaRPr sz="1800">
              <a:solidFill>
                <a:schemeClr val="dk1"/>
              </a:solidFill>
            </a:endParaRPr>
          </a:p>
          <a:p>
            <a:pPr lvl="0" rtl="0">
              <a:spcBef>
                <a:spcPts val="0"/>
              </a:spcBef>
              <a:buNone/>
            </a:pPr>
            <a:r>
              <a:t/>
            </a:r>
            <a:endParaRPr sz="1800">
              <a:solidFill>
                <a:srgbClr val="333333"/>
              </a:solidFill>
              <a:highlight>
                <a:srgbClr val="FFE7AF"/>
              </a:highlight>
              <a:latin typeface="Open Sans"/>
              <a:ea typeface="Open Sans"/>
              <a:cs typeface="Open Sans"/>
              <a:sym typeface="Open Sans"/>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5" name="Shape 165"/>
        <p:cNvGrpSpPr/>
        <p:nvPr/>
      </p:nvGrpSpPr>
      <p:grpSpPr>
        <a:xfrm>
          <a:off x="0" y="0"/>
          <a:ext cx="0" cy="0"/>
          <a:chOff x="0" y="0"/>
          <a:chExt cx="0" cy="0"/>
        </a:xfrm>
      </p:grpSpPr>
      <p:sp>
        <p:nvSpPr>
          <p:cNvPr id="166" name="Shape 166"/>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167" name="Shape 167"/>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Significance</a:t>
            </a:r>
          </a:p>
        </p:txBody>
      </p:sp>
      <p:sp>
        <p:nvSpPr>
          <p:cNvPr id="168" name="Shape 168"/>
          <p:cNvSpPr txBox="1"/>
          <p:nvPr/>
        </p:nvSpPr>
        <p:spPr>
          <a:xfrm>
            <a:off x="323400" y="959950"/>
            <a:ext cx="6006300" cy="49830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SzPct val="100000"/>
              <a:buChar char="●"/>
            </a:pPr>
            <a:r>
              <a:rPr lang="en" sz="2000"/>
              <a:t>Introduce the concept of reconfigurable robot multi-axis machining system for machining complex parts of light materials</a:t>
            </a:r>
          </a:p>
          <a:p>
            <a:pPr indent="-355600" lvl="0" marL="457200" rtl="0">
              <a:lnSpc>
                <a:spcPct val="115000"/>
              </a:lnSpc>
              <a:spcBef>
                <a:spcPts val="0"/>
              </a:spcBef>
              <a:buSzPct val="100000"/>
              <a:buChar char="●"/>
            </a:pPr>
            <a:r>
              <a:rPr lang="en" sz="2000"/>
              <a:t>Provide very detailed kinematic model, and present the control software (EMC2)</a:t>
            </a:r>
          </a:p>
          <a:p>
            <a:pPr indent="-355600" lvl="0" marL="457200" rtl="0">
              <a:lnSpc>
                <a:spcPct val="115000"/>
              </a:lnSpc>
              <a:spcBef>
                <a:spcPts val="0"/>
              </a:spcBef>
              <a:buSzPct val="100000"/>
              <a:buChar char="●"/>
            </a:pPr>
            <a:r>
              <a:rPr lang="en" sz="2000"/>
              <a:t>Robot modeling approach is shown in detail for the basic configuration of a five-axis robotic machining system and the prototype of developed control system with programming in G-code</a:t>
            </a:r>
          </a:p>
          <a:p>
            <a:pPr indent="-355600" lvl="0" marL="457200" rtl="0">
              <a:lnSpc>
                <a:spcPct val="115000"/>
              </a:lnSpc>
              <a:spcBef>
                <a:spcPts val="0"/>
              </a:spcBef>
              <a:buSzPct val="100000"/>
              <a:buChar char="●"/>
            </a:pPr>
            <a:r>
              <a:rPr lang="en" sz="2000"/>
              <a:t>Implement control in LinuxCNC (EMC2).</a:t>
            </a:r>
          </a:p>
        </p:txBody>
      </p:sp>
      <p:pic>
        <p:nvPicPr>
          <p:cNvPr id="169" name="Shape 169"/>
          <p:cNvPicPr preferRelativeResize="0"/>
          <p:nvPr/>
        </p:nvPicPr>
        <p:blipFill>
          <a:blip r:embed="rId3">
            <a:alphaModFix/>
          </a:blip>
          <a:stretch>
            <a:fillRect/>
          </a:stretch>
        </p:blipFill>
        <p:spPr>
          <a:xfrm>
            <a:off x="7026480" y="5252238"/>
            <a:ext cx="975300" cy="710736"/>
          </a:xfrm>
          <a:prstGeom prst="rect">
            <a:avLst/>
          </a:prstGeom>
          <a:noFill/>
          <a:ln>
            <a:noFill/>
          </a:ln>
        </p:spPr>
      </p:pic>
      <p:pic>
        <p:nvPicPr>
          <p:cNvPr id="170" name="Shape 170"/>
          <p:cNvPicPr preferRelativeResize="0"/>
          <p:nvPr/>
        </p:nvPicPr>
        <p:blipFill>
          <a:blip r:embed="rId4">
            <a:alphaModFix/>
          </a:blip>
          <a:stretch>
            <a:fillRect/>
          </a:stretch>
        </p:blipFill>
        <p:spPr>
          <a:xfrm>
            <a:off x="7194093" y="5149831"/>
            <a:ext cx="308431" cy="210924"/>
          </a:xfrm>
          <a:prstGeom prst="rect">
            <a:avLst/>
          </a:prstGeom>
          <a:noFill/>
          <a:ln>
            <a:noFill/>
          </a:ln>
        </p:spPr>
      </p:pic>
      <p:pic>
        <p:nvPicPr>
          <p:cNvPr id="171" name="Shape 171"/>
          <p:cNvPicPr preferRelativeResize="0"/>
          <p:nvPr/>
        </p:nvPicPr>
        <p:blipFill>
          <a:blip r:embed="rId5">
            <a:alphaModFix/>
          </a:blip>
          <a:stretch>
            <a:fillRect/>
          </a:stretch>
        </p:blipFill>
        <p:spPr>
          <a:xfrm>
            <a:off x="6329687" y="4259701"/>
            <a:ext cx="2246449" cy="1160755"/>
          </a:xfrm>
          <a:prstGeom prst="rect">
            <a:avLst/>
          </a:prstGeom>
          <a:noFill/>
          <a:ln>
            <a:noFill/>
          </a:ln>
        </p:spPr>
      </p:pic>
      <p:pic>
        <p:nvPicPr>
          <p:cNvPr id="172" name="Shape 172"/>
          <p:cNvPicPr preferRelativeResize="0"/>
          <p:nvPr/>
        </p:nvPicPr>
        <p:blipFill>
          <a:blip r:embed="rId6">
            <a:alphaModFix/>
          </a:blip>
          <a:stretch>
            <a:fillRect/>
          </a:stretch>
        </p:blipFill>
        <p:spPr>
          <a:xfrm>
            <a:off x="6508499" y="939924"/>
            <a:ext cx="1888825" cy="2203450"/>
          </a:xfrm>
          <a:prstGeom prst="rect">
            <a:avLst/>
          </a:prstGeom>
          <a:noFill/>
          <a:ln>
            <a:noFill/>
          </a:ln>
        </p:spPr>
      </p:pic>
      <p:sp>
        <p:nvSpPr>
          <p:cNvPr id="173" name="Shape 173"/>
          <p:cNvSpPr/>
          <p:nvPr/>
        </p:nvSpPr>
        <p:spPr>
          <a:xfrm>
            <a:off x="7212030" y="3285912"/>
            <a:ext cx="604200" cy="831300"/>
          </a:xfrm>
          <a:prstGeom prst="down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8" name="Shape 178"/>
        <p:cNvGrpSpPr/>
        <p:nvPr/>
      </p:nvGrpSpPr>
      <p:grpSpPr>
        <a:xfrm>
          <a:off x="0" y="0"/>
          <a:ext cx="0" cy="0"/>
          <a:chOff x="0" y="0"/>
          <a:chExt cx="0" cy="0"/>
        </a:xfrm>
      </p:grpSpPr>
      <p:sp>
        <p:nvSpPr>
          <p:cNvPr id="179" name="Shape 179"/>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180" name="Shape 180"/>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Background</a:t>
            </a:r>
          </a:p>
        </p:txBody>
      </p:sp>
      <p:sp>
        <p:nvSpPr>
          <p:cNvPr id="181" name="Shape 181"/>
          <p:cNvSpPr txBox="1"/>
          <p:nvPr/>
        </p:nvSpPr>
        <p:spPr>
          <a:xfrm>
            <a:off x="340050" y="1310500"/>
            <a:ext cx="8463900" cy="21990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SzPct val="100000"/>
              <a:buChar char="●"/>
            </a:pPr>
            <a:r>
              <a:rPr lang="en" sz="2000"/>
              <a:t>What’s G-code?</a:t>
            </a:r>
          </a:p>
          <a:p>
            <a:pPr indent="-355600" lvl="0" marL="914400" rtl="0">
              <a:lnSpc>
                <a:spcPct val="115000"/>
              </a:lnSpc>
              <a:spcBef>
                <a:spcPts val="0"/>
              </a:spcBef>
              <a:buSzPct val="100000"/>
              <a:buChar char="➢"/>
            </a:pPr>
            <a:r>
              <a:rPr lang="en" sz="2000"/>
              <a:t>Language for the numerical control (NC)</a:t>
            </a:r>
          </a:p>
          <a:p>
            <a:pPr indent="-355600" lvl="0" marL="914400" rtl="0">
              <a:lnSpc>
                <a:spcPct val="115000"/>
              </a:lnSpc>
              <a:spcBef>
                <a:spcPts val="0"/>
              </a:spcBef>
              <a:buSzPct val="100000"/>
              <a:buChar char="➢"/>
            </a:pPr>
            <a:r>
              <a:rPr lang="en" sz="2000"/>
              <a:t>Used to control automated machine tools through a set of instructions</a:t>
            </a:r>
          </a:p>
          <a:p>
            <a:pPr indent="-355600" lvl="0" marL="914400" rtl="0">
              <a:lnSpc>
                <a:spcPct val="115000"/>
              </a:lnSpc>
              <a:spcBef>
                <a:spcPts val="0"/>
              </a:spcBef>
              <a:buSzPct val="100000"/>
              <a:buChar char="➢"/>
            </a:pPr>
            <a:r>
              <a:rPr lang="en" sz="2000"/>
              <a:t>Example: x150 y20 z30 A-5 B10</a:t>
            </a:r>
          </a:p>
        </p:txBody>
      </p:sp>
      <p:pic>
        <p:nvPicPr>
          <p:cNvPr id="182" name="Shape 182"/>
          <p:cNvPicPr preferRelativeResize="0"/>
          <p:nvPr/>
        </p:nvPicPr>
        <p:blipFill rotWithShape="1">
          <a:blip r:embed="rId3">
            <a:alphaModFix/>
          </a:blip>
          <a:srcRect b="0" l="14862" r="15100" t="0"/>
          <a:stretch/>
        </p:blipFill>
        <p:spPr>
          <a:xfrm>
            <a:off x="5643824" y="3749249"/>
            <a:ext cx="2738176" cy="2199000"/>
          </a:xfrm>
          <a:prstGeom prst="rect">
            <a:avLst/>
          </a:prstGeom>
          <a:noFill/>
          <a:ln>
            <a:noFill/>
          </a:ln>
        </p:spPr>
      </p:pic>
      <p:sp>
        <p:nvSpPr>
          <p:cNvPr id="183" name="Shape 183"/>
          <p:cNvSpPr txBox="1"/>
          <p:nvPr/>
        </p:nvSpPr>
        <p:spPr>
          <a:xfrm>
            <a:off x="340050" y="3520600"/>
            <a:ext cx="4854000" cy="19542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Clr>
                <a:schemeClr val="dk1"/>
              </a:buClr>
              <a:buSzPct val="100000"/>
              <a:buChar char="●"/>
            </a:pPr>
            <a:r>
              <a:rPr lang="en" sz="2000">
                <a:solidFill>
                  <a:schemeClr val="dk1"/>
                </a:solidFill>
              </a:rPr>
              <a:t>Why?</a:t>
            </a:r>
          </a:p>
          <a:p>
            <a:pPr indent="-355600" lvl="0" marL="457200" rtl="0">
              <a:lnSpc>
                <a:spcPct val="115000"/>
              </a:lnSpc>
              <a:spcBef>
                <a:spcPts val="0"/>
              </a:spcBef>
              <a:buClr>
                <a:schemeClr val="dk1"/>
              </a:buClr>
              <a:buSzPct val="100000"/>
              <a:buChar char="➢"/>
            </a:pPr>
            <a:r>
              <a:rPr lang="en" sz="2000">
                <a:solidFill>
                  <a:schemeClr val="dk1"/>
                </a:solidFill>
              </a:rPr>
              <a:t>The same concept also extends to other types of tools such as forming or measuring, 3D printing, and laser cutting.</a:t>
            </a:r>
          </a:p>
          <a:p>
            <a:pPr lvl="0" rtl="0">
              <a:spcBef>
                <a:spcPts val="0"/>
              </a:spcBef>
              <a:buNone/>
            </a:pPr>
            <a:r>
              <a:t/>
            </a:r>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190" name="Shape 190"/>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Concept</a:t>
            </a:r>
          </a:p>
        </p:txBody>
      </p:sp>
      <p:sp>
        <p:nvSpPr>
          <p:cNvPr id="191" name="Shape 191"/>
          <p:cNvSpPr txBox="1"/>
          <p:nvPr/>
        </p:nvSpPr>
        <p:spPr>
          <a:xfrm>
            <a:off x="340050" y="1042875"/>
            <a:ext cx="8463900" cy="20454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SzPct val="100000"/>
              <a:buChar char="●"/>
            </a:pPr>
            <a:r>
              <a:rPr lang="en" sz="2000">
                <a:solidFill>
                  <a:schemeClr val="dk1"/>
                </a:solidFill>
              </a:rPr>
              <a:t>Industrial robots have been widely used in handling material, welding, assembly. Few industrial robots is used for machining due to its poor accuracy, stiffness, and complexity of programming</a:t>
            </a:r>
          </a:p>
          <a:p>
            <a:pPr indent="-355600" lvl="0" marL="457200" rtl="0">
              <a:lnSpc>
                <a:spcPct val="115000"/>
              </a:lnSpc>
              <a:spcBef>
                <a:spcPts val="0"/>
              </a:spcBef>
              <a:buClr>
                <a:schemeClr val="dk1"/>
              </a:buClr>
              <a:buSzPct val="100000"/>
              <a:buChar char="●"/>
            </a:pPr>
            <a:r>
              <a:rPr lang="en" sz="2000">
                <a:solidFill>
                  <a:schemeClr val="dk1"/>
                </a:solidFill>
              </a:rPr>
              <a:t>No industry standard for robot programming for making the robot programming close to the programming efficiency of CNC machine tools</a:t>
            </a:r>
          </a:p>
        </p:txBody>
      </p:sp>
      <p:pic>
        <p:nvPicPr>
          <p:cNvPr id="192" name="Shape 192"/>
          <p:cNvPicPr preferRelativeResize="0"/>
          <p:nvPr/>
        </p:nvPicPr>
        <p:blipFill>
          <a:blip r:embed="rId3">
            <a:alphaModFix/>
          </a:blip>
          <a:stretch>
            <a:fillRect/>
          </a:stretch>
        </p:blipFill>
        <p:spPr>
          <a:xfrm>
            <a:off x="6371199" y="3088275"/>
            <a:ext cx="1878050" cy="2908598"/>
          </a:xfrm>
          <a:prstGeom prst="rect">
            <a:avLst/>
          </a:prstGeom>
          <a:noFill/>
          <a:ln>
            <a:noFill/>
          </a:ln>
        </p:spPr>
      </p:pic>
      <p:sp>
        <p:nvSpPr>
          <p:cNvPr id="193" name="Shape 193"/>
          <p:cNvSpPr txBox="1"/>
          <p:nvPr/>
        </p:nvSpPr>
        <p:spPr>
          <a:xfrm>
            <a:off x="340049" y="3115575"/>
            <a:ext cx="6031200" cy="28098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SzPct val="100000"/>
              <a:buChar char="●"/>
            </a:pPr>
            <a:r>
              <a:rPr lang="en" sz="2000"/>
              <a:t>Cheaper and more flexible with potentially larger work space</a:t>
            </a:r>
          </a:p>
          <a:p>
            <a:pPr indent="-355600" lvl="0" marL="457200" rtl="0">
              <a:lnSpc>
                <a:spcPct val="115000"/>
              </a:lnSpc>
              <a:spcBef>
                <a:spcPts val="0"/>
              </a:spcBef>
              <a:buSzPct val="100000"/>
              <a:buChar char="●"/>
            </a:pPr>
            <a:r>
              <a:rPr lang="en" sz="2000"/>
              <a:t>Reconfigurable robot based multi-axis machining system, a versatile software solution allowing CNC machine tool programmers by using the existing CAD/CAM systems and programming in G-code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200" name="Shape 200"/>
          <p:cNvSpPr txBox="1"/>
          <p:nvPr/>
        </p:nvSpPr>
        <p:spPr>
          <a:xfrm>
            <a:off x="76200" y="228600"/>
            <a:ext cx="8659800" cy="461700"/>
          </a:xfrm>
          <a:prstGeom prst="rect">
            <a:avLst/>
          </a:prstGeom>
          <a:noFill/>
          <a:ln>
            <a:noFill/>
          </a:ln>
        </p:spPr>
        <p:txBody>
          <a:bodyPr anchorCtr="0" anchor="t" bIns="45700" lIns="91425" rIns="91425" tIns="45700">
            <a:noAutofit/>
          </a:bodyPr>
          <a:lstStyle/>
          <a:p>
            <a:pPr lvl="0" marL="342900" rtl="0">
              <a:spcBef>
                <a:spcPts val="0"/>
              </a:spcBef>
              <a:buClr>
                <a:schemeClr val="dk1"/>
              </a:buClr>
              <a:buSzPct val="25000"/>
              <a:buFont typeface="Arial"/>
              <a:buNone/>
            </a:pPr>
            <a:r>
              <a:rPr b="1" lang="en" sz="2400">
                <a:solidFill>
                  <a:schemeClr val="dk1"/>
                </a:solidFill>
              </a:rPr>
              <a:t> Reconfigurable robotic machining system</a:t>
            </a:r>
          </a:p>
        </p:txBody>
      </p:sp>
      <p:sp>
        <p:nvSpPr>
          <p:cNvPr id="201" name="Shape 201"/>
          <p:cNvSpPr txBox="1"/>
          <p:nvPr/>
        </p:nvSpPr>
        <p:spPr>
          <a:xfrm>
            <a:off x="520500" y="4255325"/>
            <a:ext cx="8103000" cy="16086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SzPct val="100000"/>
              <a:buChar char="●"/>
            </a:pPr>
            <a:r>
              <a:rPr lang="en" sz="2000"/>
              <a:t>Possibilities of reconfigurable system</a:t>
            </a:r>
          </a:p>
          <a:p>
            <a:pPr indent="-355600" lvl="0" marL="457200" rtl="0">
              <a:lnSpc>
                <a:spcPct val="115000"/>
              </a:lnSpc>
              <a:spcBef>
                <a:spcPts val="0"/>
              </a:spcBef>
              <a:buSzPct val="100000"/>
              <a:buChar char="●"/>
            </a:pPr>
            <a:r>
              <a:rPr lang="en" sz="2000"/>
              <a:t>The vertical articulated robot for complex surfaces machining is considered as a specific configuration of the five-axis vertical milling machine (X, Y, Z, A, B) spindle-tilting type</a:t>
            </a:r>
          </a:p>
        </p:txBody>
      </p:sp>
      <p:pic>
        <p:nvPicPr>
          <p:cNvPr id="202" name="Shape 202"/>
          <p:cNvPicPr preferRelativeResize="0"/>
          <p:nvPr/>
        </p:nvPicPr>
        <p:blipFill>
          <a:blip r:embed="rId3">
            <a:alphaModFix/>
          </a:blip>
          <a:stretch>
            <a:fillRect/>
          </a:stretch>
        </p:blipFill>
        <p:spPr>
          <a:xfrm>
            <a:off x="197800" y="1078400"/>
            <a:ext cx="2741450" cy="2741450"/>
          </a:xfrm>
          <a:prstGeom prst="rect">
            <a:avLst/>
          </a:prstGeom>
          <a:noFill/>
          <a:ln>
            <a:noFill/>
          </a:ln>
        </p:spPr>
      </p:pic>
      <p:pic>
        <p:nvPicPr>
          <p:cNvPr id="203" name="Shape 203"/>
          <p:cNvPicPr preferRelativeResize="0"/>
          <p:nvPr/>
        </p:nvPicPr>
        <p:blipFill>
          <a:blip r:embed="rId4">
            <a:alphaModFix/>
          </a:blip>
          <a:stretch>
            <a:fillRect/>
          </a:stretch>
        </p:blipFill>
        <p:spPr>
          <a:xfrm>
            <a:off x="2979537" y="1070912"/>
            <a:ext cx="2986149" cy="2756425"/>
          </a:xfrm>
          <a:prstGeom prst="rect">
            <a:avLst/>
          </a:prstGeom>
          <a:noFill/>
          <a:ln>
            <a:noFill/>
          </a:ln>
        </p:spPr>
      </p:pic>
      <p:pic>
        <p:nvPicPr>
          <p:cNvPr id="204" name="Shape 204"/>
          <p:cNvPicPr preferRelativeResize="0"/>
          <p:nvPr/>
        </p:nvPicPr>
        <p:blipFill>
          <a:blip r:embed="rId5">
            <a:alphaModFix/>
          </a:blip>
          <a:stretch>
            <a:fillRect/>
          </a:stretch>
        </p:blipFill>
        <p:spPr>
          <a:xfrm>
            <a:off x="6055780" y="1103575"/>
            <a:ext cx="2890413" cy="269107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9" name="Shape 209"/>
        <p:cNvGrpSpPr/>
        <p:nvPr/>
      </p:nvGrpSpPr>
      <p:grpSpPr>
        <a:xfrm>
          <a:off x="0" y="0"/>
          <a:ext cx="0" cy="0"/>
          <a:chOff x="0" y="0"/>
          <a:chExt cx="0" cy="0"/>
        </a:xfrm>
      </p:grpSpPr>
      <p:sp>
        <p:nvSpPr>
          <p:cNvPr id="210" name="Shape 210"/>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Kinematic Modeling</a:t>
            </a:r>
          </a:p>
        </p:txBody>
      </p:sp>
      <p:sp>
        <p:nvSpPr>
          <p:cNvPr id="211" name="Shape 211"/>
          <p:cNvSpPr txBox="1"/>
          <p:nvPr/>
        </p:nvSpPr>
        <p:spPr>
          <a:xfrm>
            <a:off x="371650" y="1002425"/>
            <a:ext cx="4759800" cy="15921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SzPct val="100000"/>
              <a:buChar char="●"/>
            </a:pPr>
            <a:r>
              <a:rPr lang="en" sz="2000">
                <a:solidFill>
                  <a:schemeClr val="dk1"/>
                </a:solidFill>
              </a:rPr>
              <a:t>Coordinate System</a:t>
            </a:r>
          </a:p>
          <a:p>
            <a:pPr indent="457200" lvl="0" rtl="0">
              <a:lnSpc>
                <a:spcPct val="115000"/>
              </a:lnSpc>
              <a:spcBef>
                <a:spcPts val="0"/>
              </a:spcBef>
              <a:buNone/>
            </a:pPr>
            <a:r>
              <a:rPr lang="en" sz="2000">
                <a:solidFill>
                  <a:schemeClr val="dk1"/>
                </a:solidFill>
              </a:rPr>
              <a:t>{M} - robot reference frame</a:t>
            </a:r>
          </a:p>
          <a:p>
            <a:pPr indent="457200" lvl="0" rtl="0">
              <a:lnSpc>
                <a:spcPct val="115000"/>
              </a:lnSpc>
              <a:spcBef>
                <a:spcPts val="0"/>
              </a:spcBef>
              <a:buNone/>
            </a:pPr>
            <a:r>
              <a:rPr lang="en" sz="2000">
                <a:solidFill>
                  <a:schemeClr val="dk1"/>
                </a:solidFill>
              </a:rPr>
              <a:t>{T} - tool frame </a:t>
            </a:r>
          </a:p>
          <a:p>
            <a:pPr indent="457200" lvl="0" rtl="0">
              <a:lnSpc>
                <a:spcPct val="115000"/>
              </a:lnSpc>
              <a:spcBef>
                <a:spcPts val="0"/>
              </a:spcBef>
              <a:buNone/>
            </a:pPr>
            <a:r>
              <a:rPr lang="en" sz="2000">
                <a:solidFill>
                  <a:schemeClr val="dk1"/>
                </a:solidFill>
              </a:rPr>
              <a:t>{W} - work piece frame</a:t>
            </a:r>
          </a:p>
        </p:txBody>
      </p:sp>
      <p:pic>
        <p:nvPicPr>
          <p:cNvPr id="212" name="Shape 212"/>
          <p:cNvPicPr preferRelativeResize="0"/>
          <p:nvPr/>
        </p:nvPicPr>
        <p:blipFill>
          <a:blip r:embed="rId3">
            <a:alphaModFix/>
          </a:blip>
          <a:stretch>
            <a:fillRect/>
          </a:stretch>
        </p:blipFill>
        <p:spPr>
          <a:xfrm>
            <a:off x="5512387" y="903412"/>
            <a:ext cx="3217899" cy="2433775"/>
          </a:xfrm>
          <a:prstGeom prst="rect">
            <a:avLst/>
          </a:prstGeom>
          <a:noFill/>
          <a:ln>
            <a:noFill/>
          </a:ln>
        </p:spPr>
      </p:pic>
      <p:pic>
        <p:nvPicPr>
          <p:cNvPr id="213" name="Shape 213"/>
          <p:cNvPicPr preferRelativeResize="0"/>
          <p:nvPr/>
        </p:nvPicPr>
        <p:blipFill>
          <a:blip r:embed="rId4">
            <a:alphaModFix/>
          </a:blip>
          <a:stretch>
            <a:fillRect/>
          </a:stretch>
        </p:blipFill>
        <p:spPr>
          <a:xfrm>
            <a:off x="5541419" y="3262525"/>
            <a:ext cx="3159834" cy="2787450"/>
          </a:xfrm>
          <a:prstGeom prst="rect">
            <a:avLst/>
          </a:prstGeom>
          <a:noFill/>
          <a:ln>
            <a:noFill/>
          </a:ln>
        </p:spPr>
      </p:pic>
      <p:sp>
        <p:nvSpPr>
          <p:cNvPr id="214" name="Shape 214"/>
          <p:cNvSpPr txBox="1"/>
          <p:nvPr/>
        </p:nvSpPr>
        <p:spPr>
          <a:xfrm>
            <a:off x="371650" y="2594525"/>
            <a:ext cx="3796200" cy="5850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Clr>
                <a:schemeClr val="dk1"/>
              </a:buClr>
              <a:buSzPct val="100000"/>
              <a:buChar char="●"/>
            </a:pPr>
            <a:r>
              <a:rPr lang="en" sz="2000">
                <a:solidFill>
                  <a:schemeClr val="dk1"/>
                </a:solidFill>
              </a:rPr>
              <a:t>Joint coordinate</a:t>
            </a:r>
          </a:p>
        </p:txBody>
      </p:sp>
      <p:pic>
        <p:nvPicPr>
          <p:cNvPr id="215" name="Shape 215"/>
          <p:cNvPicPr preferRelativeResize="0"/>
          <p:nvPr/>
        </p:nvPicPr>
        <p:blipFill>
          <a:blip r:embed="rId5">
            <a:alphaModFix/>
          </a:blip>
          <a:stretch>
            <a:fillRect/>
          </a:stretch>
        </p:blipFill>
        <p:spPr>
          <a:xfrm>
            <a:off x="978549" y="3120850"/>
            <a:ext cx="2393050" cy="308174"/>
          </a:xfrm>
          <a:prstGeom prst="rect">
            <a:avLst/>
          </a:prstGeom>
          <a:noFill/>
          <a:ln>
            <a:noFill/>
          </a:ln>
        </p:spPr>
      </p:pic>
      <p:sp>
        <p:nvSpPr>
          <p:cNvPr id="216" name="Shape 216"/>
          <p:cNvSpPr txBox="1"/>
          <p:nvPr/>
        </p:nvSpPr>
        <p:spPr>
          <a:xfrm>
            <a:off x="371650" y="3588900"/>
            <a:ext cx="4759800" cy="20358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Clr>
                <a:schemeClr val="dk1"/>
              </a:buClr>
              <a:buSzPct val="100000"/>
              <a:buChar char="●"/>
            </a:pPr>
            <a:r>
              <a:rPr lang="en" sz="2000">
                <a:solidFill>
                  <a:schemeClr val="dk1"/>
                </a:solidFill>
              </a:rPr>
              <a:t>For CAD/CAM system, a tool path defined by a set of successive tool positions and orientations (G-code) expressed in the work piece frame {W}</a:t>
            </a:r>
          </a:p>
          <a:p>
            <a:pPr lvl="0">
              <a:spcBef>
                <a:spcPts val="0"/>
              </a:spcBef>
              <a:buNone/>
            </a:pPr>
            <a:r>
              <a:t/>
            </a:r>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1" name="Shape 221"/>
        <p:cNvGrpSpPr/>
        <p:nvPr/>
      </p:nvGrpSpPr>
      <p:grpSpPr>
        <a:xfrm>
          <a:off x="0" y="0"/>
          <a:ext cx="0" cy="0"/>
          <a:chOff x="0" y="0"/>
          <a:chExt cx="0" cy="0"/>
        </a:xfrm>
      </p:grpSpPr>
      <p:sp>
        <p:nvSpPr>
          <p:cNvPr id="222" name="Shape 222"/>
          <p:cNvSpPr txBox="1"/>
          <p:nvPr>
            <p:ph idx="12" type="sldNum"/>
          </p:nvPr>
        </p:nvSpPr>
        <p:spPr>
          <a:xfrm>
            <a:off x="7010400" y="6324600"/>
            <a:ext cx="2133600" cy="365100"/>
          </a:xfrm>
          <a:prstGeom prst="rect">
            <a:avLst/>
          </a:prstGeom>
        </p:spPr>
        <p:txBody>
          <a:bodyPr anchorCtr="0" anchor="ctr" bIns="45700" lIns="91425" rIns="91425" tIns="45700">
            <a:noAutofit/>
          </a:bodyPr>
          <a:lstStyle/>
          <a:p>
            <a:pPr lvl="0" rtl="0">
              <a:spcBef>
                <a:spcPts val="0"/>
              </a:spcBef>
              <a:buClr>
                <a:srgbClr val="000000"/>
              </a:buClr>
              <a:buSzPct val="25000"/>
              <a:buFont typeface="Arial"/>
              <a:buNone/>
            </a:pPr>
            <a:fld id="{00000000-1234-1234-1234-123412341234}" type="slidenum">
              <a:rPr lang="en"/>
              <a:t>‹#›</a:t>
            </a:fld>
          </a:p>
        </p:txBody>
      </p:sp>
      <p:sp>
        <p:nvSpPr>
          <p:cNvPr id="223" name="Shape 223"/>
          <p:cNvSpPr txBox="1"/>
          <p:nvPr/>
        </p:nvSpPr>
        <p:spPr>
          <a:xfrm>
            <a:off x="76200" y="228600"/>
            <a:ext cx="8305800" cy="461700"/>
          </a:xfrm>
          <a:prstGeom prst="rect">
            <a:avLst/>
          </a:prstGeom>
          <a:noFill/>
          <a:ln>
            <a:noFill/>
          </a:ln>
        </p:spPr>
        <p:txBody>
          <a:bodyPr anchorCtr="0" anchor="t" bIns="45700" lIns="91425" rIns="91425" tIns="45700">
            <a:noAutofit/>
          </a:bodyPr>
          <a:lstStyle/>
          <a:p>
            <a:pPr indent="-342900" lvl="0" marL="342900" marR="0" rtl="0" algn="l">
              <a:spcBef>
                <a:spcPts val="0"/>
              </a:spcBef>
              <a:buSzPct val="25000"/>
              <a:buNone/>
            </a:pPr>
            <a:r>
              <a:rPr b="1" lang="en" sz="2400"/>
              <a:t>Kinematic Modeling</a:t>
            </a:r>
          </a:p>
        </p:txBody>
      </p:sp>
      <p:pic>
        <p:nvPicPr>
          <p:cNvPr id="224" name="Shape 224"/>
          <p:cNvPicPr preferRelativeResize="0"/>
          <p:nvPr/>
        </p:nvPicPr>
        <p:blipFill>
          <a:blip r:embed="rId3">
            <a:alphaModFix/>
          </a:blip>
          <a:stretch>
            <a:fillRect/>
          </a:stretch>
        </p:blipFill>
        <p:spPr>
          <a:xfrm>
            <a:off x="5512387" y="903412"/>
            <a:ext cx="3217899" cy="2433775"/>
          </a:xfrm>
          <a:prstGeom prst="rect">
            <a:avLst/>
          </a:prstGeom>
          <a:noFill/>
          <a:ln>
            <a:noFill/>
          </a:ln>
        </p:spPr>
      </p:pic>
      <p:pic>
        <p:nvPicPr>
          <p:cNvPr id="225" name="Shape 225"/>
          <p:cNvPicPr preferRelativeResize="0"/>
          <p:nvPr/>
        </p:nvPicPr>
        <p:blipFill>
          <a:blip r:embed="rId4">
            <a:alphaModFix/>
          </a:blip>
          <a:stretch>
            <a:fillRect/>
          </a:stretch>
        </p:blipFill>
        <p:spPr>
          <a:xfrm>
            <a:off x="5541419" y="3262525"/>
            <a:ext cx="3159834" cy="2787450"/>
          </a:xfrm>
          <a:prstGeom prst="rect">
            <a:avLst/>
          </a:prstGeom>
          <a:noFill/>
          <a:ln>
            <a:noFill/>
          </a:ln>
        </p:spPr>
      </p:pic>
      <p:pic>
        <p:nvPicPr>
          <p:cNvPr id="226" name="Shape 226"/>
          <p:cNvPicPr preferRelativeResize="0"/>
          <p:nvPr/>
        </p:nvPicPr>
        <p:blipFill>
          <a:blip r:embed="rId5">
            <a:alphaModFix/>
          </a:blip>
          <a:stretch>
            <a:fillRect/>
          </a:stretch>
        </p:blipFill>
        <p:spPr>
          <a:xfrm>
            <a:off x="1667259" y="2237112"/>
            <a:ext cx="2193480" cy="308174"/>
          </a:xfrm>
          <a:prstGeom prst="rect">
            <a:avLst/>
          </a:prstGeom>
          <a:noFill/>
          <a:ln>
            <a:noFill/>
          </a:ln>
        </p:spPr>
      </p:pic>
      <p:pic>
        <p:nvPicPr>
          <p:cNvPr id="227" name="Shape 227"/>
          <p:cNvPicPr preferRelativeResize="0"/>
          <p:nvPr/>
        </p:nvPicPr>
        <p:blipFill>
          <a:blip r:embed="rId6">
            <a:alphaModFix/>
          </a:blip>
          <a:stretch>
            <a:fillRect/>
          </a:stretch>
        </p:blipFill>
        <p:spPr>
          <a:xfrm>
            <a:off x="1596212" y="3659025"/>
            <a:ext cx="2335573" cy="308175"/>
          </a:xfrm>
          <a:prstGeom prst="rect">
            <a:avLst/>
          </a:prstGeom>
          <a:noFill/>
          <a:ln>
            <a:noFill/>
          </a:ln>
        </p:spPr>
      </p:pic>
      <p:sp>
        <p:nvSpPr>
          <p:cNvPr id="228" name="Shape 228"/>
          <p:cNvSpPr txBox="1"/>
          <p:nvPr/>
        </p:nvSpPr>
        <p:spPr>
          <a:xfrm>
            <a:off x="384100" y="1062250"/>
            <a:ext cx="4759800" cy="29049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Clr>
                <a:schemeClr val="dk1"/>
              </a:buClr>
              <a:buSzPct val="100000"/>
              <a:buChar char="●"/>
            </a:pPr>
            <a:r>
              <a:rPr lang="en" sz="2000">
                <a:solidFill>
                  <a:schemeClr val="dk1"/>
                </a:solidFill>
              </a:rPr>
              <a:t>A tool position is given by the position vector of the tool tip T in the work piece frame {W} as </a:t>
            </a:r>
          </a:p>
          <a:p>
            <a:pPr lvl="0" rtl="0">
              <a:lnSpc>
                <a:spcPct val="115000"/>
              </a:lnSpc>
              <a:spcBef>
                <a:spcPts val="0"/>
              </a:spcBef>
              <a:buNone/>
            </a:pPr>
            <a:r>
              <a:t/>
            </a:r>
            <a:endParaRPr sz="2000">
              <a:solidFill>
                <a:schemeClr val="dk1"/>
              </a:solidFill>
            </a:endParaRPr>
          </a:p>
          <a:p>
            <a:pPr indent="-355600" lvl="0" marL="457200" rtl="0">
              <a:lnSpc>
                <a:spcPct val="115000"/>
              </a:lnSpc>
              <a:spcBef>
                <a:spcPts val="0"/>
              </a:spcBef>
              <a:buClr>
                <a:schemeClr val="dk1"/>
              </a:buClr>
              <a:buSzPct val="100000"/>
              <a:buChar char="●"/>
            </a:pPr>
            <a:r>
              <a:rPr lang="en" sz="2000">
                <a:solidFill>
                  <a:schemeClr val="dk1"/>
                </a:solidFill>
              </a:rPr>
              <a:t>and the tool orientation is given by unit vector associated to the tool axis direction as </a:t>
            </a:r>
          </a:p>
          <a:p>
            <a:pPr lvl="0" rtl="0">
              <a:spcBef>
                <a:spcPts val="0"/>
              </a:spcBef>
              <a:buNone/>
            </a:pPr>
            <a:r>
              <a:t/>
            </a:r>
            <a:endParaRPr/>
          </a:p>
        </p:txBody>
      </p:sp>
      <p:sp>
        <p:nvSpPr>
          <p:cNvPr id="229" name="Shape 229"/>
          <p:cNvSpPr txBox="1"/>
          <p:nvPr/>
        </p:nvSpPr>
        <p:spPr>
          <a:xfrm>
            <a:off x="147500" y="4434750"/>
            <a:ext cx="5364900" cy="1309800"/>
          </a:xfrm>
          <a:prstGeom prst="rect">
            <a:avLst/>
          </a:prstGeom>
          <a:noFill/>
          <a:ln>
            <a:noFill/>
          </a:ln>
        </p:spPr>
        <p:txBody>
          <a:bodyPr anchorCtr="0" anchor="t" bIns="91425" lIns="91425" rIns="91425" tIns="91425">
            <a:noAutofit/>
          </a:bodyPr>
          <a:lstStyle/>
          <a:p>
            <a:pPr indent="-355600" lvl="0" marL="457200" rtl="0">
              <a:lnSpc>
                <a:spcPct val="115000"/>
              </a:lnSpc>
              <a:spcBef>
                <a:spcPts val="0"/>
              </a:spcBef>
              <a:buClr>
                <a:schemeClr val="dk1"/>
              </a:buClr>
              <a:buSzPct val="100000"/>
              <a:buChar char="■"/>
            </a:pPr>
            <a:r>
              <a:rPr lang="en" sz="2000">
                <a:solidFill>
                  <a:schemeClr val="dk1"/>
                </a:solidFill>
              </a:rPr>
              <a:t>World coordinate</a:t>
            </a:r>
          </a:p>
          <a:p>
            <a:pPr lvl="0" rtl="0">
              <a:lnSpc>
                <a:spcPct val="115000"/>
              </a:lnSpc>
              <a:spcBef>
                <a:spcPts val="0"/>
              </a:spcBef>
              <a:buNone/>
            </a:pPr>
            <a:r>
              <a:rPr lang="en" sz="2000">
                <a:solidFill>
                  <a:schemeClr val="dk1"/>
                </a:solidFill>
              </a:rPr>
              <a:t>					         (position of tool tip)</a:t>
            </a:r>
          </a:p>
          <a:p>
            <a:pPr lvl="0" rtl="0">
              <a:lnSpc>
                <a:spcPct val="115000"/>
              </a:lnSpc>
              <a:spcBef>
                <a:spcPts val="0"/>
              </a:spcBef>
              <a:buNone/>
            </a:pPr>
            <a:r>
              <a:rPr lang="en" sz="2000">
                <a:solidFill>
                  <a:schemeClr val="dk1"/>
                </a:solidFill>
              </a:rPr>
              <a:t>						   (orientation of T)</a:t>
            </a:r>
          </a:p>
        </p:txBody>
      </p:sp>
      <p:pic>
        <p:nvPicPr>
          <p:cNvPr id="230" name="Shape 230"/>
          <p:cNvPicPr preferRelativeResize="0"/>
          <p:nvPr/>
        </p:nvPicPr>
        <p:blipFill>
          <a:blip r:embed="rId5">
            <a:alphaModFix/>
          </a:blip>
          <a:stretch>
            <a:fillRect/>
          </a:stretch>
        </p:blipFill>
        <p:spPr>
          <a:xfrm>
            <a:off x="754397" y="4935562"/>
            <a:ext cx="2193480" cy="308174"/>
          </a:xfrm>
          <a:prstGeom prst="rect">
            <a:avLst/>
          </a:prstGeom>
          <a:noFill/>
          <a:ln>
            <a:noFill/>
          </a:ln>
        </p:spPr>
      </p:pic>
      <p:pic>
        <p:nvPicPr>
          <p:cNvPr id="231" name="Shape 231"/>
          <p:cNvPicPr preferRelativeResize="0"/>
          <p:nvPr/>
        </p:nvPicPr>
        <p:blipFill>
          <a:blip r:embed="rId6">
            <a:alphaModFix/>
          </a:blip>
          <a:stretch>
            <a:fillRect/>
          </a:stretch>
        </p:blipFill>
        <p:spPr>
          <a:xfrm>
            <a:off x="783137" y="5374175"/>
            <a:ext cx="2335573" cy="308175"/>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