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6E00-8CA6-4578-80B7-E08386973459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7B461-15B7-4B6C-B128-F6DE570CA1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502920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999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Arial" pitchFamily="34" charset="0"/>
              </a:rPr>
              <a:t>Tracheoesophageal Prosthesis Insufflator</a:t>
            </a:r>
            <a:endParaRPr lang="en-US" sz="2000" b="1" dirty="0">
              <a:solidFill>
                <a:schemeClr val="bg1"/>
              </a:solidFill>
              <a:latin typeface="Roboto" pitchFamily="2" charset="0"/>
              <a:ea typeface="Roboto" pitchFamily="2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4800"/>
            <a:ext cx="4906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K. Liu in collaboration with Dr. R. Taylor and Dr. J. Richmon</a:t>
            </a:r>
            <a:endParaRPr lang="en-US" sz="1400" b="1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pic>
        <p:nvPicPr>
          <p:cNvPr id="6" name="Picture 4" descr="https://ciis.lcsr.jhu.edu/images/logo_ciss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"/>
            <a:ext cx="1819275" cy="485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http://www.hopkinsortho.org/142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0"/>
            <a:ext cx="533400" cy="533400"/>
          </a:xfrm>
          <a:prstGeom prst="rect">
            <a:avLst/>
          </a:prstGeom>
          <a:noFill/>
        </p:spPr>
      </p:pic>
      <p:pic>
        <p:nvPicPr>
          <p:cNvPr id="11268" name="Picture 4" descr="http://web1.johnshopkins.edu/nthakor/images/logos/JHU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57248"/>
            <a:ext cx="1447800" cy="476152"/>
          </a:xfrm>
          <a:prstGeom prst="rect">
            <a:avLst/>
          </a:prstGeom>
          <a:noFill/>
        </p:spPr>
      </p:pic>
      <p:sp>
        <p:nvSpPr>
          <p:cNvPr id="10" name="Content Placeholder 7"/>
          <p:cNvSpPr txBox="1">
            <a:spLocks/>
          </p:cNvSpPr>
          <p:nvPr/>
        </p:nvSpPr>
        <p:spPr>
          <a:xfrm>
            <a:off x="228600" y="838200"/>
            <a:ext cx="47244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31775" marR="0" lvl="0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Goals</a:t>
            </a:r>
          </a:p>
          <a:p>
            <a:pPr marL="631825" marR="0" lvl="1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-- To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 develop an insufflator that will drive air into a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tracheoesophageal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 voice prosthesis (TEP) to circumvent blocking of stoma.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Times New Roman" pitchFamily="18" charset="0"/>
            </a:endParaRPr>
          </a:p>
          <a:p>
            <a:pPr marL="231775" marR="0" lvl="0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Significance</a:t>
            </a:r>
          </a:p>
          <a:p>
            <a:pPr marL="631825" marR="0" lvl="1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--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Roboto" pitchFamily="2" charset="0"/>
                <a:ea typeface="Roboto" pitchFamily="2" charset="0"/>
                <a:cs typeface="Times New Roman" pitchFamily="18" charset="0"/>
              </a:rPr>
              <a:t>	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Operating the TEP requires constant obstruction of stoma with a finger, which is inconvenient.  Those with arthritis, poor coordination, or weak pulmonary reserves are at a disadvantage as well.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Times New Roman" pitchFamily="18" charset="0"/>
            </a:endParaRPr>
          </a:p>
          <a:p>
            <a:pPr marL="631825" marR="0" lvl="1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--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The insufflator connects directly to the TEP via silicone tubing and drives air through the TEP at the user’s discretion,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 increasing convenience.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Times New Roman" pitchFamily="18" charset="0"/>
            </a:endParaRPr>
          </a:p>
          <a:p>
            <a:pPr marL="231775" marR="0" lvl="0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Results</a:t>
            </a:r>
          </a:p>
          <a:p>
            <a:pPr marL="631825" marR="0" lvl="1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-- Using 16g CO</a:t>
            </a:r>
            <a:r>
              <a:rPr kumimoji="0" lang="en-US" sz="1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2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 cartridges, the insufflator is capable of delivering CO</a:t>
            </a:r>
            <a:r>
              <a:rPr kumimoji="0" lang="en-US" sz="1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2 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Times New Roman" pitchFamily="18" charset="0"/>
              </a:rPr>
              <a:t>below 1 PSI through the TEP.</a:t>
            </a:r>
          </a:p>
          <a:p>
            <a:pPr marL="631825" marR="0" lvl="1" indent="-23177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" pitchFamily="2" charset="0"/>
                <a:ea typeface="Roboto" pitchFamily="2" charset="0"/>
                <a:cs typeface="Times New Roman" pitchFamily="18" charset="0"/>
              </a:rPr>
              <a:t>-- Device is portable and swapping out CO</a:t>
            </a:r>
            <a:r>
              <a:rPr lang="en-US" sz="16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" pitchFamily="2" charset="0"/>
                <a:ea typeface="Roboto" pitchFamily="2" charset="0"/>
                <a:cs typeface="Times New Roman" pitchFamily="18" charset="0"/>
              </a:rPr>
              <a:t>2 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Roboto" pitchFamily="2" charset="0"/>
                <a:ea typeface="Roboto" pitchFamily="2" charset="0"/>
                <a:cs typeface="Times New Roman" pitchFamily="18" charset="0"/>
              </a:rPr>
              <a:t>cartridges takes less than a minute.</a:t>
            </a:r>
            <a:endParaRPr kumimoji="0" lang="en-US" sz="16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Roboto" pitchFamily="2" charset="0"/>
              <a:ea typeface="Roboto" pitchFamily="2" charset="0"/>
            </a:endParaRPr>
          </a:p>
        </p:txBody>
      </p:sp>
      <p:pic>
        <p:nvPicPr>
          <p:cNvPr id="11270" name="Picture 6" descr="C:\Users\Kevin\Documents\Work\cis 2\P103026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3276600"/>
            <a:ext cx="3881953" cy="2590753"/>
          </a:xfrm>
          <a:prstGeom prst="rect">
            <a:avLst/>
          </a:prstGeom>
          <a:noFill/>
        </p:spPr>
      </p:pic>
      <p:pic>
        <p:nvPicPr>
          <p:cNvPr id="11271" name="Picture 7" descr="C:\Users\Kevin\Documents\Work\cis 2\P1030264.JPG"/>
          <p:cNvPicPr>
            <a:picLocks noChangeAspect="1" noChangeArrowheads="1"/>
          </p:cNvPicPr>
          <p:nvPr/>
        </p:nvPicPr>
        <p:blipFill>
          <a:blip r:embed="rId6" cstate="print"/>
          <a:srcRect t="23530"/>
          <a:stretch>
            <a:fillRect/>
          </a:stretch>
        </p:blipFill>
        <p:spPr bwMode="auto">
          <a:xfrm>
            <a:off x="5105400" y="914400"/>
            <a:ext cx="3881953" cy="1981153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6477000" y="2895600"/>
            <a:ext cx="1186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TEP device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38800" y="5943600"/>
            <a:ext cx="3051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</a:t>
            </a:r>
            <a:r>
              <a:rPr lang="en-US" baseline="-25000" dirty="0" smtClean="0"/>
              <a:t>2 </a:t>
            </a:r>
            <a:r>
              <a:rPr lang="en-US" dirty="0" smtClean="0"/>
              <a:t>source and regulator valve</a:t>
            </a:r>
            <a:endParaRPr lang="en-US" baseline="-2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</dc:creator>
  <cp:lastModifiedBy>kevin liu</cp:lastModifiedBy>
  <cp:revision>3</cp:revision>
  <dcterms:created xsi:type="dcterms:W3CDTF">2013-05-12T19:30:38Z</dcterms:created>
  <dcterms:modified xsi:type="dcterms:W3CDTF">2013-05-12T21:38:33Z</dcterms:modified>
</cp:coreProperties>
</file>