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019365b5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019365b5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8019365b54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019365b54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019365b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019365b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019365b54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019365b54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019365b54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019365b54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019365b5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019365b5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019365b54_2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019365b54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8019365b54_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019365b54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12a5692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12a5692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8019365b54_2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019365b54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019365b5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019365b5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room:</a:t>
            </a:r>
            <a:endParaRPr/>
          </a:p>
          <a:p>
            <a:pPr indent="0" lvl="0" marL="0" rtl="0" algn="l">
              <a:spcBef>
                <a:spcPts val="0"/>
              </a:spcBef>
              <a:spcAft>
                <a:spcPts val="0"/>
              </a:spcAft>
              <a:buNone/>
            </a:pPr>
            <a:r>
              <a:rPr lang="en"/>
              <a:t>Patient bed: Sterile field</a:t>
            </a:r>
            <a:endParaRPr/>
          </a:p>
          <a:p>
            <a:pPr indent="0" lvl="0" marL="0" rtl="0" algn="l">
              <a:spcBef>
                <a:spcPts val="0"/>
              </a:spcBef>
              <a:spcAft>
                <a:spcPts val="0"/>
              </a:spcAft>
              <a:buNone/>
            </a:pPr>
            <a:r>
              <a:rPr lang="en"/>
              <a:t>Surgeon Console: Non-sterile field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8019365b54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019365b54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8019365b54_2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019365b54_2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8019365b54_2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019365b54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00c47e74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00c47e74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019365b54_1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019365b54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00c47e74e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00c47e74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project is mainly focused on improving the current Da vinci Surgical System by developing a lower cost surgeon console which enables potential solo surgery.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152e99c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152e99c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019365b54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019365b54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019365b5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019365b5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019365b54_2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019365b54_2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019365b5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019365b5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0" y="1"/>
            <a:ext cx="984099" cy="319700"/>
          </a:xfrm>
          <a:prstGeom prst="rect">
            <a:avLst/>
          </a:prstGeom>
          <a:noFill/>
          <a:ln>
            <a:noFill/>
          </a:ln>
        </p:spPr>
      </p:pic>
      <p:pic>
        <p:nvPicPr>
          <p:cNvPr id="15" name="Google Shape;15;p2"/>
          <p:cNvPicPr preferRelativeResize="0"/>
          <p:nvPr/>
        </p:nvPicPr>
        <p:blipFill>
          <a:blip r:embed="rId3">
            <a:alphaModFix/>
          </a:blip>
          <a:stretch>
            <a:fillRect/>
          </a:stretch>
        </p:blipFill>
        <p:spPr>
          <a:xfrm>
            <a:off x="8052200" y="0"/>
            <a:ext cx="1091800" cy="284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6" name="Shape 16"/>
        <p:cNvGrpSpPr/>
        <p:nvPr/>
      </p:nvGrpSpPr>
      <p:grpSpPr>
        <a:xfrm>
          <a:off x="0" y="0"/>
          <a:ext cx="0" cy="0"/>
          <a:chOff x="0" y="0"/>
          <a:chExt cx="0" cy="0"/>
        </a:xfrm>
      </p:grpSpPr>
      <p:sp>
        <p:nvSpPr>
          <p:cNvPr id="17" name="Google Shape;17;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8" name="Google Shape;18;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9" name="Google Shape;19;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4" name="Google Shape;24;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5" name="Google Shape;25;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6" name="Google Shape;26;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1" name="Google Shape;31;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 name="Google Shape;32;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6"/>
          <p:cNvPicPr preferRelativeResize="0"/>
          <p:nvPr/>
        </p:nvPicPr>
        <p:blipFill>
          <a:blip r:embed="rId2">
            <a:alphaModFix/>
          </a:blip>
          <a:stretch>
            <a:fillRect/>
          </a:stretch>
        </p:blipFill>
        <p:spPr>
          <a:xfrm>
            <a:off x="0" y="4834450"/>
            <a:ext cx="951400" cy="309050"/>
          </a:xfrm>
          <a:prstGeom prst="rect">
            <a:avLst/>
          </a:prstGeom>
          <a:noFill/>
          <a:ln>
            <a:noFill/>
          </a:ln>
        </p:spPr>
      </p:pic>
      <p:pic>
        <p:nvPicPr>
          <p:cNvPr id="39" name="Google Shape;39;p6"/>
          <p:cNvPicPr preferRelativeResize="0"/>
          <p:nvPr/>
        </p:nvPicPr>
        <p:blipFill>
          <a:blip r:embed="rId3">
            <a:alphaModFix/>
          </a:blip>
          <a:stretch>
            <a:fillRect/>
          </a:stretch>
        </p:blipFill>
        <p:spPr>
          <a:xfrm>
            <a:off x="8052200" y="4858675"/>
            <a:ext cx="1091800" cy="28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0" name="Shape 40"/>
        <p:cNvGrpSpPr/>
        <p:nvPr/>
      </p:nvGrpSpPr>
      <p:grpSpPr>
        <a:xfrm>
          <a:off x="0" y="0"/>
          <a:ext cx="0" cy="0"/>
          <a:chOff x="0" y="0"/>
          <a:chExt cx="0" cy="0"/>
        </a:xfrm>
      </p:grpSpPr>
      <p:sp>
        <p:nvSpPr>
          <p:cNvPr id="41" name="Google Shape;41;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 name="Shape 54"/>
        <p:cNvGrpSpPr/>
        <p:nvPr/>
      </p:nvGrpSpPr>
      <p:grpSpPr>
        <a:xfrm>
          <a:off x="0" y="0"/>
          <a:ext cx="0" cy="0"/>
          <a:chOff x="0" y="0"/>
          <a:chExt cx="0" cy="0"/>
        </a:xfrm>
      </p:grpSpPr>
      <p:sp>
        <p:nvSpPr>
          <p:cNvPr id="55" name="Google Shape;55;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youtube.com/watch?v=Dm7OZboqq_0"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youtube.com/watch?v=HEAJ6pFd21Y"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www.youtube.com/watch?v=ET1VRymn1ac" TargetMode="Externa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8vQEsmCC-gs"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s://www.laparoscopyhospital.com/Book/Ch-03.pdf" TargetMode="External"/><Relationship Id="rId5" Type="http://schemas.openxmlformats.org/officeDocument/2006/relationships/image" Target="../media/image15.png"/><Relationship Id="rId6" Type="http://schemas.openxmlformats.org/officeDocument/2006/relationships/hyperlink" Target="https://www.researchgate.net/figure/Da-Vinci-robotic-systems-have-three-major-components-the-surgeon-console-the-surgical_fig1_28137737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opentextbc.ca/clinicalskills/chapter/surgical-asepsis/" TargetMode="External"/><Relationship Id="rId4" Type="http://schemas.openxmlformats.org/officeDocument/2006/relationships/hyperlink" Target="https://www.mathworks.com/help/fusion/gs/determine-orientation-through-sensor-fusion.html" TargetMode="External"/><Relationship Id="rId10" Type="http://schemas.openxmlformats.org/officeDocument/2006/relationships/hyperlink" Target="https://doi.org/10.1109/ICRA.2011.5980120" TargetMode="External"/><Relationship Id="rId9" Type="http://schemas.openxmlformats.org/officeDocument/2006/relationships/hyperlink" Target="https://doi.org/10.1109/TBME.2012.2208750" TargetMode="External"/><Relationship Id="rId5" Type="http://schemas.openxmlformats.org/officeDocument/2006/relationships/hyperlink" Target="https://doi.org/10.7551/mitpress/9123.003.0019" TargetMode="External"/><Relationship Id="rId6" Type="http://schemas.openxmlformats.org/officeDocument/2006/relationships/hyperlink" Target="https://robotacademy.net.au/lesson/denavit-hartenberg-notation/" TargetMode="External"/><Relationship Id="rId7" Type="http://schemas.openxmlformats.org/officeDocument/2006/relationships/hyperlink" Target="http://www.aeromech.usyd.edu.au/MTRX4700/Course_Documents/material/lectures/L2_Kinematics_Dynamics_2013.pdf" TargetMode="External"/><Relationship Id="rId8" Type="http://schemas.openxmlformats.org/officeDocument/2006/relationships/hyperlink" Target="https://stanford.edu/class/ee267/lectures/lecture9.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Telesurgery Platform in Mixed Reality - Final Presentation</a:t>
            </a:r>
            <a:endParaRPr/>
          </a:p>
        </p:txBody>
      </p:sp>
      <p:sp>
        <p:nvSpPr>
          <p:cNvPr id="69" name="Google Shape;69;p13"/>
          <p:cNvSpPr txBox="1"/>
          <p:nvPr>
            <p:ph idx="1" type="subTitle"/>
          </p:nvPr>
        </p:nvSpPr>
        <p:spPr>
          <a:xfrm>
            <a:off x="311700" y="2289050"/>
            <a:ext cx="8520600" cy="11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Guanhao(Dean) Fu</a:t>
            </a:r>
            <a:endParaRPr/>
          </a:p>
          <a:p>
            <a:pPr indent="0" lvl="0" marL="0" rtl="0" algn="l">
              <a:spcBef>
                <a:spcPts val="0"/>
              </a:spcBef>
              <a:spcAft>
                <a:spcPts val="0"/>
              </a:spcAft>
              <a:buNone/>
            </a:pPr>
            <a:r>
              <a:rPr lang="en"/>
              <a:t>Mentor: Peter Kazanzides, Ehsan Azimi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Joint limit Demo</a:t>
            </a:r>
            <a:endParaRPr/>
          </a:p>
        </p:txBody>
      </p:sp>
      <p:pic>
        <p:nvPicPr>
          <p:cNvPr id="182" name="Google Shape;182;p22" title="Human joint demo">
            <a:hlinkClick r:id="rId3"/>
          </p:cNvPr>
          <p:cNvPicPr preferRelativeResize="0"/>
          <p:nvPr/>
        </p:nvPicPr>
        <p:blipFill>
          <a:blip r:embed="rId4">
            <a:alphaModFix/>
          </a:blip>
          <a:stretch>
            <a:fillRect/>
          </a:stretch>
        </p:blipFill>
        <p:spPr>
          <a:xfrm>
            <a:off x="1993738" y="1276100"/>
            <a:ext cx="5156533" cy="386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Calibration Protocol - rotation</a:t>
            </a:r>
            <a:endParaRPr/>
          </a:p>
          <a:p>
            <a:pPr indent="0" lvl="0" marL="0" rtl="0" algn="l">
              <a:spcBef>
                <a:spcPts val="0"/>
              </a:spcBef>
              <a:spcAft>
                <a:spcPts val="0"/>
              </a:spcAft>
              <a:buNone/>
            </a:pPr>
            <a:r>
              <a:t/>
            </a:r>
            <a:endParaRPr/>
          </a:p>
        </p:txBody>
      </p:sp>
      <p:sp>
        <p:nvSpPr>
          <p:cNvPr id="188" name="Google Shape;188;p23"/>
          <p:cNvSpPr txBox="1"/>
          <p:nvPr/>
        </p:nvSpPr>
        <p:spPr>
          <a:xfrm>
            <a:off x="161125" y="1416275"/>
            <a:ext cx="8671200" cy="3456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IMU’s internal +y should be perpendicular to the workspace(screen)</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IMU’s internal -z should be pointing toward ground</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If IMU drifts during operation, perform “heading reset”</a:t>
            </a:r>
            <a:endParaRPr>
              <a:latin typeface="Roboto"/>
              <a:ea typeface="Roboto"/>
              <a:cs typeface="Roboto"/>
              <a:sym typeface="Roboto"/>
            </a:endParaRPr>
          </a:p>
        </p:txBody>
      </p:sp>
      <p:grpSp>
        <p:nvGrpSpPr>
          <p:cNvPr id="189" name="Google Shape;189;p23"/>
          <p:cNvGrpSpPr/>
          <p:nvPr/>
        </p:nvGrpSpPr>
        <p:grpSpPr>
          <a:xfrm>
            <a:off x="6800025" y="2091109"/>
            <a:ext cx="1623829" cy="1646414"/>
            <a:chOff x="257636" y="1599125"/>
            <a:chExt cx="1938900" cy="2022374"/>
          </a:xfrm>
        </p:grpSpPr>
        <p:pic>
          <p:nvPicPr>
            <p:cNvPr id="190" name="Google Shape;190;p23"/>
            <p:cNvPicPr preferRelativeResize="0"/>
            <p:nvPr/>
          </p:nvPicPr>
          <p:blipFill>
            <a:blip r:embed="rId3">
              <a:alphaModFix/>
            </a:blip>
            <a:stretch>
              <a:fillRect/>
            </a:stretch>
          </p:blipFill>
          <p:spPr>
            <a:xfrm>
              <a:off x="344550" y="1599125"/>
              <a:ext cx="1634100" cy="1581575"/>
            </a:xfrm>
            <a:prstGeom prst="rect">
              <a:avLst/>
            </a:prstGeom>
            <a:noFill/>
            <a:ln>
              <a:noFill/>
            </a:ln>
          </p:spPr>
        </p:pic>
        <p:sp>
          <p:nvSpPr>
            <p:cNvPr id="191" name="Google Shape;191;p23"/>
            <p:cNvSpPr txBox="1"/>
            <p:nvPr/>
          </p:nvSpPr>
          <p:spPr>
            <a:xfrm>
              <a:off x="257636" y="3088099"/>
              <a:ext cx="19389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https://lp-research.com/wp-content/uploads/2020/03/20200310LpmsB2HardwareManual.pdf</a:t>
              </a:r>
              <a:endParaRPr sz="600">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Joint space Control</a:t>
            </a:r>
            <a:endParaRPr/>
          </a:p>
        </p:txBody>
      </p:sp>
      <p:pic>
        <p:nvPicPr>
          <p:cNvPr id="197" name="Google Shape;197;p24" title="Joint Space Demo">
            <a:hlinkClick r:id="rId3"/>
          </p:cNvPr>
          <p:cNvPicPr preferRelativeResize="0"/>
          <p:nvPr/>
        </p:nvPicPr>
        <p:blipFill>
          <a:blip r:embed="rId4">
            <a:alphaModFix/>
          </a:blip>
          <a:stretch>
            <a:fillRect/>
          </a:stretch>
        </p:blipFill>
        <p:spPr>
          <a:xfrm>
            <a:off x="1991125" y="1272150"/>
            <a:ext cx="5161800" cy="3871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Calibration Protocol - link length</a:t>
            </a:r>
            <a:endParaRPr/>
          </a:p>
        </p:txBody>
      </p:sp>
      <p:sp>
        <p:nvSpPr>
          <p:cNvPr id="203" name="Google Shape;203;p25"/>
          <p:cNvSpPr txBox="1"/>
          <p:nvPr/>
        </p:nvSpPr>
        <p:spPr>
          <a:xfrm>
            <a:off x="256000" y="1501600"/>
            <a:ext cx="86301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Calibration workspace - “mouse pad”</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Calibration posts - corners of workspace (4)</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Calibration variable: distance between posts (12)</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Calibration method: min objective function</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Objective function: norm(true distance - calculated distance)</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Output: link length that minimizes the objective function</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pic>
        <p:nvPicPr>
          <p:cNvPr id="204" name="Google Shape;204;p25"/>
          <p:cNvPicPr preferRelativeResize="0"/>
          <p:nvPr/>
        </p:nvPicPr>
        <p:blipFill>
          <a:blip r:embed="rId3">
            <a:alphaModFix/>
          </a:blip>
          <a:stretch>
            <a:fillRect/>
          </a:stretch>
        </p:blipFill>
        <p:spPr>
          <a:xfrm>
            <a:off x="6402900" y="2535950"/>
            <a:ext cx="2429426" cy="2048075"/>
          </a:xfrm>
          <a:prstGeom prst="rect">
            <a:avLst/>
          </a:prstGeom>
          <a:noFill/>
          <a:ln>
            <a:noFill/>
          </a:ln>
        </p:spPr>
      </p:pic>
      <p:cxnSp>
        <p:nvCxnSpPr>
          <p:cNvPr id="205" name="Google Shape;205;p25"/>
          <p:cNvCxnSpPr/>
          <p:nvPr/>
        </p:nvCxnSpPr>
        <p:spPr>
          <a:xfrm>
            <a:off x="6539300" y="2576875"/>
            <a:ext cx="2203500" cy="5100"/>
          </a:xfrm>
          <a:prstGeom prst="straightConnector1">
            <a:avLst/>
          </a:prstGeom>
          <a:noFill/>
          <a:ln cap="flat" cmpd="sng" w="9525">
            <a:solidFill>
              <a:srgbClr val="FF0000"/>
            </a:solidFill>
            <a:prstDash val="solid"/>
            <a:round/>
            <a:headEnd len="med" w="med" type="stealth"/>
            <a:tailEnd len="med" w="med" type="stealth"/>
          </a:ln>
        </p:spPr>
      </p:cxnSp>
      <p:cxnSp>
        <p:nvCxnSpPr>
          <p:cNvPr id="206" name="Google Shape;206;p25"/>
          <p:cNvCxnSpPr/>
          <p:nvPr/>
        </p:nvCxnSpPr>
        <p:spPr>
          <a:xfrm>
            <a:off x="6462600" y="2648450"/>
            <a:ext cx="10200" cy="1809900"/>
          </a:xfrm>
          <a:prstGeom prst="straightConnector1">
            <a:avLst/>
          </a:prstGeom>
          <a:noFill/>
          <a:ln cap="flat" cmpd="sng" w="9525">
            <a:solidFill>
              <a:srgbClr val="FF0000"/>
            </a:solidFill>
            <a:prstDash val="solid"/>
            <a:round/>
            <a:headEnd len="med" w="med" type="stealth"/>
            <a:tailEnd len="med" w="med" type="stealth"/>
          </a:ln>
        </p:spPr>
      </p:cxnSp>
      <p:sp>
        <p:nvSpPr>
          <p:cNvPr id="207" name="Google Shape;207;p25"/>
          <p:cNvSpPr txBox="1"/>
          <p:nvPr/>
        </p:nvSpPr>
        <p:spPr>
          <a:xfrm>
            <a:off x="7183525" y="2192450"/>
            <a:ext cx="17436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0.34m</a:t>
            </a:r>
            <a:endParaRPr>
              <a:latin typeface="Roboto"/>
              <a:ea typeface="Roboto"/>
              <a:cs typeface="Roboto"/>
              <a:sym typeface="Roboto"/>
            </a:endParaRPr>
          </a:p>
        </p:txBody>
      </p:sp>
      <p:sp>
        <p:nvSpPr>
          <p:cNvPr id="208" name="Google Shape;208;p25"/>
          <p:cNvSpPr txBox="1"/>
          <p:nvPr/>
        </p:nvSpPr>
        <p:spPr>
          <a:xfrm>
            <a:off x="5643575" y="3381650"/>
            <a:ext cx="17436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0.279m</a:t>
            </a:r>
            <a:endParaRPr>
              <a:latin typeface="Roboto"/>
              <a:ea typeface="Roboto"/>
              <a:cs typeface="Roboto"/>
              <a:sym typeface="Roboto"/>
            </a:endParaRPr>
          </a:p>
        </p:txBody>
      </p:sp>
      <p:cxnSp>
        <p:nvCxnSpPr>
          <p:cNvPr id="209" name="Google Shape;209;p25"/>
          <p:cNvCxnSpPr/>
          <p:nvPr/>
        </p:nvCxnSpPr>
        <p:spPr>
          <a:xfrm rot="10800000">
            <a:off x="6329550" y="2310900"/>
            <a:ext cx="194400" cy="317100"/>
          </a:xfrm>
          <a:prstGeom prst="straightConnector1">
            <a:avLst/>
          </a:prstGeom>
          <a:noFill/>
          <a:ln cap="flat" cmpd="sng" w="9525">
            <a:solidFill>
              <a:srgbClr val="0000FF"/>
            </a:solidFill>
            <a:prstDash val="solid"/>
            <a:round/>
            <a:headEnd len="med" w="med" type="none"/>
            <a:tailEnd len="med" w="med" type="triangle"/>
          </a:ln>
        </p:spPr>
      </p:cxnSp>
      <p:sp>
        <p:nvSpPr>
          <p:cNvPr id="210" name="Google Shape;210;p25"/>
          <p:cNvSpPr txBox="1"/>
          <p:nvPr/>
        </p:nvSpPr>
        <p:spPr>
          <a:xfrm>
            <a:off x="5643575" y="1946950"/>
            <a:ext cx="29451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Roboto"/>
                <a:ea typeface="Roboto"/>
                <a:cs typeface="Roboto"/>
                <a:sym typeface="Roboto"/>
              </a:rPr>
              <a:t>Calibration posts</a:t>
            </a:r>
            <a:endParaRPr i="1" sz="1200">
              <a:latin typeface="Roboto"/>
              <a:ea typeface="Roboto"/>
              <a:cs typeface="Roboto"/>
              <a:sym typeface="Roboto"/>
            </a:endParaRPr>
          </a:p>
        </p:txBody>
      </p:sp>
      <p:sp>
        <p:nvSpPr>
          <p:cNvPr id="211" name="Google Shape;211;p25"/>
          <p:cNvSpPr txBox="1"/>
          <p:nvPr/>
        </p:nvSpPr>
        <p:spPr>
          <a:xfrm>
            <a:off x="6767413" y="4524825"/>
            <a:ext cx="2005200" cy="405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i="1" lang="en" sz="1200">
                <a:latin typeface="Roboto"/>
                <a:ea typeface="Roboto"/>
                <a:cs typeface="Roboto"/>
                <a:sym typeface="Roboto"/>
              </a:rPr>
              <a:t>Calibration workspace</a:t>
            </a:r>
            <a:endParaRPr i="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Forward </a:t>
            </a:r>
            <a:r>
              <a:rPr lang="en"/>
              <a:t>Kinematics</a:t>
            </a:r>
            <a:endParaRPr/>
          </a:p>
        </p:txBody>
      </p:sp>
      <p:grpSp>
        <p:nvGrpSpPr>
          <p:cNvPr id="217" name="Google Shape;217;p26"/>
          <p:cNvGrpSpPr/>
          <p:nvPr/>
        </p:nvGrpSpPr>
        <p:grpSpPr>
          <a:xfrm>
            <a:off x="909575" y="1420175"/>
            <a:ext cx="3245825" cy="3498350"/>
            <a:chOff x="904475" y="1374175"/>
            <a:chExt cx="3245825" cy="3498350"/>
          </a:xfrm>
        </p:grpSpPr>
        <p:pic>
          <p:nvPicPr>
            <p:cNvPr id="218" name="Google Shape;218;p26"/>
            <p:cNvPicPr preferRelativeResize="0"/>
            <p:nvPr/>
          </p:nvPicPr>
          <p:blipFill>
            <a:blip r:embed="rId3">
              <a:alphaModFix/>
            </a:blip>
            <a:stretch>
              <a:fillRect/>
            </a:stretch>
          </p:blipFill>
          <p:spPr>
            <a:xfrm>
              <a:off x="904475" y="1374175"/>
              <a:ext cx="3245825" cy="3498350"/>
            </a:xfrm>
            <a:prstGeom prst="rect">
              <a:avLst/>
            </a:prstGeom>
            <a:noFill/>
            <a:ln>
              <a:noFill/>
            </a:ln>
          </p:spPr>
        </p:pic>
        <p:sp>
          <p:nvSpPr>
            <p:cNvPr id="219" name="Google Shape;219;p26"/>
            <p:cNvSpPr txBox="1"/>
            <p:nvPr/>
          </p:nvSpPr>
          <p:spPr>
            <a:xfrm>
              <a:off x="1973525" y="15594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B</a:t>
              </a:r>
              <a:endParaRPr>
                <a:solidFill>
                  <a:srgbClr val="FF0000"/>
                </a:solidFill>
                <a:latin typeface="Roboto"/>
                <a:ea typeface="Roboto"/>
                <a:cs typeface="Roboto"/>
                <a:sym typeface="Roboto"/>
              </a:endParaRPr>
            </a:p>
          </p:txBody>
        </p:sp>
        <p:sp>
          <p:nvSpPr>
            <p:cNvPr id="220" name="Google Shape;220;p26"/>
            <p:cNvSpPr txBox="1"/>
            <p:nvPr/>
          </p:nvSpPr>
          <p:spPr>
            <a:xfrm>
              <a:off x="1359000" y="19029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S</a:t>
              </a:r>
              <a:endParaRPr>
                <a:solidFill>
                  <a:srgbClr val="FF0000"/>
                </a:solidFill>
                <a:latin typeface="Roboto"/>
                <a:ea typeface="Roboto"/>
                <a:cs typeface="Roboto"/>
                <a:sym typeface="Roboto"/>
              </a:endParaRPr>
            </a:p>
          </p:txBody>
        </p:sp>
        <p:sp>
          <p:nvSpPr>
            <p:cNvPr id="221" name="Google Shape;221;p26"/>
            <p:cNvSpPr txBox="1"/>
            <p:nvPr/>
          </p:nvSpPr>
          <p:spPr>
            <a:xfrm>
              <a:off x="1425475" y="30247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E</a:t>
              </a:r>
              <a:endParaRPr>
                <a:solidFill>
                  <a:srgbClr val="FF0000"/>
                </a:solidFill>
                <a:latin typeface="Roboto"/>
                <a:ea typeface="Roboto"/>
                <a:cs typeface="Roboto"/>
                <a:sym typeface="Roboto"/>
              </a:endParaRPr>
            </a:p>
          </p:txBody>
        </p:sp>
        <p:sp>
          <p:nvSpPr>
            <p:cNvPr id="222" name="Google Shape;222;p26"/>
            <p:cNvSpPr txBox="1"/>
            <p:nvPr/>
          </p:nvSpPr>
          <p:spPr>
            <a:xfrm>
              <a:off x="1763000" y="400037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W</a:t>
              </a:r>
              <a:endParaRPr>
                <a:solidFill>
                  <a:srgbClr val="FF0000"/>
                </a:solidFill>
                <a:latin typeface="Roboto"/>
                <a:ea typeface="Roboto"/>
                <a:cs typeface="Roboto"/>
                <a:sym typeface="Roboto"/>
              </a:endParaRPr>
            </a:p>
          </p:txBody>
        </p:sp>
      </p:grpSp>
      <p:pic>
        <p:nvPicPr>
          <p:cNvPr id="223" name="Google Shape;223;p26"/>
          <p:cNvPicPr preferRelativeResize="0"/>
          <p:nvPr/>
        </p:nvPicPr>
        <p:blipFill>
          <a:blip r:embed="rId4">
            <a:alphaModFix/>
          </a:blip>
          <a:stretch>
            <a:fillRect/>
          </a:stretch>
        </p:blipFill>
        <p:spPr>
          <a:xfrm>
            <a:off x="4572000" y="1281318"/>
            <a:ext cx="2627349" cy="648600"/>
          </a:xfrm>
          <a:prstGeom prst="rect">
            <a:avLst/>
          </a:prstGeom>
          <a:noFill/>
          <a:ln>
            <a:noFill/>
          </a:ln>
        </p:spPr>
      </p:pic>
      <p:cxnSp>
        <p:nvCxnSpPr>
          <p:cNvPr id="224" name="Google Shape;224;p26"/>
          <p:cNvCxnSpPr/>
          <p:nvPr/>
        </p:nvCxnSpPr>
        <p:spPr>
          <a:xfrm>
            <a:off x="2024700" y="4166950"/>
            <a:ext cx="148200" cy="414300"/>
          </a:xfrm>
          <a:prstGeom prst="straightConnector1">
            <a:avLst/>
          </a:prstGeom>
          <a:noFill/>
          <a:ln cap="flat" cmpd="sng" w="9525">
            <a:solidFill>
              <a:srgbClr val="000000"/>
            </a:solidFill>
            <a:prstDash val="solid"/>
            <a:round/>
            <a:headEnd len="med" w="med" type="none"/>
            <a:tailEnd len="med" w="med" type="stealth"/>
          </a:ln>
        </p:spPr>
      </p:cxnSp>
      <p:sp>
        <p:nvSpPr>
          <p:cNvPr id="225" name="Google Shape;225;p26"/>
          <p:cNvSpPr txBox="1"/>
          <p:nvPr/>
        </p:nvSpPr>
        <p:spPr>
          <a:xfrm>
            <a:off x="2196625" y="4316375"/>
            <a:ext cx="8814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v_pw</a:t>
            </a:r>
            <a:endParaRPr>
              <a:solidFill>
                <a:srgbClr val="FF0000"/>
              </a:solidFill>
              <a:latin typeface="Roboto"/>
              <a:ea typeface="Roboto"/>
              <a:cs typeface="Roboto"/>
              <a:sym typeface="Roboto"/>
            </a:endParaRPr>
          </a:p>
        </p:txBody>
      </p:sp>
      <p:pic>
        <p:nvPicPr>
          <p:cNvPr id="226" name="Google Shape;226;p26"/>
          <p:cNvPicPr preferRelativeResize="0"/>
          <p:nvPr/>
        </p:nvPicPr>
        <p:blipFill>
          <a:blip r:embed="rId5">
            <a:alphaModFix/>
          </a:blip>
          <a:stretch>
            <a:fillRect/>
          </a:stretch>
        </p:blipFill>
        <p:spPr>
          <a:xfrm>
            <a:off x="4703050" y="1873675"/>
            <a:ext cx="1823261" cy="3077899"/>
          </a:xfrm>
          <a:prstGeom prst="rect">
            <a:avLst/>
          </a:prstGeom>
          <a:noFill/>
          <a:ln>
            <a:noFill/>
          </a:ln>
        </p:spPr>
      </p:pic>
      <p:sp>
        <p:nvSpPr>
          <p:cNvPr id="227" name="Google Shape;227;p26"/>
          <p:cNvSpPr txBox="1"/>
          <p:nvPr/>
        </p:nvSpPr>
        <p:spPr>
          <a:xfrm>
            <a:off x="6418925" y="1988675"/>
            <a:ext cx="2799600" cy="28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Q: IMU data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Lu: variable in obj function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R(z): IMU data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Lf: </a:t>
            </a:r>
            <a:r>
              <a:rPr lang="en">
                <a:latin typeface="Roboto"/>
                <a:ea typeface="Roboto"/>
                <a:cs typeface="Roboto"/>
                <a:sym typeface="Roboto"/>
              </a:rPr>
              <a:t>variable in obj function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R(y): IMU data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Lp: known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28" name="Google Shape;228;p26"/>
          <p:cNvSpPr txBox="1"/>
          <p:nvPr/>
        </p:nvSpPr>
        <p:spPr>
          <a:xfrm>
            <a:off x="2091125" y="4867475"/>
            <a:ext cx="6495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mixamo.com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Calibration Demo</a:t>
            </a:r>
            <a:endParaRPr/>
          </a:p>
        </p:txBody>
      </p:sp>
      <p:pic>
        <p:nvPicPr>
          <p:cNvPr id="234" name="Google Shape;234;p27" title="Calibration demo">
            <a:hlinkClick r:id="rId3"/>
          </p:cNvPr>
          <p:cNvPicPr preferRelativeResize="0"/>
          <p:nvPr/>
        </p:nvPicPr>
        <p:blipFill>
          <a:blip r:embed="rId4">
            <a:alphaModFix/>
          </a:blip>
          <a:stretch>
            <a:fillRect/>
          </a:stretch>
        </p:blipFill>
        <p:spPr>
          <a:xfrm>
            <a:off x="1987875" y="1267275"/>
            <a:ext cx="5168300" cy="387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length Calibration output</a:t>
            </a:r>
            <a:endParaRPr/>
          </a:p>
        </p:txBody>
      </p:sp>
      <p:sp>
        <p:nvSpPr>
          <p:cNvPr id="240" name="Google Shape;240;p28"/>
          <p:cNvSpPr txBox="1"/>
          <p:nvPr/>
        </p:nvSpPr>
        <p:spPr>
          <a:xfrm>
            <a:off x="789400" y="1501600"/>
            <a:ext cx="3931500" cy="35244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Font typeface="Roboto"/>
              <a:buChar char="●"/>
            </a:pPr>
            <a:r>
              <a:rPr lang="en" sz="1200">
                <a:latin typeface="Roboto"/>
                <a:ea typeface="Roboto"/>
                <a:cs typeface="Roboto"/>
                <a:sym typeface="Roboto"/>
              </a:rPr>
              <a:t>True link length:</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Lu = 0.26m</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Lf = 0.25m</a:t>
            </a:r>
            <a:endParaRPr sz="1200">
              <a:latin typeface="Roboto"/>
              <a:ea typeface="Roboto"/>
              <a:cs typeface="Roboto"/>
              <a:sym typeface="Roboto"/>
            </a:endParaRPr>
          </a:p>
          <a:p>
            <a:pPr indent="-304800" lvl="0" marL="457200" rtl="0" algn="l">
              <a:lnSpc>
                <a:spcPct val="200000"/>
              </a:lnSpc>
              <a:spcBef>
                <a:spcPts val="0"/>
              </a:spcBef>
              <a:spcAft>
                <a:spcPts val="0"/>
              </a:spcAft>
              <a:buSzPts val="1200"/>
              <a:buFont typeface="Roboto"/>
              <a:buChar char="●"/>
            </a:pPr>
            <a:r>
              <a:rPr lang="en" sz="1200">
                <a:latin typeface="Roboto"/>
                <a:ea typeface="Roboto"/>
                <a:cs typeface="Roboto"/>
                <a:sym typeface="Roboto"/>
              </a:rPr>
              <a:t>Calibration output:</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Lu = 0.521m</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Lf = 0.158m</a:t>
            </a:r>
            <a:endParaRPr sz="1200">
              <a:latin typeface="Roboto"/>
              <a:ea typeface="Roboto"/>
              <a:cs typeface="Roboto"/>
              <a:sym typeface="Roboto"/>
            </a:endParaRPr>
          </a:p>
          <a:p>
            <a:pPr indent="-304800" lvl="0" marL="457200" rtl="0" algn="l">
              <a:lnSpc>
                <a:spcPct val="200000"/>
              </a:lnSpc>
              <a:spcBef>
                <a:spcPts val="0"/>
              </a:spcBef>
              <a:spcAft>
                <a:spcPts val="0"/>
              </a:spcAft>
              <a:buSzPts val="1200"/>
              <a:buFont typeface="Roboto"/>
              <a:buChar char="●"/>
            </a:pPr>
            <a:r>
              <a:rPr lang="en" sz="1200">
                <a:latin typeface="Roboto"/>
                <a:ea typeface="Roboto"/>
                <a:cs typeface="Roboto"/>
                <a:sym typeface="Roboto"/>
              </a:rPr>
              <a:t>Output error:</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e(lu) = 0.261m</a:t>
            </a:r>
            <a:endParaRPr sz="1200">
              <a:latin typeface="Roboto"/>
              <a:ea typeface="Roboto"/>
              <a:cs typeface="Roboto"/>
              <a:sym typeface="Roboto"/>
            </a:endParaRPr>
          </a:p>
          <a:p>
            <a:pPr indent="-304800" lvl="1" marL="914400" rtl="0" algn="l">
              <a:lnSpc>
                <a:spcPct val="200000"/>
              </a:lnSpc>
              <a:spcBef>
                <a:spcPts val="0"/>
              </a:spcBef>
              <a:spcAft>
                <a:spcPts val="0"/>
              </a:spcAft>
              <a:buSzPts val="1200"/>
              <a:buFont typeface="Roboto"/>
              <a:buChar char="○"/>
            </a:pPr>
            <a:r>
              <a:rPr lang="en" sz="1200">
                <a:latin typeface="Roboto"/>
                <a:ea typeface="Roboto"/>
                <a:cs typeface="Roboto"/>
                <a:sym typeface="Roboto"/>
              </a:rPr>
              <a:t>e(lf) = 0.092m</a:t>
            </a:r>
            <a:endParaRPr sz="1200">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grpSp>
        <p:nvGrpSpPr>
          <p:cNvPr id="241" name="Google Shape;241;p28"/>
          <p:cNvGrpSpPr/>
          <p:nvPr/>
        </p:nvGrpSpPr>
        <p:grpSpPr>
          <a:xfrm>
            <a:off x="4990125" y="1851825"/>
            <a:ext cx="3118800" cy="2469600"/>
            <a:chOff x="4990125" y="2004225"/>
            <a:chExt cx="3118800" cy="2469600"/>
          </a:xfrm>
        </p:grpSpPr>
        <p:sp>
          <p:nvSpPr>
            <p:cNvPr id="242" name="Google Shape;242;p28"/>
            <p:cNvSpPr txBox="1"/>
            <p:nvPr/>
          </p:nvSpPr>
          <p:spPr>
            <a:xfrm>
              <a:off x="4990125" y="2004225"/>
              <a:ext cx="3118800" cy="24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Error in Elbow Angle Capture</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Error in Forward Kinematics</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Error during Calibration</a:t>
              </a:r>
              <a:endParaRPr>
                <a:latin typeface="Roboto"/>
                <a:ea typeface="Roboto"/>
                <a:cs typeface="Roboto"/>
                <a:sym typeface="Roboto"/>
              </a:endParaRPr>
            </a:p>
          </p:txBody>
        </p:sp>
        <p:cxnSp>
          <p:nvCxnSpPr>
            <p:cNvPr id="243" name="Google Shape;243;p28"/>
            <p:cNvCxnSpPr/>
            <p:nvPr/>
          </p:nvCxnSpPr>
          <p:spPr>
            <a:xfrm>
              <a:off x="6477450" y="2372350"/>
              <a:ext cx="10200" cy="690300"/>
            </a:xfrm>
            <a:prstGeom prst="straightConnector1">
              <a:avLst/>
            </a:prstGeom>
            <a:noFill/>
            <a:ln cap="flat" cmpd="sng" w="9525">
              <a:solidFill>
                <a:srgbClr val="000000"/>
              </a:solidFill>
              <a:prstDash val="solid"/>
              <a:round/>
              <a:headEnd len="med" w="med" type="none"/>
              <a:tailEnd len="med" w="med" type="triangle"/>
            </a:ln>
          </p:spPr>
        </p:cxnSp>
        <p:cxnSp>
          <p:nvCxnSpPr>
            <p:cNvPr id="244" name="Google Shape;244;p28"/>
            <p:cNvCxnSpPr/>
            <p:nvPr/>
          </p:nvCxnSpPr>
          <p:spPr>
            <a:xfrm>
              <a:off x="6477450" y="3439150"/>
              <a:ext cx="10200" cy="690300"/>
            </a:xfrm>
            <a:prstGeom prst="straightConnector1">
              <a:avLst/>
            </a:prstGeom>
            <a:noFill/>
            <a:ln cap="flat" cmpd="sng" w="9525">
              <a:solidFill>
                <a:srgbClr val="000000"/>
              </a:solidFill>
              <a:prstDash val="solid"/>
              <a:round/>
              <a:headEnd len="med" w="med" type="none"/>
              <a:tailEnd len="med" w="med" type="triangl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Cartesian Space Control</a:t>
            </a:r>
            <a:endParaRPr/>
          </a:p>
        </p:txBody>
      </p:sp>
      <p:pic>
        <p:nvPicPr>
          <p:cNvPr id="250" name="Google Shape;250;p29" title="Cartesian space control">
            <a:hlinkClick r:id="rId3"/>
          </p:cNvPr>
          <p:cNvPicPr preferRelativeResize="0"/>
          <p:nvPr/>
        </p:nvPicPr>
        <p:blipFill>
          <a:blip r:embed="rId4">
            <a:alphaModFix/>
          </a:blip>
          <a:stretch>
            <a:fillRect/>
          </a:stretch>
        </p:blipFill>
        <p:spPr>
          <a:xfrm>
            <a:off x="1997750" y="1282125"/>
            <a:ext cx="5148500" cy="386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Management - deliverables</a:t>
            </a:r>
            <a:endParaRPr/>
          </a:p>
        </p:txBody>
      </p:sp>
      <p:sp>
        <p:nvSpPr>
          <p:cNvPr id="256" name="Google Shape;256;p30"/>
          <p:cNvSpPr txBox="1"/>
          <p:nvPr/>
        </p:nvSpPr>
        <p:spPr>
          <a:xfrm>
            <a:off x="256000" y="1506475"/>
            <a:ext cx="8834700" cy="32259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Minimum Deliverable:</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Joint space control of </a:t>
            </a:r>
            <a:r>
              <a:rPr lang="en" u="sng">
                <a:latin typeface="Roboto"/>
                <a:ea typeface="Roboto"/>
                <a:cs typeface="Roboto"/>
                <a:sym typeface="Roboto"/>
              </a:rPr>
              <a:t>single</a:t>
            </a:r>
            <a:r>
              <a:rPr lang="en">
                <a:latin typeface="Roboto"/>
                <a:ea typeface="Roboto"/>
                <a:cs typeface="Roboto"/>
                <a:sym typeface="Roboto"/>
              </a:rPr>
              <a:t> human arm (3/4 DOF at tool), virtual demo in Unity.</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Expected Deliverable:</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Cartesian space control of same human arm.</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Rules of engagement. </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Maximum Deliverable:</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Achieve wrist 3DOF using 2 IMUs from wrist to dorsal side of hand.</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pic>
        <p:nvPicPr>
          <p:cNvPr id="257" name="Google Shape;257;p30"/>
          <p:cNvPicPr preferRelativeResize="0"/>
          <p:nvPr/>
        </p:nvPicPr>
        <p:blipFill rotWithShape="1">
          <a:blip r:embed="rId3">
            <a:alphaModFix/>
          </a:blip>
          <a:srcRect b="0" l="-3581" r="14055" t="0"/>
          <a:stretch/>
        </p:blipFill>
        <p:spPr>
          <a:xfrm>
            <a:off x="7646325" y="1786800"/>
            <a:ext cx="524500" cy="585825"/>
          </a:xfrm>
          <a:prstGeom prst="rect">
            <a:avLst/>
          </a:prstGeom>
          <a:noFill/>
          <a:ln>
            <a:noFill/>
          </a:ln>
        </p:spPr>
      </p:pic>
      <p:pic>
        <p:nvPicPr>
          <p:cNvPr id="258" name="Google Shape;258;p30"/>
          <p:cNvPicPr preferRelativeResize="0"/>
          <p:nvPr/>
        </p:nvPicPr>
        <p:blipFill rotWithShape="1">
          <a:blip r:embed="rId3">
            <a:alphaModFix/>
          </a:blip>
          <a:srcRect b="0" l="-3581" r="14055" t="0"/>
          <a:stretch/>
        </p:blipFill>
        <p:spPr>
          <a:xfrm>
            <a:off x="4904875" y="2639625"/>
            <a:ext cx="524500" cy="58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Management - work done</a:t>
            </a:r>
            <a:endParaRPr/>
          </a:p>
        </p:txBody>
      </p:sp>
      <p:sp>
        <p:nvSpPr>
          <p:cNvPr id="264" name="Google Shape;264;p31"/>
          <p:cNvSpPr txBox="1"/>
          <p:nvPr/>
        </p:nvSpPr>
        <p:spPr>
          <a:xfrm>
            <a:off x="256000" y="1501600"/>
            <a:ext cx="86097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Resolve hardware/software dependencies</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Develop Kinematics algorithm to capture joint angles</a:t>
            </a:r>
            <a:endParaRPr>
              <a:latin typeface="Roboto"/>
              <a:ea typeface="Roboto"/>
              <a:cs typeface="Roboto"/>
              <a:sym typeface="Roboto"/>
            </a:endParaRPr>
          </a:p>
          <a:p>
            <a:pPr indent="-317500" lvl="1" marL="914400" rtl="0" algn="l">
              <a:lnSpc>
                <a:spcPct val="200000"/>
              </a:lnSpc>
              <a:spcBef>
                <a:spcPts val="0"/>
              </a:spcBef>
              <a:spcAft>
                <a:spcPts val="0"/>
              </a:spcAft>
              <a:buClr>
                <a:srgbClr val="0000FF"/>
              </a:buClr>
              <a:buSzPts val="1400"/>
              <a:buFont typeface="Roboto"/>
              <a:buAutoNum type="alphaLcPeriod"/>
            </a:pPr>
            <a:r>
              <a:rPr lang="en">
                <a:solidFill>
                  <a:srgbClr val="0000FF"/>
                </a:solidFill>
                <a:latin typeface="Roboto"/>
                <a:ea typeface="Roboto"/>
                <a:cs typeface="Roboto"/>
                <a:sym typeface="Roboto"/>
              </a:rPr>
              <a:t>Joint space control in Unity - Minimum Deliverable</a:t>
            </a:r>
            <a:endParaRPr>
              <a:solidFill>
                <a:srgbClr val="0000FF"/>
              </a:solidFill>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Establish Calibration Protocol to find the link-length of the human arm</a:t>
            </a:r>
            <a:endParaRPr>
              <a:solidFill>
                <a:srgbClr val="0000FF"/>
              </a:solidFill>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Develop Forward Kinematics to calculate the end effector pos/orientation from IMU data</a:t>
            </a:r>
            <a:endParaRPr>
              <a:latin typeface="Roboto"/>
              <a:ea typeface="Roboto"/>
              <a:cs typeface="Roboto"/>
              <a:sym typeface="Roboto"/>
            </a:endParaRPr>
          </a:p>
          <a:p>
            <a:pPr indent="-317500" lvl="1" marL="914400" rtl="0" algn="l">
              <a:lnSpc>
                <a:spcPct val="200000"/>
              </a:lnSpc>
              <a:spcBef>
                <a:spcPts val="0"/>
              </a:spcBef>
              <a:spcAft>
                <a:spcPts val="0"/>
              </a:spcAft>
              <a:buClr>
                <a:srgbClr val="0000FF"/>
              </a:buClr>
              <a:buSzPts val="1400"/>
              <a:buFont typeface="Roboto"/>
              <a:buAutoNum type="alphaLcPeriod"/>
            </a:pPr>
            <a:r>
              <a:rPr lang="en">
                <a:solidFill>
                  <a:srgbClr val="0000FF"/>
                </a:solidFill>
                <a:latin typeface="Roboto"/>
                <a:ea typeface="Roboto"/>
                <a:cs typeface="Roboto"/>
                <a:sym typeface="Roboto"/>
              </a:rPr>
              <a:t>Cartesian space control in Unity - Expected Deliverable</a:t>
            </a:r>
            <a:endParaRPr>
              <a:solidFill>
                <a:srgbClr val="0000FF"/>
              </a:solidFill>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Construct Unity </a:t>
            </a:r>
            <a:r>
              <a:rPr lang="en">
                <a:latin typeface="Roboto"/>
                <a:ea typeface="Roboto"/>
                <a:cs typeface="Roboto"/>
                <a:sym typeface="Roboto"/>
              </a:rPr>
              <a:t>Environment and write all the code associated</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pic>
        <p:nvPicPr>
          <p:cNvPr id="265" name="Google Shape;265;p31"/>
          <p:cNvPicPr preferRelativeResize="0"/>
          <p:nvPr/>
        </p:nvPicPr>
        <p:blipFill rotWithShape="1">
          <a:blip r:embed="rId3">
            <a:alphaModFix/>
          </a:blip>
          <a:srcRect b="0" l="-3581" r="14055" t="0"/>
          <a:stretch/>
        </p:blipFill>
        <p:spPr>
          <a:xfrm>
            <a:off x="4245325" y="1392100"/>
            <a:ext cx="524500" cy="585825"/>
          </a:xfrm>
          <a:prstGeom prst="rect">
            <a:avLst/>
          </a:prstGeom>
          <a:noFill/>
          <a:ln>
            <a:noFill/>
          </a:ln>
        </p:spPr>
      </p:pic>
      <p:pic>
        <p:nvPicPr>
          <p:cNvPr id="266" name="Google Shape;266;p31"/>
          <p:cNvPicPr preferRelativeResize="0"/>
          <p:nvPr/>
        </p:nvPicPr>
        <p:blipFill rotWithShape="1">
          <a:blip r:embed="rId3">
            <a:alphaModFix/>
          </a:blip>
          <a:srcRect b="0" l="-3581" r="14055" t="0"/>
          <a:stretch/>
        </p:blipFill>
        <p:spPr>
          <a:xfrm>
            <a:off x="5093050" y="1738800"/>
            <a:ext cx="524500" cy="585825"/>
          </a:xfrm>
          <a:prstGeom prst="rect">
            <a:avLst/>
          </a:prstGeom>
          <a:noFill/>
          <a:ln>
            <a:noFill/>
          </a:ln>
        </p:spPr>
      </p:pic>
      <p:pic>
        <p:nvPicPr>
          <p:cNvPr id="267" name="Google Shape;267;p31"/>
          <p:cNvPicPr preferRelativeResize="0"/>
          <p:nvPr/>
        </p:nvPicPr>
        <p:blipFill rotWithShape="1">
          <a:blip r:embed="rId3">
            <a:alphaModFix/>
          </a:blip>
          <a:srcRect b="0" l="-3581" r="14055" t="0"/>
          <a:stretch/>
        </p:blipFill>
        <p:spPr>
          <a:xfrm>
            <a:off x="6425525" y="2672450"/>
            <a:ext cx="524500" cy="585825"/>
          </a:xfrm>
          <a:prstGeom prst="rect">
            <a:avLst/>
          </a:prstGeom>
          <a:noFill/>
          <a:ln>
            <a:noFill/>
          </a:ln>
        </p:spPr>
      </p:pic>
      <p:pic>
        <p:nvPicPr>
          <p:cNvPr id="268" name="Google Shape;268;p31"/>
          <p:cNvPicPr preferRelativeResize="0"/>
          <p:nvPr/>
        </p:nvPicPr>
        <p:blipFill rotWithShape="1">
          <a:blip r:embed="rId3">
            <a:alphaModFix/>
          </a:blip>
          <a:srcRect b="0" l="-3581" r="14055" t="0"/>
          <a:stretch/>
        </p:blipFill>
        <p:spPr>
          <a:xfrm>
            <a:off x="7866375" y="3116300"/>
            <a:ext cx="524500" cy="585825"/>
          </a:xfrm>
          <a:prstGeom prst="rect">
            <a:avLst/>
          </a:prstGeom>
          <a:noFill/>
          <a:ln>
            <a:noFill/>
          </a:ln>
        </p:spPr>
      </p:pic>
      <p:pic>
        <p:nvPicPr>
          <p:cNvPr id="269" name="Google Shape;269;p31"/>
          <p:cNvPicPr preferRelativeResize="0"/>
          <p:nvPr/>
        </p:nvPicPr>
        <p:blipFill rotWithShape="1">
          <a:blip r:embed="rId3">
            <a:alphaModFix/>
          </a:blip>
          <a:srcRect b="0" l="-3581" r="14055" t="0"/>
          <a:stretch/>
        </p:blipFill>
        <p:spPr>
          <a:xfrm>
            <a:off x="5936875" y="3937475"/>
            <a:ext cx="524500" cy="58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5" name="Google Shape;75;p14"/>
          <p:cNvSpPr txBox="1"/>
          <p:nvPr/>
        </p:nvSpPr>
        <p:spPr>
          <a:xfrm>
            <a:off x="441025" y="1521250"/>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76" name="Google Shape;76;p14"/>
          <p:cNvPicPr preferRelativeResize="0"/>
          <p:nvPr/>
        </p:nvPicPr>
        <p:blipFill>
          <a:blip r:embed="rId3">
            <a:alphaModFix/>
          </a:blip>
          <a:stretch>
            <a:fillRect/>
          </a:stretch>
        </p:blipFill>
        <p:spPr>
          <a:xfrm>
            <a:off x="5693775" y="1672600"/>
            <a:ext cx="3208625" cy="2261825"/>
          </a:xfrm>
          <a:prstGeom prst="rect">
            <a:avLst/>
          </a:prstGeom>
          <a:noFill/>
          <a:ln>
            <a:noFill/>
          </a:ln>
        </p:spPr>
      </p:pic>
      <p:sp>
        <p:nvSpPr>
          <p:cNvPr id="77" name="Google Shape;77;p14"/>
          <p:cNvSpPr txBox="1"/>
          <p:nvPr/>
        </p:nvSpPr>
        <p:spPr>
          <a:xfrm>
            <a:off x="6280487" y="3934425"/>
            <a:ext cx="20352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u="sng">
                <a:solidFill>
                  <a:schemeClr val="hlink"/>
                </a:solidFill>
                <a:hlinkClick r:id="rId4"/>
              </a:rPr>
              <a:t>https://www.laparoscopyhospital.com/Book/Ch-03.pdf</a:t>
            </a:r>
            <a:endParaRPr sz="600">
              <a:latin typeface="Roboto"/>
              <a:ea typeface="Roboto"/>
              <a:cs typeface="Roboto"/>
              <a:sym typeface="Roboto"/>
            </a:endParaRPr>
          </a:p>
        </p:txBody>
      </p:sp>
      <p:sp>
        <p:nvSpPr>
          <p:cNvPr id="78" name="Google Shape;78;p14"/>
          <p:cNvSpPr txBox="1"/>
          <p:nvPr/>
        </p:nvSpPr>
        <p:spPr>
          <a:xfrm>
            <a:off x="3630475" y="4301200"/>
            <a:ext cx="18831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Sterile vs. non-sterile</a:t>
            </a:r>
            <a:endParaRPr>
              <a:latin typeface="Roboto"/>
              <a:ea typeface="Roboto"/>
              <a:cs typeface="Roboto"/>
              <a:sym typeface="Roboto"/>
            </a:endParaRPr>
          </a:p>
        </p:txBody>
      </p:sp>
      <p:cxnSp>
        <p:nvCxnSpPr>
          <p:cNvPr id="79" name="Google Shape;79;p14"/>
          <p:cNvCxnSpPr/>
          <p:nvPr/>
        </p:nvCxnSpPr>
        <p:spPr>
          <a:xfrm flipH="1" rot="10800000">
            <a:off x="6976925" y="3032625"/>
            <a:ext cx="728400" cy="901800"/>
          </a:xfrm>
          <a:prstGeom prst="straightConnector1">
            <a:avLst/>
          </a:prstGeom>
          <a:noFill/>
          <a:ln cap="flat" cmpd="sng" w="9525">
            <a:solidFill>
              <a:srgbClr val="FF0000"/>
            </a:solidFill>
            <a:prstDash val="solid"/>
            <a:round/>
            <a:headEnd len="med" w="med" type="none"/>
            <a:tailEnd len="med" w="med" type="none"/>
          </a:ln>
        </p:spPr>
      </p:cxnSp>
      <p:sp>
        <p:nvSpPr>
          <p:cNvPr id="80" name="Google Shape;80;p14"/>
          <p:cNvSpPr txBox="1"/>
          <p:nvPr/>
        </p:nvSpPr>
        <p:spPr>
          <a:xfrm>
            <a:off x="6197575" y="4139125"/>
            <a:ext cx="2397300" cy="5304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F0000"/>
              </a:buClr>
              <a:buSzPts val="1000"/>
              <a:buFont typeface="Roboto"/>
              <a:buAutoNum type="arabicPeriod"/>
            </a:pPr>
            <a:r>
              <a:rPr lang="en" sz="1000">
                <a:solidFill>
                  <a:srgbClr val="FF0000"/>
                </a:solidFill>
                <a:latin typeface="Roboto"/>
                <a:ea typeface="Roboto"/>
                <a:cs typeface="Roboto"/>
                <a:sym typeface="Roboto"/>
              </a:rPr>
              <a:t>Surgeon is in non-sterile field</a:t>
            </a:r>
            <a:endParaRPr sz="1000">
              <a:solidFill>
                <a:srgbClr val="FF0000"/>
              </a:solidFill>
              <a:latin typeface="Roboto"/>
              <a:ea typeface="Roboto"/>
              <a:cs typeface="Roboto"/>
              <a:sym typeface="Roboto"/>
            </a:endParaRPr>
          </a:p>
          <a:p>
            <a:pPr indent="-292100" lvl="0" marL="457200" rtl="0" algn="l">
              <a:spcBef>
                <a:spcPts val="0"/>
              </a:spcBef>
              <a:spcAft>
                <a:spcPts val="0"/>
              </a:spcAft>
              <a:buClr>
                <a:srgbClr val="FF0000"/>
              </a:buClr>
              <a:buSzPts val="1000"/>
              <a:buFont typeface="Roboto"/>
              <a:buAutoNum type="arabicPeriod"/>
            </a:pPr>
            <a:r>
              <a:rPr lang="en" sz="1000">
                <a:solidFill>
                  <a:srgbClr val="FF0000"/>
                </a:solidFill>
                <a:latin typeface="Roboto"/>
                <a:ea typeface="Roboto"/>
                <a:cs typeface="Roboto"/>
                <a:sym typeface="Roboto"/>
              </a:rPr>
              <a:t>Need 2 surgeons (at least)</a:t>
            </a:r>
            <a:endParaRPr sz="1000">
              <a:solidFill>
                <a:srgbClr val="FF0000"/>
              </a:solidFill>
              <a:latin typeface="Roboto"/>
              <a:ea typeface="Roboto"/>
              <a:cs typeface="Roboto"/>
              <a:sym typeface="Roboto"/>
            </a:endParaRPr>
          </a:p>
        </p:txBody>
      </p:sp>
      <p:grpSp>
        <p:nvGrpSpPr>
          <p:cNvPr id="81" name="Google Shape;81;p14"/>
          <p:cNvGrpSpPr/>
          <p:nvPr/>
        </p:nvGrpSpPr>
        <p:grpSpPr>
          <a:xfrm>
            <a:off x="1050164" y="1792035"/>
            <a:ext cx="3610368" cy="2268971"/>
            <a:chOff x="6066150" y="1713075"/>
            <a:chExt cx="2982050" cy="1826575"/>
          </a:xfrm>
        </p:grpSpPr>
        <p:pic>
          <p:nvPicPr>
            <p:cNvPr id="82" name="Google Shape;82;p14"/>
            <p:cNvPicPr preferRelativeResize="0"/>
            <p:nvPr/>
          </p:nvPicPr>
          <p:blipFill>
            <a:blip r:embed="rId5">
              <a:alphaModFix/>
            </a:blip>
            <a:stretch>
              <a:fillRect/>
            </a:stretch>
          </p:blipFill>
          <p:spPr>
            <a:xfrm>
              <a:off x="6066150" y="1713075"/>
              <a:ext cx="2803651" cy="1493575"/>
            </a:xfrm>
            <a:prstGeom prst="rect">
              <a:avLst/>
            </a:prstGeom>
            <a:noFill/>
            <a:ln>
              <a:noFill/>
            </a:ln>
          </p:spPr>
        </p:pic>
        <p:sp>
          <p:nvSpPr>
            <p:cNvPr id="83" name="Google Shape;83;p14"/>
            <p:cNvSpPr txBox="1"/>
            <p:nvPr/>
          </p:nvSpPr>
          <p:spPr>
            <a:xfrm>
              <a:off x="6194000" y="3206650"/>
              <a:ext cx="2854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u="sng">
                  <a:solidFill>
                    <a:srgbClr val="009384"/>
                  </a:solidFill>
                  <a:hlinkClick r:id="rId6"/>
                </a:rPr>
                <a:t>https://www.researchgate.net/figure/Da-Vinci-robotic-systems-have-three-major-components-the-surgeon-console-the-surgical_fig1_281377370</a:t>
              </a:r>
              <a:endParaRPr sz="600">
                <a:latin typeface="Roboto"/>
                <a:ea typeface="Roboto"/>
                <a:cs typeface="Roboto"/>
                <a:sym typeface="Roboto"/>
              </a:endParaRPr>
            </a:p>
          </p:txBody>
        </p:sp>
      </p:grpSp>
      <p:cxnSp>
        <p:nvCxnSpPr>
          <p:cNvPr id="84" name="Google Shape;84;p14"/>
          <p:cNvCxnSpPr/>
          <p:nvPr/>
        </p:nvCxnSpPr>
        <p:spPr>
          <a:xfrm>
            <a:off x="2054396" y="3083920"/>
            <a:ext cx="516000" cy="529500"/>
          </a:xfrm>
          <a:prstGeom prst="straightConnector1">
            <a:avLst/>
          </a:prstGeom>
          <a:noFill/>
          <a:ln cap="flat" cmpd="sng" w="9525">
            <a:solidFill>
              <a:srgbClr val="FF0000"/>
            </a:solidFill>
            <a:prstDash val="solid"/>
            <a:round/>
            <a:headEnd len="med" w="med" type="none"/>
            <a:tailEnd len="med" w="med" type="none"/>
          </a:ln>
        </p:spPr>
      </p:cxnSp>
      <p:sp>
        <p:nvSpPr>
          <p:cNvPr id="85" name="Google Shape;85;p14"/>
          <p:cNvSpPr txBox="1"/>
          <p:nvPr/>
        </p:nvSpPr>
        <p:spPr>
          <a:xfrm>
            <a:off x="750100" y="1757854"/>
            <a:ext cx="12684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Non-sterile</a:t>
            </a:r>
            <a:endParaRPr>
              <a:latin typeface="Roboto"/>
              <a:ea typeface="Roboto"/>
              <a:cs typeface="Roboto"/>
              <a:sym typeface="Roboto"/>
            </a:endParaRPr>
          </a:p>
        </p:txBody>
      </p:sp>
      <p:sp>
        <p:nvSpPr>
          <p:cNvPr id="86" name="Google Shape;86;p14"/>
          <p:cNvSpPr txBox="1"/>
          <p:nvPr/>
        </p:nvSpPr>
        <p:spPr>
          <a:xfrm>
            <a:off x="2477741" y="1625250"/>
            <a:ext cx="8613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Sterile</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Management - </a:t>
            </a:r>
            <a:r>
              <a:rPr lang="en"/>
              <a:t>Future Steps</a:t>
            </a:r>
            <a:endParaRPr/>
          </a:p>
        </p:txBody>
      </p:sp>
      <p:sp>
        <p:nvSpPr>
          <p:cNvPr id="275" name="Google Shape;275;p32"/>
          <p:cNvSpPr txBox="1"/>
          <p:nvPr/>
        </p:nvSpPr>
        <p:spPr>
          <a:xfrm>
            <a:off x="256000" y="1501600"/>
            <a:ext cx="86301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Improve Elbow joint angles kinematics model</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Conduct Accuracy </a:t>
            </a:r>
            <a:r>
              <a:rPr lang="en">
                <a:latin typeface="Roboto"/>
                <a:ea typeface="Roboto"/>
                <a:cs typeface="Roboto"/>
                <a:sym typeface="Roboto"/>
              </a:rPr>
              <a:t>Assessment</a:t>
            </a:r>
            <a:r>
              <a:rPr lang="en">
                <a:latin typeface="Roboto"/>
                <a:ea typeface="Roboto"/>
                <a:cs typeface="Roboto"/>
                <a:sym typeface="Roboto"/>
              </a:rPr>
              <a:t> for kinematics model</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Evaluate IMU drift and determine whether further sensor fusion are needed</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Improve Calibration Protocol</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Extend to 3-IMU system to capture wrist 2DOF</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Conduct comparative study with dVRK</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Write Academic </a:t>
            </a:r>
            <a:r>
              <a:rPr lang="en">
                <a:latin typeface="Roboto"/>
                <a:ea typeface="Roboto"/>
                <a:cs typeface="Roboto"/>
                <a:sym typeface="Roboto"/>
              </a:rPr>
              <a:t>paper</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Management - lesson learnt</a:t>
            </a:r>
            <a:endParaRPr/>
          </a:p>
        </p:txBody>
      </p:sp>
      <p:sp>
        <p:nvSpPr>
          <p:cNvPr id="281" name="Google Shape;281;p33"/>
          <p:cNvSpPr txBox="1"/>
          <p:nvPr/>
        </p:nvSpPr>
        <p:spPr>
          <a:xfrm>
            <a:off x="256000" y="1501600"/>
            <a:ext cx="86301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Unity virtual demonstrat</a:t>
            </a:r>
            <a:r>
              <a:rPr lang="en">
                <a:latin typeface="Roboto"/>
                <a:ea typeface="Roboto"/>
                <a:cs typeface="Roboto"/>
                <a:sym typeface="Roboto"/>
              </a:rPr>
              <a:t>ion (from 0 to now)</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Unresolved dependencies can be highly impactful </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System Visualization is highly productive</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time</a:t>
            </a:r>
            <a:endParaRPr/>
          </a:p>
        </p:txBody>
      </p:sp>
      <p:sp>
        <p:nvSpPr>
          <p:cNvPr id="287" name="Google Shape;287;p34"/>
          <p:cNvSpPr txBox="1"/>
          <p:nvPr/>
        </p:nvSpPr>
        <p:spPr>
          <a:xfrm>
            <a:off x="256000" y="1501600"/>
            <a:ext cx="8630100" cy="3230700"/>
          </a:xfrm>
          <a:prstGeom prst="rect">
            <a:avLst/>
          </a:prstGeom>
          <a:noFill/>
          <a:ln>
            <a:noFill/>
          </a:ln>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rPr lang="en" sz="2600">
                <a:latin typeface="Roboto"/>
                <a:ea typeface="Roboto"/>
                <a:cs typeface="Roboto"/>
                <a:sym typeface="Roboto"/>
              </a:rPr>
              <a:t>Q&amp;A</a:t>
            </a:r>
            <a:endParaRPr sz="2600">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 List</a:t>
            </a:r>
            <a:endParaRPr/>
          </a:p>
        </p:txBody>
      </p:sp>
      <p:sp>
        <p:nvSpPr>
          <p:cNvPr id="293" name="Google Shape;293;p35"/>
          <p:cNvSpPr txBox="1"/>
          <p:nvPr/>
        </p:nvSpPr>
        <p:spPr>
          <a:xfrm>
            <a:off x="366675" y="1371775"/>
            <a:ext cx="8409000" cy="34581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SzPts val="800"/>
              <a:buAutoNum type="arabicPeriod"/>
            </a:pPr>
            <a:r>
              <a:rPr lang="en" sz="800"/>
              <a:t>P. Kazanzides, E. Azimi, Intuitive Surgical - Technology Research Grant Proposal </a:t>
            </a:r>
            <a:endParaRPr sz="800"/>
          </a:p>
          <a:p>
            <a:pPr indent="-279400" lvl="0" marL="457200" rtl="0" algn="l">
              <a:spcBef>
                <a:spcPts val="0"/>
              </a:spcBef>
              <a:spcAft>
                <a:spcPts val="0"/>
              </a:spcAft>
              <a:buSzPts val="800"/>
              <a:buAutoNum type="arabicPeriod"/>
            </a:pPr>
            <a:r>
              <a:rPr lang="en" sz="800"/>
              <a:t>Surgical Asepsis and the Principles of Sterile Technique, </a:t>
            </a:r>
            <a:r>
              <a:rPr lang="en" sz="800" u="sng">
                <a:solidFill>
                  <a:schemeClr val="hlink"/>
                </a:solidFill>
                <a:hlinkClick r:id="rId3"/>
              </a:rPr>
              <a:t>https://opentextbc.ca/clinicalskills/chapter/surgical-asepsis/</a:t>
            </a:r>
            <a:endParaRPr sz="800"/>
          </a:p>
          <a:p>
            <a:pPr indent="-279400" lvl="0" marL="457200" rtl="0" algn="l">
              <a:spcBef>
                <a:spcPts val="0"/>
              </a:spcBef>
              <a:spcAft>
                <a:spcPts val="0"/>
              </a:spcAft>
              <a:buSzPts val="800"/>
              <a:buAutoNum type="arabicPeriod"/>
            </a:pPr>
            <a:r>
              <a:rPr lang="en" sz="800"/>
              <a:t>L. Qian, A. Deguet, Z. Wang, Y. Liu and P. Kazanzides, "Augmented Reality Assisted Instrument Insertion and Tool Manipulation for the First Assistant in Robotic Surgery," 2019 International Conference on Robotics and Automation (ICRA), Montreal, QC, Canada, 2019, pp. 5173-5179.</a:t>
            </a:r>
            <a:endParaRPr sz="800"/>
          </a:p>
          <a:p>
            <a:pPr indent="-279400" lvl="0" marL="457200" rtl="0" algn="l">
              <a:spcBef>
                <a:spcPts val="0"/>
              </a:spcBef>
              <a:spcAft>
                <a:spcPts val="0"/>
              </a:spcAft>
              <a:buSzPts val="800"/>
              <a:buAutoNum type="arabicPeriod"/>
            </a:pPr>
            <a:r>
              <a:rPr lang="en" sz="800"/>
              <a:t>Sabatini AM. Estimating three-dimensional orientation of human body parts by inertial/magnetic sensing. Sensors (Basel). 2011;11(2):1489–1525. doi:10.3390/s110201489</a:t>
            </a:r>
            <a:endParaRPr sz="800"/>
          </a:p>
          <a:p>
            <a:pPr indent="-279400" lvl="0" marL="457200" rtl="0" algn="l">
              <a:spcBef>
                <a:spcPts val="0"/>
              </a:spcBef>
              <a:spcAft>
                <a:spcPts val="0"/>
              </a:spcAft>
              <a:buSzPts val="800"/>
              <a:buAutoNum type="arabicPeriod"/>
            </a:pPr>
            <a:r>
              <a:rPr lang="en" sz="800"/>
              <a:t>Determine Orientation Using Inertial Sensors, MATLAB, </a:t>
            </a:r>
            <a:r>
              <a:rPr lang="en" sz="800" u="sng">
                <a:solidFill>
                  <a:schemeClr val="hlink"/>
                </a:solidFill>
                <a:hlinkClick r:id="rId4"/>
              </a:rPr>
              <a:t>https://www.mathworks.com/help/fusion/gs/determine-orientation-through-sensor-fusion.html</a:t>
            </a:r>
            <a:endParaRPr sz="800"/>
          </a:p>
          <a:p>
            <a:pPr indent="-279400" lvl="0" marL="457200" rtl="0" algn="l">
              <a:spcBef>
                <a:spcPts val="0"/>
              </a:spcBef>
              <a:spcAft>
                <a:spcPts val="0"/>
              </a:spcAft>
              <a:buSzPts val="800"/>
              <a:buAutoNum type="arabicPeriod"/>
            </a:pPr>
            <a:r>
              <a:rPr lang="en" sz="800"/>
              <a:t>Jarrassé, N., &amp; Morel, G. (2011). On the kinematic design of exoskeletons and their fixations with a human member. Robotics: Science and Systems, 6, 113–120. </a:t>
            </a:r>
            <a:r>
              <a:rPr lang="en" sz="800" u="sng">
                <a:solidFill>
                  <a:schemeClr val="hlink"/>
                </a:solidFill>
                <a:hlinkClick r:id="rId5"/>
              </a:rPr>
              <a:t>https://doi.org/10.7551/mitpress/9123.003.0019</a:t>
            </a:r>
            <a:endParaRPr sz="800"/>
          </a:p>
          <a:p>
            <a:pPr indent="-279400" lvl="0" marL="457200" rtl="0" algn="l">
              <a:spcBef>
                <a:spcPts val="0"/>
              </a:spcBef>
              <a:spcAft>
                <a:spcPts val="0"/>
              </a:spcAft>
              <a:buSzPts val="800"/>
              <a:buAutoNum type="arabicPeriod"/>
            </a:pPr>
            <a:r>
              <a:rPr lang="en" sz="800"/>
              <a:t>D-H </a:t>
            </a:r>
            <a:r>
              <a:rPr lang="en" sz="800" u="sng">
                <a:solidFill>
                  <a:schemeClr val="hlink"/>
                </a:solidFill>
                <a:hlinkClick r:id="rId6"/>
              </a:rPr>
              <a:t>https://robotacademy.net.au/lesson/denavit-hartenberg-notation/</a:t>
            </a:r>
            <a:r>
              <a:rPr lang="en" sz="800"/>
              <a:t> </a:t>
            </a:r>
            <a:endParaRPr sz="800"/>
          </a:p>
          <a:p>
            <a:pPr indent="-279400" lvl="0" marL="457200" rtl="0" algn="l">
              <a:spcBef>
                <a:spcPts val="0"/>
              </a:spcBef>
              <a:spcAft>
                <a:spcPts val="0"/>
              </a:spcAft>
              <a:buSzPts val="800"/>
              <a:buAutoNum type="arabicPeriod"/>
            </a:pPr>
            <a:r>
              <a:rPr lang="en" sz="800"/>
              <a:t>D-H </a:t>
            </a:r>
            <a:r>
              <a:rPr lang="en" sz="800" u="sng">
                <a:solidFill>
                  <a:schemeClr val="hlink"/>
                </a:solidFill>
                <a:hlinkClick r:id="rId7"/>
              </a:rPr>
              <a:t>http://www.aeromech.usyd.edu.au/MTRX4700/Course_Documents/material/lectures/L2_Kinematics_Dynamics_2013.pdf</a:t>
            </a:r>
            <a:endParaRPr sz="800"/>
          </a:p>
          <a:p>
            <a:pPr indent="-279400" lvl="0" marL="457200" rtl="0" algn="l">
              <a:spcBef>
                <a:spcPts val="0"/>
              </a:spcBef>
              <a:spcAft>
                <a:spcPts val="0"/>
              </a:spcAft>
              <a:buSzPts val="800"/>
              <a:buAutoNum type="arabicPeriod"/>
            </a:pPr>
            <a:r>
              <a:rPr lang="en" sz="800"/>
              <a:t>IMU </a:t>
            </a:r>
            <a:r>
              <a:rPr lang="en" sz="800" u="sng">
                <a:solidFill>
                  <a:schemeClr val="hlink"/>
                </a:solidFill>
                <a:hlinkClick r:id="rId8"/>
              </a:rPr>
              <a:t>https://stanford.edu/class/ee267/lectures/lecture9.pdf</a:t>
            </a:r>
            <a:endParaRPr sz="800"/>
          </a:p>
          <a:p>
            <a:pPr indent="-279400" lvl="0" marL="457200" rtl="0" algn="l">
              <a:spcBef>
                <a:spcPts val="0"/>
              </a:spcBef>
              <a:spcAft>
                <a:spcPts val="0"/>
              </a:spcAft>
              <a:buSzPts val="800"/>
              <a:buAutoNum type="arabicPeriod"/>
            </a:pPr>
            <a:r>
              <a:rPr lang="en" sz="800"/>
              <a:t>El-Gohary, M., &amp; McNames, J. (2012). Shoulder and elbow joint angle tracking with inertial sensors. IEEE Transactions on Biomedical Engineering, 59(9), 2635–2641. </a:t>
            </a:r>
            <a:r>
              <a:rPr lang="en" sz="800" u="sng">
                <a:solidFill>
                  <a:schemeClr val="hlink"/>
                </a:solidFill>
                <a:hlinkClick r:id="rId9"/>
              </a:rPr>
              <a:t>https://doi.org/10.1109/TBME.2012.2208750</a:t>
            </a:r>
            <a:endParaRPr sz="800"/>
          </a:p>
          <a:p>
            <a:pPr indent="-279400" lvl="0" marL="457200" rtl="0" algn="l">
              <a:spcBef>
                <a:spcPts val="0"/>
              </a:spcBef>
              <a:spcAft>
                <a:spcPts val="0"/>
              </a:spcAft>
              <a:buSzPts val="800"/>
              <a:buAutoNum type="arabicPeriod"/>
            </a:pPr>
            <a:r>
              <a:rPr lang="en" sz="800"/>
              <a:t>Naidu, D., Stopforth, R., Bright, G., &amp; Davrajh, S. (2011). A 7 DOF exoskeleton arm: Shoulder, elbow, wrist and hand mechanism for assistance to upper limb disabled individuals. IEEE AFRICON Conference, (September), 1–6. https://doi.org/10.1109/AFRCON.2011.6072065</a:t>
            </a:r>
            <a:endParaRPr sz="800"/>
          </a:p>
          <a:p>
            <a:pPr indent="-279400" lvl="0" marL="457200" rtl="0" algn="l">
              <a:spcBef>
                <a:spcPts val="0"/>
              </a:spcBef>
              <a:spcAft>
                <a:spcPts val="0"/>
              </a:spcAft>
              <a:buSzPts val="800"/>
              <a:buAutoNum type="arabicPeriod"/>
            </a:pPr>
            <a:r>
              <a:rPr lang="en" sz="800"/>
              <a:t>Wong, C., Zhang, Z. Q., Lo, B., &amp; Yang, G. Z. (2015). Wearable Sensing for Solid Biomechanics: A Review. IEEE Sensors Journal, 15(5), 2747–2760. https://doi.org/10.1109/JSEN.2015.2393883</a:t>
            </a:r>
            <a:endParaRPr sz="800"/>
          </a:p>
          <a:p>
            <a:pPr indent="-279400" lvl="0" marL="457200" rtl="0" algn="l">
              <a:spcBef>
                <a:spcPts val="0"/>
              </a:spcBef>
              <a:spcAft>
                <a:spcPts val="0"/>
              </a:spcAft>
              <a:buSzPts val="800"/>
              <a:buAutoNum type="arabicPeriod"/>
            </a:pPr>
            <a:r>
              <a:rPr lang="en" sz="800"/>
              <a:t>Lopez-Nava, I. H., &amp; Angelica, M. M. (2016). Wearable Inertial Sensors for Human Motion Analysis: A review. IEEE Sensors Journal, PP(99), 7821–7834. https://doi.org/10.1109/JSEN.2016.2609392</a:t>
            </a:r>
            <a:endParaRPr sz="800"/>
          </a:p>
          <a:p>
            <a:pPr indent="-279400" lvl="0" marL="457200" rtl="0" algn="l">
              <a:spcBef>
                <a:spcPts val="0"/>
              </a:spcBef>
              <a:spcAft>
                <a:spcPts val="0"/>
              </a:spcAft>
              <a:buSzPts val="800"/>
              <a:buAutoNum type="arabicPeriod"/>
            </a:pPr>
            <a:r>
              <a:rPr lang="en" sz="800"/>
              <a:t>Steidle, F., Tobergte, A., &amp; Albu-Schäffer, A. (2016). Optical-inertial tracking of an input device for real-time robot control. Proceedings - IEEE International Conference on Robotics and Automation, 2016-June, 742–749. https://doi.org/10.1109/ICRA.2016.7487202</a:t>
            </a:r>
            <a:endParaRPr sz="800"/>
          </a:p>
          <a:p>
            <a:pPr indent="-279400" lvl="0" marL="457200" rtl="0" algn="l">
              <a:spcBef>
                <a:spcPts val="0"/>
              </a:spcBef>
              <a:spcAft>
                <a:spcPts val="0"/>
              </a:spcAft>
              <a:buSzPts val="800"/>
              <a:buAutoNum type="arabicPeriod"/>
            </a:pPr>
            <a:r>
              <a:rPr lang="en" sz="800"/>
              <a:t>Kim, Y., Leonard, S., Shademan, A., Krieger, A., &amp; Kim, P. C. W. (2014). Kinect technology for hand tracking control of surgical robots: Technical and surgical skill comparison to current robotic masters. Surgical Endoscopy, 28(6), 1993–2000. https://doi.org/10.1007/s00464-013-3383-8</a:t>
            </a:r>
            <a:endParaRPr sz="800"/>
          </a:p>
          <a:p>
            <a:pPr indent="-279400" lvl="0" marL="457200" rtl="0" algn="l">
              <a:spcBef>
                <a:spcPts val="0"/>
              </a:spcBef>
              <a:spcAft>
                <a:spcPts val="0"/>
              </a:spcAft>
              <a:buSzPts val="800"/>
              <a:buAutoNum type="arabicPeriod"/>
            </a:pPr>
            <a:r>
              <a:rPr lang="en" sz="800"/>
              <a:t>Tobergte, A., Pomarlan, M., Passig, G., &amp; Hirzinger, G. (2011). An approach to ulta-tightly coupled data fusion for handheld input devices in robotic surgery. Proceedings - IEEE International Conference on Robotics and Automation, 2424–2430. </a:t>
            </a:r>
            <a:r>
              <a:rPr lang="en" sz="800" u="sng">
                <a:solidFill>
                  <a:schemeClr val="hlink"/>
                </a:solidFill>
                <a:hlinkClick r:id="rId10"/>
              </a:rPr>
              <a:t>https://doi.org/10.1109/ICRA.2011.5980120</a:t>
            </a:r>
            <a:endParaRPr sz="800"/>
          </a:p>
          <a:p>
            <a:pPr indent="-279400" lvl="0" marL="457200" rtl="0" algn="l">
              <a:spcBef>
                <a:spcPts val="0"/>
              </a:spcBef>
              <a:spcAft>
                <a:spcPts val="0"/>
              </a:spcAft>
              <a:buSzPts val="800"/>
              <a:buAutoNum type="arabicPeriod"/>
            </a:pPr>
            <a:r>
              <a:rPr lang="en" sz="800"/>
              <a:t>Taunyazov, T., Omarali, B., &amp; Shintemirov, A. (2016). A novel low-cost 4-DOF wireless human arm motion tracker. Proceedings of the IEEE RAS and EMBS International Conference on Biomedical Robotics and Biomechatronics, 2016-July, 157–162. https://doi.org/10.1109/BIOROB.2016.7523615</a:t>
            </a:r>
            <a:endParaRPr sz="800"/>
          </a:p>
          <a:p>
            <a:pPr indent="0" lvl="0" marL="457200" rtl="0" algn="l">
              <a:spcBef>
                <a:spcPts val="0"/>
              </a:spcBef>
              <a:spcAft>
                <a:spcPts val="0"/>
              </a:spcAft>
              <a:buNone/>
            </a:pPr>
            <a:r>
              <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pic>
        <p:nvPicPr>
          <p:cNvPr id="92" name="Google Shape;92;p15"/>
          <p:cNvPicPr preferRelativeResize="0"/>
          <p:nvPr/>
        </p:nvPicPr>
        <p:blipFill>
          <a:blip r:embed="rId3">
            <a:alphaModFix/>
          </a:blip>
          <a:stretch>
            <a:fillRect/>
          </a:stretch>
        </p:blipFill>
        <p:spPr>
          <a:xfrm>
            <a:off x="4712825" y="3021275"/>
            <a:ext cx="4431176" cy="1106050"/>
          </a:xfrm>
          <a:prstGeom prst="rect">
            <a:avLst/>
          </a:prstGeom>
          <a:noFill/>
          <a:ln>
            <a:noFill/>
          </a:ln>
        </p:spPr>
      </p:pic>
      <p:pic>
        <p:nvPicPr>
          <p:cNvPr id="93" name="Google Shape;93;p15"/>
          <p:cNvPicPr preferRelativeResize="0"/>
          <p:nvPr/>
        </p:nvPicPr>
        <p:blipFill>
          <a:blip r:embed="rId4">
            <a:alphaModFix/>
          </a:blip>
          <a:stretch>
            <a:fillRect/>
          </a:stretch>
        </p:blipFill>
        <p:spPr>
          <a:xfrm>
            <a:off x="5746538" y="1369775"/>
            <a:ext cx="2363749" cy="1651500"/>
          </a:xfrm>
          <a:prstGeom prst="rect">
            <a:avLst/>
          </a:prstGeom>
          <a:noFill/>
          <a:ln>
            <a:noFill/>
          </a:ln>
        </p:spPr>
      </p:pic>
      <p:sp>
        <p:nvSpPr>
          <p:cNvPr id="94" name="Google Shape;94;p15"/>
          <p:cNvSpPr txBox="1"/>
          <p:nvPr/>
        </p:nvSpPr>
        <p:spPr>
          <a:xfrm>
            <a:off x="6536952" y="4056100"/>
            <a:ext cx="965100" cy="2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[3]: L. Qian et al., 2019</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p:txBody>
      </p:sp>
      <p:sp>
        <p:nvSpPr>
          <p:cNvPr id="95" name="Google Shape;95;p15"/>
          <p:cNvSpPr txBox="1"/>
          <p:nvPr/>
        </p:nvSpPr>
        <p:spPr>
          <a:xfrm>
            <a:off x="221325" y="2440750"/>
            <a:ext cx="4350600" cy="22695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HMD (Head-Mounted Display)</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In place of stereo endoscope on the surgeon console</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Grand Goal</a:t>
            </a:r>
            <a:endParaRPr/>
          </a:p>
        </p:txBody>
      </p:sp>
      <p:sp>
        <p:nvSpPr>
          <p:cNvPr id="101" name="Google Shape;101;p16"/>
          <p:cNvSpPr txBox="1"/>
          <p:nvPr/>
        </p:nvSpPr>
        <p:spPr>
          <a:xfrm>
            <a:off x="256000" y="1751688"/>
            <a:ext cx="4350600" cy="16401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Lower cost</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Sterile bedside operation(solo)</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Mobile</a:t>
            </a:r>
            <a:endParaRPr>
              <a:latin typeface="Roboto"/>
              <a:ea typeface="Roboto"/>
              <a:cs typeface="Roboto"/>
              <a:sym typeface="Roboto"/>
            </a:endParaRPr>
          </a:p>
        </p:txBody>
      </p:sp>
      <p:sp>
        <p:nvSpPr>
          <p:cNvPr id="102" name="Google Shape;102;p16"/>
          <p:cNvSpPr txBox="1"/>
          <p:nvPr/>
        </p:nvSpPr>
        <p:spPr>
          <a:xfrm>
            <a:off x="5341700" y="4519675"/>
            <a:ext cx="35181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https://ciis.lcsr.jhu.edu/lib/exe/fetch.php?media=courses:456:2020:cis_ii_mobile_telesurgery.pptx</a:t>
            </a:r>
            <a:endParaRPr sz="600">
              <a:latin typeface="Roboto"/>
              <a:ea typeface="Roboto"/>
              <a:cs typeface="Roboto"/>
              <a:sym typeface="Roboto"/>
            </a:endParaRPr>
          </a:p>
        </p:txBody>
      </p:sp>
      <p:pic>
        <p:nvPicPr>
          <p:cNvPr id="103" name="Google Shape;103;p16"/>
          <p:cNvPicPr preferRelativeResize="0"/>
          <p:nvPr/>
        </p:nvPicPr>
        <p:blipFill>
          <a:blip r:embed="rId3">
            <a:alphaModFix/>
          </a:blip>
          <a:stretch>
            <a:fillRect/>
          </a:stretch>
        </p:blipFill>
        <p:spPr>
          <a:xfrm>
            <a:off x="4739175" y="1485125"/>
            <a:ext cx="4267274" cy="2956929"/>
          </a:xfrm>
          <a:prstGeom prst="rect">
            <a:avLst/>
          </a:prstGeom>
          <a:noFill/>
          <a:ln>
            <a:noFill/>
          </a:ln>
        </p:spPr>
      </p:pic>
      <p:sp>
        <p:nvSpPr>
          <p:cNvPr id="104" name="Google Shape;104;p16"/>
          <p:cNvSpPr txBox="1"/>
          <p:nvPr/>
        </p:nvSpPr>
        <p:spPr>
          <a:xfrm>
            <a:off x="4799875" y="2898875"/>
            <a:ext cx="16368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N</a:t>
            </a:r>
            <a:r>
              <a:rPr lang="en" sz="1100">
                <a:latin typeface="Roboto"/>
                <a:ea typeface="Roboto"/>
                <a:cs typeface="Roboto"/>
                <a:sym typeface="Roboto"/>
              </a:rPr>
              <a:t>on-sterile</a:t>
            </a:r>
            <a:r>
              <a:rPr lang="en" sz="1100">
                <a:latin typeface="Roboto"/>
                <a:ea typeface="Roboto"/>
                <a:cs typeface="Roboto"/>
                <a:sym typeface="Roboto"/>
              </a:rPr>
              <a:t>, </a:t>
            </a:r>
            <a:r>
              <a:rPr lang="en" sz="1100">
                <a:latin typeface="Roboto"/>
                <a:ea typeface="Roboto"/>
                <a:cs typeface="Roboto"/>
                <a:sym typeface="Roboto"/>
              </a:rPr>
              <a:t>stationary</a:t>
            </a:r>
            <a:endParaRPr sz="1100">
              <a:latin typeface="Roboto"/>
              <a:ea typeface="Roboto"/>
              <a:cs typeface="Roboto"/>
              <a:sym typeface="Roboto"/>
            </a:endParaRPr>
          </a:p>
        </p:txBody>
      </p:sp>
      <p:sp>
        <p:nvSpPr>
          <p:cNvPr id="105" name="Google Shape;105;p16"/>
          <p:cNvSpPr txBox="1"/>
          <p:nvPr/>
        </p:nvSpPr>
        <p:spPr>
          <a:xfrm>
            <a:off x="7756100" y="4293825"/>
            <a:ext cx="11037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a:t>
            </a:r>
            <a:r>
              <a:rPr lang="en" sz="1100">
                <a:latin typeface="Roboto"/>
                <a:ea typeface="Roboto"/>
                <a:cs typeface="Roboto"/>
                <a:sym typeface="Roboto"/>
              </a:rPr>
              <a:t>terile, mobile</a:t>
            </a:r>
            <a:endParaRPr sz="1100">
              <a:latin typeface="Roboto"/>
              <a:ea typeface="Roboto"/>
              <a:cs typeface="Roboto"/>
              <a:sym typeface="Roboto"/>
            </a:endParaRPr>
          </a:p>
        </p:txBody>
      </p:sp>
      <p:sp>
        <p:nvSpPr>
          <p:cNvPr id="106" name="Google Shape;106;p16"/>
          <p:cNvSpPr txBox="1"/>
          <p:nvPr/>
        </p:nvSpPr>
        <p:spPr>
          <a:xfrm>
            <a:off x="550025" y="3265450"/>
            <a:ext cx="2725200" cy="6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Novel Surgeon Console!</a:t>
            </a:r>
            <a:endParaRPr b="1" sz="1800">
              <a:latin typeface="Roboto"/>
              <a:ea typeface="Roboto"/>
              <a:cs typeface="Roboto"/>
              <a:sym typeface="Roboto"/>
            </a:endParaRPr>
          </a:p>
        </p:txBody>
      </p:sp>
      <p:pic>
        <p:nvPicPr>
          <p:cNvPr id="107" name="Google Shape;107;p16"/>
          <p:cNvPicPr preferRelativeResize="0"/>
          <p:nvPr/>
        </p:nvPicPr>
        <p:blipFill rotWithShape="1">
          <a:blip r:embed="rId4">
            <a:alphaModFix/>
          </a:blip>
          <a:srcRect b="4410" l="0" r="0" t="-4410"/>
          <a:stretch/>
        </p:blipFill>
        <p:spPr>
          <a:xfrm>
            <a:off x="7502625" y="2979775"/>
            <a:ext cx="1448000" cy="1359300"/>
          </a:xfrm>
          <a:prstGeom prst="rect">
            <a:avLst/>
          </a:prstGeom>
          <a:noFill/>
          <a:ln>
            <a:noFill/>
          </a:ln>
        </p:spPr>
      </p:pic>
      <p:sp>
        <p:nvSpPr>
          <p:cNvPr id="108" name="Google Shape;108;p16"/>
          <p:cNvSpPr txBox="1"/>
          <p:nvPr/>
        </p:nvSpPr>
        <p:spPr>
          <a:xfrm>
            <a:off x="5341700" y="4599900"/>
            <a:ext cx="34761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https://lp-research.com/wp-content/uploads/2020/03/20200310LpmsB2HardwareManual.pdf</a:t>
            </a:r>
            <a:endParaRPr sz="600">
              <a:latin typeface="Roboto"/>
              <a:ea typeface="Roboto"/>
              <a:cs typeface="Roboto"/>
              <a:sym typeface="Roboto"/>
            </a:endParaRPr>
          </a:p>
        </p:txBody>
      </p:sp>
      <p:sp>
        <p:nvSpPr>
          <p:cNvPr id="109" name="Google Shape;109;p16"/>
          <p:cNvSpPr/>
          <p:nvPr/>
        </p:nvSpPr>
        <p:spPr>
          <a:xfrm>
            <a:off x="7508050" y="3003225"/>
            <a:ext cx="1443000" cy="1350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rotWithShape="1">
          <a:blip r:embed="rId5">
            <a:alphaModFix/>
          </a:blip>
          <a:srcRect b="0" l="-3581" r="14055" t="0"/>
          <a:stretch/>
        </p:blipFill>
        <p:spPr>
          <a:xfrm>
            <a:off x="6879400" y="1485125"/>
            <a:ext cx="524500" cy="585825"/>
          </a:xfrm>
          <a:prstGeom prst="rect">
            <a:avLst/>
          </a:prstGeom>
          <a:noFill/>
          <a:ln>
            <a:noFill/>
          </a:ln>
        </p:spPr>
      </p:pic>
      <p:cxnSp>
        <p:nvCxnSpPr>
          <p:cNvPr id="111" name="Google Shape;111;p16"/>
          <p:cNvCxnSpPr>
            <a:endCxn id="103" idx="2"/>
          </p:cNvCxnSpPr>
          <p:nvPr/>
        </p:nvCxnSpPr>
        <p:spPr>
          <a:xfrm>
            <a:off x="6871612" y="1313954"/>
            <a:ext cx="1200" cy="3128100"/>
          </a:xfrm>
          <a:prstGeom prst="straightConnector1">
            <a:avLst/>
          </a:prstGeom>
          <a:noFill/>
          <a:ln cap="flat" cmpd="sng" w="9525">
            <a:solidFill>
              <a:srgbClr val="FF0000"/>
            </a:solidFill>
            <a:prstDash val="dash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Goal</a:t>
            </a:r>
            <a:endParaRPr/>
          </a:p>
        </p:txBody>
      </p:sp>
      <p:sp>
        <p:nvSpPr>
          <p:cNvPr id="117" name="Google Shape;117;p17"/>
          <p:cNvSpPr txBox="1"/>
          <p:nvPr/>
        </p:nvSpPr>
        <p:spPr>
          <a:xfrm>
            <a:off x="256000" y="1501600"/>
            <a:ext cx="61005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Design a wearable system that</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Captures surgeon’s arm motion in 3/4DOF at tool (palm)</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Can control state-of-the-art robot in virtual context (Unity)</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Has high precision in position control of the robot</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Has a similar workspace as the da Vinci’s MTM</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Rules of engagement</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grpSp>
        <p:nvGrpSpPr>
          <p:cNvPr id="118" name="Google Shape;118;p17"/>
          <p:cNvGrpSpPr/>
          <p:nvPr/>
        </p:nvGrpSpPr>
        <p:grpSpPr>
          <a:xfrm>
            <a:off x="6279825" y="1501601"/>
            <a:ext cx="2607023" cy="2457847"/>
            <a:chOff x="993850" y="1801126"/>
            <a:chExt cx="2607023" cy="2457847"/>
          </a:xfrm>
        </p:grpSpPr>
        <p:pic>
          <p:nvPicPr>
            <p:cNvPr id="119" name="Google Shape;119;p17"/>
            <p:cNvPicPr preferRelativeResize="0"/>
            <p:nvPr/>
          </p:nvPicPr>
          <p:blipFill>
            <a:blip r:embed="rId3">
              <a:alphaModFix/>
            </a:blip>
            <a:stretch>
              <a:fillRect/>
            </a:stretch>
          </p:blipFill>
          <p:spPr>
            <a:xfrm>
              <a:off x="1757473" y="1801126"/>
              <a:ext cx="1843400" cy="2457847"/>
            </a:xfrm>
            <a:prstGeom prst="rect">
              <a:avLst/>
            </a:prstGeom>
            <a:noFill/>
            <a:ln>
              <a:noFill/>
            </a:ln>
          </p:spPr>
        </p:pic>
        <p:cxnSp>
          <p:nvCxnSpPr>
            <p:cNvPr id="120" name="Google Shape;120;p17"/>
            <p:cNvCxnSpPr/>
            <p:nvPr/>
          </p:nvCxnSpPr>
          <p:spPr>
            <a:xfrm flipH="1">
              <a:off x="1564375" y="2720025"/>
              <a:ext cx="1425300" cy="45900"/>
            </a:xfrm>
            <a:prstGeom prst="straightConnector1">
              <a:avLst/>
            </a:prstGeom>
            <a:noFill/>
            <a:ln cap="flat" cmpd="sng" w="9525">
              <a:solidFill>
                <a:srgbClr val="0000FF"/>
              </a:solidFill>
              <a:prstDash val="solid"/>
              <a:round/>
              <a:headEnd len="med" w="med" type="none"/>
              <a:tailEnd len="med" w="med" type="triangle"/>
            </a:ln>
          </p:spPr>
        </p:cxnSp>
        <p:cxnSp>
          <p:nvCxnSpPr>
            <p:cNvPr id="121" name="Google Shape;121;p17"/>
            <p:cNvCxnSpPr/>
            <p:nvPr/>
          </p:nvCxnSpPr>
          <p:spPr>
            <a:xfrm rot="10800000">
              <a:off x="1544050" y="2945100"/>
              <a:ext cx="637800" cy="644100"/>
            </a:xfrm>
            <a:prstGeom prst="straightConnector1">
              <a:avLst/>
            </a:prstGeom>
            <a:noFill/>
            <a:ln cap="flat" cmpd="sng" w="9525">
              <a:solidFill>
                <a:srgbClr val="0000FF"/>
              </a:solidFill>
              <a:prstDash val="solid"/>
              <a:round/>
              <a:headEnd len="med" w="med" type="none"/>
              <a:tailEnd len="med" w="med" type="triangle"/>
            </a:ln>
          </p:spPr>
        </p:cxnSp>
        <p:sp>
          <p:nvSpPr>
            <p:cNvPr id="122" name="Google Shape;122;p17"/>
            <p:cNvSpPr txBox="1"/>
            <p:nvPr/>
          </p:nvSpPr>
          <p:spPr>
            <a:xfrm>
              <a:off x="993850" y="2684225"/>
              <a:ext cx="550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IMU</a:t>
              </a:r>
              <a:endParaRPr>
                <a:latin typeface="Roboto"/>
                <a:ea typeface="Roboto"/>
                <a:cs typeface="Roboto"/>
                <a:sym typeface="Roboto"/>
              </a:endParaRPr>
            </a:p>
          </p:txBody>
        </p:sp>
      </p:grpSp>
      <p:sp>
        <p:nvSpPr>
          <p:cNvPr id="123" name="Google Shape;123;p17"/>
          <p:cNvSpPr txBox="1"/>
          <p:nvPr/>
        </p:nvSpPr>
        <p:spPr>
          <a:xfrm>
            <a:off x="7270450" y="4049525"/>
            <a:ext cx="15084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2-IMU system</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Tasks breakdown</a:t>
            </a:r>
            <a:endParaRPr/>
          </a:p>
        </p:txBody>
      </p:sp>
      <p:sp>
        <p:nvSpPr>
          <p:cNvPr id="129" name="Google Shape;129;p18"/>
          <p:cNvSpPr txBox="1"/>
          <p:nvPr/>
        </p:nvSpPr>
        <p:spPr>
          <a:xfrm>
            <a:off x="256000" y="1501600"/>
            <a:ext cx="8609700" cy="3230700"/>
          </a:xfrm>
          <a:prstGeom prst="rect">
            <a:avLst/>
          </a:prstGeom>
          <a:noFill/>
          <a:ln>
            <a:noFill/>
          </a:ln>
        </p:spPr>
        <p:txBody>
          <a:bodyPr anchorCtr="0" anchor="t" bIns="91425" lIns="91425" spcFirstLastPara="1" rIns="91425" wrap="square" tIns="91425">
            <a:noAutofit/>
          </a:bodyPr>
          <a:lstStyle/>
          <a:p>
            <a:pPr indent="0" lvl="0" marL="457200" rtl="0" algn="l">
              <a:lnSpc>
                <a:spcPct val="200000"/>
              </a:lnSpc>
              <a:spcBef>
                <a:spcPts val="0"/>
              </a:spcBef>
              <a:spcAft>
                <a:spcPts val="0"/>
              </a:spcAft>
              <a:buNone/>
            </a:pPr>
            <a:r>
              <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Develop Kinematics algorithm to capture joint angles</a:t>
            </a:r>
            <a:endParaRPr>
              <a:latin typeface="Roboto"/>
              <a:ea typeface="Roboto"/>
              <a:cs typeface="Roboto"/>
              <a:sym typeface="Roboto"/>
            </a:endParaRPr>
          </a:p>
          <a:p>
            <a:pPr indent="-317500" lvl="1" marL="914400" rtl="0" algn="l">
              <a:lnSpc>
                <a:spcPct val="200000"/>
              </a:lnSpc>
              <a:spcBef>
                <a:spcPts val="0"/>
              </a:spcBef>
              <a:spcAft>
                <a:spcPts val="0"/>
              </a:spcAft>
              <a:buClr>
                <a:srgbClr val="0000FF"/>
              </a:buClr>
              <a:buSzPts val="1400"/>
              <a:buFont typeface="Roboto"/>
              <a:buAutoNum type="alphaLcPeriod"/>
            </a:pPr>
            <a:r>
              <a:rPr lang="en">
                <a:solidFill>
                  <a:srgbClr val="0000FF"/>
                </a:solidFill>
                <a:latin typeface="Roboto"/>
                <a:ea typeface="Roboto"/>
                <a:cs typeface="Roboto"/>
                <a:sym typeface="Roboto"/>
              </a:rPr>
              <a:t>Joint space control in Unity - Minimum </a:t>
            </a:r>
            <a:r>
              <a:rPr lang="en">
                <a:solidFill>
                  <a:srgbClr val="0000FF"/>
                </a:solidFill>
                <a:latin typeface="Roboto"/>
                <a:ea typeface="Roboto"/>
                <a:cs typeface="Roboto"/>
                <a:sym typeface="Roboto"/>
              </a:rPr>
              <a:t>Deliverable</a:t>
            </a:r>
            <a:endParaRPr>
              <a:solidFill>
                <a:srgbClr val="0000FF"/>
              </a:solidFill>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Establish Calibration Protocol to find the link-length of the human arm</a:t>
            </a:r>
            <a:endParaRPr>
              <a:solidFill>
                <a:srgbClr val="0000FF"/>
              </a:solidFill>
              <a:latin typeface="Roboto"/>
              <a:ea typeface="Roboto"/>
              <a:cs typeface="Roboto"/>
              <a:sym typeface="Roboto"/>
            </a:endParaRPr>
          </a:p>
          <a:p>
            <a:pPr indent="-317500" lvl="0" marL="457200" rtl="0" algn="l">
              <a:lnSpc>
                <a:spcPct val="200000"/>
              </a:lnSpc>
              <a:spcBef>
                <a:spcPts val="0"/>
              </a:spcBef>
              <a:spcAft>
                <a:spcPts val="0"/>
              </a:spcAft>
              <a:buSzPts val="1400"/>
              <a:buFont typeface="Roboto"/>
              <a:buAutoNum type="arabicPeriod"/>
            </a:pPr>
            <a:r>
              <a:rPr lang="en">
                <a:latin typeface="Roboto"/>
                <a:ea typeface="Roboto"/>
                <a:cs typeface="Roboto"/>
                <a:sym typeface="Roboto"/>
              </a:rPr>
              <a:t>Develop Forward Kinematics to calculate the end effector pos/orientation from IMU data</a:t>
            </a:r>
            <a:endParaRPr>
              <a:latin typeface="Roboto"/>
              <a:ea typeface="Roboto"/>
              <a:cs typeface="Roboto"/>
              <a:sym typeface="Roboto"/>
            </a:endParaRPr>
          </a:p>
          <a:p>
            <a:pPr indent="-317500" lvl="1" marL="914400" rtl="0" algn="l">
              <a:lnSpc>
                <a:spcPct val="200000"/>
              </a:lnSpc>
              <a:spcBef>
                <a:spcPts val="0"/>
              </a:spcBef>
              <a:spcAft>
                <a:spcPts val="0"/>
              </a:spcAft>
              <a:buClr>
                <a:srgbClr val="0000FF"/>
              </a:buClr>
              <a:buSzPts val="1400"/>
              <a:buFont typeface="Roboto"/>
              <a:buAutoNum type="alphaLcPeriod"/>
            </a:pPr>
            <a:r>
              <a:rPr lang="en">
                <a:solidFill>
                  <a:srgbClr val="0000FF"/>
                </a:solidFill>
                <a:latin typeface="Roboto"/>
                <a:ea typeface="Roboto"/>
                <a:cs typeface="Roboto"/>
                <a:sym typeface="Roboto"/>
              </a:rPr>
              <a:t>Cartesian space control in Unity - Expected Deliverable</a:t>
            </a:r>
            <a:endParaRPr>
              <a:solidFill>
                <a:srgbClr val="0000FF"/>
              </a:solidFill>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Diagram</a:t>
            </a:r>
            <a:endParaRPr/>
          </a:p>
        </p:txBody>
      </p:sp>
      <p:grpSp>
        <p:nvGrpSpPr>
          <p:cNvPr id="135" name="Google Shape;135;p19"/>
          <p:cNvGrpSpPr/>
          <p:nvPr/>
        </p:nvGrpSpPr>
        <p:grpSpPr>
          <a:xfrm>
            <a:off x="516375" y="1349734"/>
            <a:ext cx="1623829" cy="1646414"/>
            <a:chOff x="257636" y="1599125"/>
            <a:chExt cx="1938900" cy="2022374"/>
          </a:xfrm>
        </p:grpSpPr>
        <p:pic>
          <p:nvPicPr>
            <p:cNvPr id="136" name="Google Shape;136;p19"/>
            <p:cNvPicPr preferRelativeResize="0"/>
            <p:nvPr/>
          </p:nvPicPr>
          <p:blipFill>
            <a:blip r:embed="rId3">
              <a:alphaModFix/>
            </a:blip>
            <a:stretch>
              <a:fillRect/>
            </a:stretch>
          </p:blipFill>
          <p:spPr>
            <a:xfrm>
              <a:off x="344550" y="1599125"/>
              <a:ext cx="1634100" cy="1581575"/>
            </a:xfrm>
            <a:prstGeom prst="rect">
              <a:avLst/>
            </a:prstGeom>
            <a:noFill/>
            <a:ln>
              <a:noFill/>
            </a:ln>
          </p:spPr>
        </p:pic>
        <p:sp>
          <p:nvSpPr>
            <p:cNvPr id="137" name="Google Shape;137;p19"/>
            <p:cNvSpPr txBox="1"/>
            <p:nvPr/>
          </p:nvSpPr>
          <p:spPr>
            <a:xfrm>
              <a:off x="257636" y="3088099"/>
              <a:ext cx="19389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https://lp-research.com/wp-content/uploads/2020/03/20200310LpmsB2HardwareManual.pdf</a:t>
              </a:r>
              <a:endParaRPr sz="600">
                <a:latin typeface="Roboto"/>
                <a:ea typeface="Roboto"/>
                <a:cs typeface="Roboto"/>
                <a:sym typeface="Roboto"/>
              </a:endParaRPr>
            </a:p>
          </p:txBody>
        </p:sp>
      </p:grpSp>
      <p:pic>
        <p:nvPicPr>
          <p:cNvPr id="138" name="Google Shape;138;p19"/>
          <p:cNvPicPr preferRelativeResize="0"/>
          <p:nvPr/>
        </p:nvPicPr>
        <p:blipFill>
          <a:blip r:embed="rId4">
            <a:alphaModFix/>
          </a:blip>
          <a:stretch>
            <a:fillRect/>
          </a:stretch>
        </p:blipFill>
        <p:spPr>
          <a:xfrm>
            <a:off x="243424" y="3625275"/>
            <a:ext cx="2169750" cy="1139125"/>
          </a:xfrm>
          <a:prstGeom prst="rect">
            <a:avLst/>
          </a:prstGeom>
          <a:noFill/>
          <a:ln>
            <a:noFill/>
          </a:ln>
        </p:spPr>
      </p:pic>
      <p:cxnSp>
        <p:nvCxnSpPr>
          <p:cNvPr id="139" name="Google Shape;139;p19"/>
          <p:cNvCxnSpPr>
            <a:stCxn id="137" idx="2"/>
          </p:cNvCxnSpPr>
          <p:nvPr/>
        </p:nvCxnSpPr>
        <p:spPr>
          <a:xfrm>
            <a:off x="1328289" y="2996148"/>
            <a:ext cx="6300" cy="853800"/>
          </a:xfrm>
          <a:prstGeom prst="straightConnector1">
            <a:avLst/>
          </a:prstGeom>
          <a:noFill/>
          <a:ln cap="flat" cmpd="sng" w="9525">
            <a:solidFill>
              <a:srgbClr val="000000"/>
            </a:solidFill>
            <a:prstDash val="solid"/>
            <a:round/>
            <a:headEnd len="med" w="med" type="none"/>
            <a:tailEnd len="med" w="med" type="stealth"/>
          </a:ln>
        </p:spPr>
      </p:cxnSp>
      <p:sp>
        <p:nvSpPr>
          <p:cNvPr id="140" name="Google Shape;140;p19"/>
          <p:cNvSpPr txBox="1"/>
          <p:nvPr/>
        </p:nvSpPr>
        <p:spPr>
          <a:xfrm>
            <a:off x="1334600" y="3221250"/>
            <a:ext cx="12423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Bluetooth</a:t>
            </a:r>
            <a:endParaRPr>
              <a:latin typeface="Roboto"/>
              <a:ea typeface="Roboto"/>
              <a:cs typeface="Roboto"/>
              <a:sym typeface="Roboto"/>
            </a:endParaRPr>
          </a:p>
        </p:txBody>
      </p:sp>
      <p:cxnSp>
        <p:nvCxnSpPr>
          <p:cNvPr id="141" name="Google Shape;141;p19"/>
          <p:cNvCxnSpPr>
            <a:stCxn id="138" idx="3"/>
          </p:cNvCxnSpPr>
          <p:nvPr/>
        </p:nvCxnSpPr>
        <p:spPr>
          <a:xfrm flipH="1" rot="10800000">
            <a:off x="2413174" y="4192437"/>
            <a:ext cx="2980800" cy="2400"/>
          </a:xfrm>
          <a:prstGeom prst="straightConnector1">
            <a:avLst/>
          </a:prstGeom>
          <a:noFill/>
          <a:ln cap="flat" cmpd="sng" w="9525">
            <a:solidFill>
              <a:srgbClr val="000000"/>
            </a:solidFill>
            <a:prstDash val="solid"/>
            <a:round/>
            <a:headEnd len="med" w="med" type="none"/>
            <a:tailEnd len="med" w="med" type="stealth"/>
          </a:ln>
        </p:spPr>
      </p:cxnSp>
      <p:pic>
        <p:nvPicPr>
          <p:cNvPr id="142" name="Google Shape;142;p19"/>
          <p:cNvPicPr preferRelativeResize="0"/>
          <p:nvPr/>
        </p:nvPicPr>
        <p:blipFill>
          <a:blip r:embed="rId5">
            <a:alphaModFix/>
          </a:blip>
          <a:stretch>
            <a:fillRect/>
          </a:stretch>
        </p:blipFill>
        <p:spPr>
          <a:xfrm>
            <a:off x="5707225" y="1559400"/>
            <a:ext cx="2613150" cy="3155574"/>
          </a:xfrm>
          <a:prstGeom prst="rect">
            <a:avLst/>
          </a:prstGeom>
          <a:noFill/>
          <a:ln>
            <a:noFill/>
          </a:ln>
        </p:spPr>
      </p:pic>
      <p:sp>
        <p:nvSpPr>
          <p:cNvPr id="143" name="Google Shape;143;p19"/>
          <p:cNvSpPr txBox="1"/>
          <p:nvPr/>
        </p:nvSpPr>
        <p:spPr>
          <a:xfrm>
            <a:off x="3240700" y="3849950"/>
            <a:ext cx="12423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Joint angles</a:t>
            </a:r>
            <a:endParaRPr>
              <a:latin typeface="Roboto"/>
              <a:ea typeface="Roboto"/>
              <a:cs typeface="Roboto"/>
              <a:sym typeface="Roboto"/>
            </a:endParaRPr>
          </a:p>
        </p:txBody>
      </p:sp>
      <p:sp>
        <p:nvSpPr>
          <p:cNvPr id="144" name="Google Shape;144;p19"/>
          <p:cNvSpPr txBox="1"/>
          <p:nvPr/>
        </p:nvSpPr>
        <p:spPr>
          <a:xfrm>
            <a:off x="3043350" y="4192425"/>
            <a:ext cx="2136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Forward Kinematics</a:t>
            </a:r>
            <a:endParaRPr>
              <a:latin typeface="Roboto"/>
              <a:ea typeface="Roboto"/>
              <a:cs typeface="Roboto"/>
              <a:sym typeface="Roboto"/>
            </a:endParaRPr>
          </a:p>
        </p:txBody>
      </p:sp>
      <p:sp>
        <p:nvSpPr>
          <p:cNvPr id="145" name="Google Shape;145;p19"/>
          <p:cNvSpPr txBox="1"/>
          <p:nvPr/>
        </p:nvSpPr>
        <p:spPr>
          <a:xfrm>
            <a:off x="6769350" y="4714975"/>
            <a:ext cx="6495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mixamo.com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overview</a:t>
            </a:r>
            <a:endParaRPr/>
          </a:p>
        </p:txBody>
      </p:sp>
      <p:pic>
        <p:nvPicPr>
          <p:cNvPr id="151" name="Google Shape;151;p20"/>
          <p:cNvPicPr preferRelativeResize="0"/>
          <p:nvPr/>
        </p:nvPicPr>
        <p:blipFill>
          <a:blip r:embed="rId3">
            <a:alphaModFix/>
          </a:blip>
          <a:stretch>
            <a:fillRect/>
          </a:stretch>
        </p:blipFill>
        <p:spPr>
          <a:xfrm>
            <a:off x="6864573" y="1532276"/>
            <a:ext cx="1843400" cy="2457847"/>
          </a:xfrm>
          <a:prstGeom prst="rect">
            <a:avLst/>
          </a:prstGeom>
          <a:noFill/>
          <a:ln>
            <a:noFill/>
          </a:ln>
        </p:spPr>
      </p:pic>
      <p:sp>
        <p:nvSpPr>
          <p:cNvPr id="152" name="Google Shape;152;p20"/>
          <p:cNvSpPr txBox="1"/>
          <p:nvPr/>
        </p:nvSpPr>
        <p:spPr>
          <a:xfrm>
            <a:off x="7091575" y="4080200"/>
            <a:ext cx="15084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2-IMU system</a:t>
            </a:r>
            <a:endParaRPr>
              <a:latin typeface="Roboto"/>
              <a:ea typeface="Roboto"/>
              <a:cs typeface="Roboto"/>
              <a:sym typeface="Roboto"/>
            </a:endParaRPr>
          </a:p>
        </p:txBody>
      </p:sp>
      <p:sp>
        <p:nvSpPr>
          <p:cNvPr id="153" name="Google Shape;153;p20"/>
          <p:cNvSpPr txBox="1"/>
          <p:nvPr/>
        </p:nvSpPr>
        <p:spPr>
          <a:xfrm>
            <a:off x="256000" y="1501600"/>
            <a:ext cx="6100500" cy="3230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1st IMU location</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Align with triceps(medial head)</a:t>
            </a:r>
            <a:endParaRPr>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a:latin typeface="Roboto"/>
                <a:ea typeface="Roboto"/>
                <a:cs typeface="Roboto"/>
                <a:sym typeface="Roboto"/>
              </a:rPr>
              <a:t>2nd IMU location</a:t>
            </a:r>
            <a:endParaRPr>
              <a:latin typeface="Roboto"/>
              <a:ea typeface="Roboto"/>
              <a:cs typeface="Roboto"/>
              <a:sym typeface="Roboto"/>
            </a:endParaRPr>
          </a:p>
          <a:p>
            <a:pPr indent="-317500" lvl="1" marL="914400" rtl="0" algn="l">
              <a:lnSpc>
                <a:spcPct val="200000"/>
              </a:lnSpc>
              <a:spcBef>
                <a:spcPts val="0"/>
              </a:spcBef>
              <a:spcAft>
                <a:spcPts val="0"/>
              </a:spcAft>
              <a:buSzPts val="1400"/>
              <a:buFont typeface="Roboto"/>
              <a:buChar char="○"/>
            </a:pPr>
            <a:r>
              <a:rPr lang="en">
                <a:latin typeface="Roboto"/>
                <a:ea typeface="Roboto"/>
                <a:cs typeface="Roboto"/>
                <a:sym typeface="Roboto"/>
              </a:rPr>
              <a:t>Align with Extensor retinaculum</a:t>
            </a:r>
            <a:endParaRPr>
              <a:latin typeface="Roboto"/>
              <a:ea typeface="Roboto"/>
              <a:cs typeface="Roboto"/>
              <a:sym typeface="Roboto"/>
            </a:endParaRPr>
          </a:p>
          <a:p>
            <a:pPr indent="0" lvl="0" marL="0" rtl="0" algn="l">
              <a:lnSpc>
                <a:spcPct val="200000"/>
              </a:lnSpc>
              <a:spcBef>
                <a:spcPts val="0"/>
              </a:spcBef>
              <a:spcAft>
                <a:spcPts val="0"/>
              </a:spcAft>
              <a:buNone/>
            </a:pPr>
            <a:r>
              <a:t/>
            </a:r>
            <a:endParaRPr>
              <a:latin typeface="Roboto"/>
              <a:ea typeface="Roboto"/>
              <a:cs typeface="Roboto"/>
              <a:sym typeface="Roboto"/>
            </a:endParaRPr>
          </a:p>
        </p:txBody>
      </p:sp>
      <p:pic>
        <p:nvPicPr>
          <p:cNvPr id="154" name="Google Shape;154;p20"/>
          <p:cNvPicPr preferRelativeResize="0"/>
          <p:nvPr/>
        </p:nvPicPr>
        <p:blipFill>
          <a:blip r:embed="rId4">
            <a:alphaModFix/>
          </a:blip>
          <a:stretch>
            <a:fillRect/>
          </a:stretch>
        </p:blipFill>
        <p:spPr>
          <a:xfrm>
            <a:off x="4372150" y="1330023"/>
            <a:ext cx="1768375" cy="3436101"/>
          </a:xfrm>
          <a:prstGeom prst="rect">
            <a:avLst/>
          </a:prstGeom>
          <a:noFill/>
          <a:ln>
            <a:noFill/>
          </a:ln>
        </p:spPr>
      </p:pic>
      <p:sp>
        <p:nvSpPr>
          <p:cNvPr id="155" name="Google Shape;155;p20"/>
          <p:cNvSpPr/>
          <p:nvPr/>
        </p:nvSpPr>
        <p:spPr>
          <a:xfrm>
            <a:off x="4572000" y="2888750"/>
            <a:ext cx="550200" cy="168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4448325" y="3990125"/>
            <a:ext cx="550200" cy="168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txBox="1"/>
          <p:nvPr/>
        </p:nvSpPr>
        <p:spPr>
          <a:xfrm>
            <a:off x="3864575" y="4654800"/>
            <a:ext cx="300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t>https://www.google.com/url?sa=i&amp;url=https%3A%2F%2Fgr.pinterest.com%2Fpin%2F745768019514523468%2F&amp;psig=AOvVaw3f1ue9minCb4wqK3_0UtAJ&amp;ust=1588795058034000&amp;source=images&amp;cd=vfe&amp;ved=0CAMQjB1qGAoTCMCo0PvAnekCFQAAAAAdAAAAABDkAQ</a:t>
            </a:r>
            <a:endParaRPr sz="500"/>
          </a:p>
        </p:txBody>
      </p:sp>
      <p:cxnSp>
        <p:nvCxnSpPr>
          <p:cNvPr id="158" name="Google Shape;158;p20"/>
          <p:cNvCxnSpPr/>
          <p:nvPr/>
        </p:nvCxnSpPr>
        <p:spPr>
          <a:xfrm flipH="1" rot="10800000">
            <a:off x="5122200" y="2490050"/>
            <a:ext cx="2940600" cy="483000"/>
          </a:xfrm>
          <a:prstGeom prst="straightConnector1">
            <a:avLst/>
          </a:prstGeom>
          <a:noFill/>
          <a:ln cap="flat" cmpd="sng" w="9525">
            <a:solidFill>
              <a:srgbClr val="FF0000"/>
            </a:solidFill>
            <a:prstDash val="solid"/>
            <a:round/>
            <a:headEnd len="med" w="med" type="stealth"/>
            <a:tailEnd len="med" w="med" type="none"/>
          </a:ln>
        </p:spPr>
      </p:cxnSp>
      <p:cxnSp>
        <p:nvCxnSpPr>
          <p:cNvPr id="159" name="Google Shape;159;p20"/>
          <p:cNvCxnSpPr>
            <a:endCxn id="156" idx="6"/>
          </p:cNvCxnSpPr>
          <p:nvPr/>
        </p:nvCxnSpPr>
        <p:spPr>
          <a:xfrm flipH="1">
            <a:off x="4998525" y="3354125"/>
            <a:ext cx="2297400" cy="7203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Arm Kinematics</a:t>
            </a:r>
            <a:endParaRPr/>
          </a:p>
        </p:txBody>
      </p:sp>
      <p:grpSp>
        <p:nvGrpSpPr>
          <p:cNvPr id="165" name="Google Shape;165;p21"/>
          <p:cNvGrpSpPr/>
          <p:nvPr/>
        </p:nvGrpSpPr>
        <p:grpSpPr>
          <a:xfrm>
            <a:off x="909575" y="1420175"/>
            <a:ext cx="3245825" cy="3498350"/>
            <a:chOff x="904475" y="1374175"/>
            <a:chExt cx="3245825" cy="3498350"/>
          </a:xfrm>
        </p:grpSpPr>
        <p:pic>
          <p:nvPicPr>
            <p:cNvPr id="166" name="Google Shape;166;p21"/>
            <p:cNvPicPr preferRelativeResize="0"/>
            <p:nvPr/>
          </p:nvPicPr>
          <p:blipFill>
            <a:blip r:embed="rId3">
              <a:alphaModFix/>
            </a:blip>
            <a:stretch>
              <a:fillRect/>
            </a:stretch>
          </p:blipFill>
          <p:spPr>
            <a:xfrm>
              <a:off x="904475" y="1374175"/>
              <a:ext cx="3245825" cy="3498350"/>
            </a:xfrm>
            <a:prstGeom prst="rect">
              <a:avLst/>
            </a:prstGeom>
            <a:noFill/>
            <a:ln>
              <a:noFill/>
            </a:ln>
          </p:spPr>
        </p:pic>
        <p:sp>
          <p:nvSpPr>
            <p:cNvPr id="167" name="Google Shape;167;p21"/>
            <p:cNvSpPr txBox="1"/>
            <p:nvPr/>
          </p:nvSpPr>
          <p:spPr>
            <a:xfrm>
              <a:off x="1973525" y="15594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B</a:t>
              </a:r>
              <a:endParaRPr>
                <a:solidFill>
                  <a:srgbClr val="FF0000"/>
                </a:solidFill>
                <a:latin typeface="Roboto"/>
                <a:ea typeface="Roboto"/>
                <a:cs typeface="Roboto"/>
                <a:sym typeface="Roboto"/>
              </a:endParaRPr>
            </a:p>
          </p:txBody>
        </p:sp>
        <p:sp>
          <p:nvSpPr>
            <p:cNvPr id="168" name="Google Shape;168;p21"/>
            <p:cNvSpPr txBox="1"/>
            <p:nvPr/>
          </p:nvSpPr>
          <p:spPr>
            <a:xfrm>
              <a:off x="1359000" y="19029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S</a:t>
              </a:r>
              <a:endParaRPr>
                <a:solidFill>
                  <a:srgbClr val="FF0000"/>
                </a:solidFill>
                <a:latin typeface="Roboto"/>
                <a:ea typeface="Roboto"/>
                <a:cs typeface="Roboto"/>
                <a:sym typeface="Roboto"/>
              </a:endParaRPr>
            </a:p>
          </p:txBody>
        </p:sp>
        <p:sp>
          <p:nvSpPr>
            <p:cNvPr id="169" name="Google Shape;169;p21"/>
            <p:cNvSpPr txBox="1"/>
            <p:nvPr/>
          </p:nvSpPr>
          <p:spPr>
            <a:xfrm>
              <a:off x="1425475" y="302472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E</a:t>
              </a:r>
              <a:endParaRPr>
                <a:solidFill>
                  <a:srgbClr val="FF0000"/>
                </a:solidFill>
                <a:latin typeface="Roboto"/>
                <a:ea typeface="Roboto"/>
                <a:cs typeface="Roboto"/>
                <a:sym typeface="Roboto"/>
              </a:endParaRPr>
            </a:p>
          </p:txBody>
        </p:sp>
        <p:sp>
          <p:nvSpPr>
            <p:cNvPr id="170" name="Google Shape;170;p21"/>
            <p:cNvSpPr txBox="1"/>
            <p:nvPr/>
          </p:nvSpPr>
          <p:spPr>
            <a:xfrm>
              <a:off x="1763000" y="4000375"/>
              <a:ext cx="439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W</a:t>
              </a:r>
              <a:endParaRPr>
                <a:solidFill>
                  <a:srgbClr val="FF0000"/>
                </a:solidFill>
                <a:latin typeface="Roboto"/>
                <a:ea typeface="Roboto"/>
                <a:cs typeface="Roboto"/>
                <a:sym typeface="Roboto"/>
              </a:endParaRPr>
            </a:p>
          </p:txBody>
        </p:sp>
      </p:grpSp>
      <p:pic>
        <p:nvPicPr>
          <p:cNvPr id="171" name="Google Shape;171;p21"/>
          <p:cNvPicPr preferRelativeResize="0"/>
          <p:nvPr/>
        </p:nvPicPr>
        <p:blipFill>
          <a:blip r:embed="rId4">
            <a:alphaModFix/>
          </a:blip>
          <a:stretch>
            <a:fillRect/>
          </a:stretch>
        </p:blipFill>
        <p:spPr>
          <a:xfrm>
            <a:off x="4572000" y="1281318"/>
            <a:ext cx="2627349" cy="648600"/>
          </a:xfrm>
          <a:prstGeom prst="rect">
            <a:avLst/>
          </a:prstGeom>
          <a:noFill/>
          <a:ln>
            <a:noFill/>
          </a:ln>
        </p:spPr>
      </p:pic>
      <p:cxnSp>
        <p:nvCxnSpPr>
          <p:cNvPr id="172" name="Google Shape;172;p21"/>
          <p:cNvCxnSpPr/>
          <p:nvPr/>
        </p:nvCxnSpPr>
        <p:spPr>
          <a:xfrm>
            <a:off x="2024700" y="4166950"/>
            <a:ext cx="148200" cy="414300"/>
          </a:xfrm>
          <a:prstGeom prst="straightConnector1">
            <a:avLst/>
          </a:prstGeom>
          <a:noFill/>
          <a:ln cap="flat" cmpd="sng" w="9525">
            <a:solidFill>
              <a:srgbClr val="000000"/>
            </a:solidFill>
            <a:prstDash val="solid"/>
            <a:round/>
            <a:headEnd len="med" w="med" type="none"/>
            <a:tailEnd len="med" w="med" type="stealth"/>
          </a:ln>
        </p:spPr>
      </p:cxnSp>
      <p:sp>
        <p:nvSpPr>
          <p:cNvPr id="173" name="Google Shape;173;p21"/>
          <p:cNvSpPr txBox="1"/>
          <p:nvPr/>
        </p:nvSpPr>
        <p:spPr>
          <a:xfrm>
            <a:off x="2196625" y="4316375"/>
            <a:ext cx="8814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v_pw</a:t>
            </a:r>
            <a:endParaRPr>
              <a:solidFill>
                <a:srgbClr val="FF0000"/>
              </a:solidFill>
              <a:latin typeface="Roboto"/>
              <a:ea typeface="Roboto"/>
              <a:cs typeface="Roboto"/>
              <a:sym typeface="Roboto"/>
            </a:endParaRPr>
          </a:p>
        </p:txBody>
      </p:sp>
      <p:pic>
        <p:nvPicPr>
          <p:cNvPr id="174" name="Google Shape;174;p21"/>
          <p:cNvPicPr preferRelativeResize="0"/>
          <p:nvPr/>
        </p:nvPicPr>
        <p:blipFill>
          <a:blip r:embed="rId5">
            <a:alphaModFix/>
          </a:blip>
          <a:stretch>
            <a:fillRect/>
          </a:stretch>
        </p:blipFill>
        <p:spPr>
          <a:xfrm>
            <a:off x="4703050" y="1873675"/>
            <a:ext cx="1823261" cy="3077899"/>
          </a:xfrm>
          <a:prstGeom prst="rect">
            <a:avLst/>
          </a:prstGeom>
          <a:noFill/>
          <a:ln>
            <a:noFill/>
          </a:ln>
        </p:spPr>
      </p:pic>
      <p:sp>
        <p:nvSpPr>
          <p:cNvPr id="175" name="Google Shape;175;p21"/>
          <p:cNvSpPr txBox="1"/>
          <p:nvPr/>
        </p:nvSpPr>
        <p:spPr>
          <a:xfrm>
            <a:off x="6418925" y="1988675"/>
            <a:ext cx="2799600" cy="26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Q: rotation matrix of shoulder</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Lu: length of upper arm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Lf: length of forearm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Lp: distance from palm to wrist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176" name="Google Shape;176;p21"/>
          <p:cNvSpPr txBox="1"/>
          <p:nvPr/>
        </p:nvSpPr>
        <p:spPr>
          <a:xfrm>
            <a:off x="2147325" y="4875600"/>
            <a:ext cx="6495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mixamo.com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