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Nunito"/>
      <p:regular r:id="rId23"/>
      <p:bold r:id="rId24"/>
      <p:italic r:id="rId25"/>
      <p:boldItalic r:id="rId26"/>
    </p:embeddedFont>
    <p:embeddedFont>
      <p:font typeface="Lobster"/>
      <p:regular r:id="rId27"/>
    </p:embeddedFont>
    <p:embeddedFont>
      <p:font typeface="Maven Pro"/>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j1TfgHZaDIT7QMaZMLNQx8jHyp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1FE20A3-FDA5-4033-83A5-A8D602349EE1}">
  <a:tblStyle styleId="{21FE20A3-FDA5-4033-83A5-A8D602349EE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MavenPro-regular.fntdata"/><Relationship Id="rId27" Type="http://schemas.openxmlformats.org/officeDocument/2006/relationships/font" Target="fonts/Lobst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venPro-bold.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827c36cbe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g827c36cbe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8015281f7b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 name="Google Shape;460;g8015281f7b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734ceeafc1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2" name="Google Shape;472;g734ceeafc1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g80085b79b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8" name="Google Shape;488;g80085b79b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g827c36cbed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9" name="Google Shape;519;g827c36cbed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842b3989a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9" name="Google Shape;529;g842b3989a7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72c057656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8" name="Google Shape;538;g72c057656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g849952686f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7" name="Google Shape;547;g849952686f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72c0576566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g72c0576566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74e96a536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0" name="Google Shape;400;g74e96a536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g80152820f8_0_1304"/>
          <p:cNvGrpSpPr/>
          <p:nvPr/>
        </p:nvGrpSpPr>
        <p:grpSpPr>
          <a:xfrm>
            <a:off x="7343003" y="3409675"/>
            <a:ext cx="1691422" cy="1732548"/>
            <a:chOff x="7343003" y="3409675"/>
            <a:chExt cx="1691422" cy="1732548"/>
          </a:xfrm>
        </p:grpSpPr>
        <p:grpSp>
          <p:nvGrpSpPr>
            <p:cNvPr id="11" name="Google Shape;11;g80152820f8_0_1304"/>
            <p:cNvGrpSpPr/>
            <p:nvPr/>
          </p:nvGrpSpPr>
          <p:grpSpPr>
            <a:xfrm>
              <a:off x="7343003" y="4453711"/>
              <a:ext cx="316800" cy="688513"/>
              <a:chOff x="7343003" y="4453711"/>
              <a:chExt cx="316800" cy="688513"/>
            </a:xfrm>
          </p:grpSpPr>
          <p:sp>
            <p:nvSpPr>
              <p:cNvPr id="12" name="Google Shape;12;g80152820f8_0_1304"/>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g80152820f8_0_1304"/>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g80152820f8_0_1304"/>
            <p:cNvGrpSpPr/>
            <p:nvPr/>
          </p:nvGrpSpPr>
          <p:grpSpPr>
            <a:xfrm>
              <a:off x="7801210" y="4105700"/>
              <a:ext cx="316800" cy="1036523"/>
              <a:chOff x="7801210" y="4105700"/>
              <a:chExt cx="316800" cy="1036523"/>
            </a:xfrm>
          </p:grpSpPr>
          <p:sp>
            <p:nvSpPr>
              <p:cNvPr id="15" name="Google Shape;15;g80152820f8_0_1304"/>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g80152820f8_0_1304"/>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g80152820f8_0_1304"/>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g80152820f8_0_1304"/>
            <p:cNvGrpSpPr/>
            <p:nvPr/>
          </p:nvGrpSpPr>
          <p:grpSpPr>
            <a:xfrm>
              <a:off x="8259418" y="3757688"/>
              <a:ext cx="316800" cy="1384535"/>
              <a:chOff x="8259418" y="3757688"/>
              <a:chExt cx="316800" cy="1384535"/>
            </a:xfrm>
          </p:grpSpPr>
          <p:sp>
            <p:nvSpPr>
              <p:cNvPr id="19" name="Google Shape;19;g80152820f8_0_1304"/>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g80152820f8_0_1304"/>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g80152820f8_0_1304"/>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g80152820f8_0_1304"/>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g80152820f8_0_1304"/>
            <p:cNvGrpSpPr/>
            <p:nvPr/>
          </p:nvGrpSpPr>
          <p:grpSpPr>
            <a:xfrm>
              <a:off x="8717625" y="3409675"/>
              <a:ext cx="316800" cy="1732548"/>
              <a:chOff x="8717625" y="3409675"/>
              <a:chExt cx="316800" cy="1732548"/>
            </a:xfrm>
          </p:grpSpPr>
          <p:sp>
            <p:nvSpPr>
              <p:cNvPr id="24" name="Google Shape;24;g80152820f8_0_130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g80152820f8_0_1304"/>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g80152820f8_0_1304"/>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g80152820f8_0_1304"/>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g80152820f8_0_1304"/>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g80152820f8_0_1304"/>
          <p:cNvGrpSpPr/>
          <p:nvPr/>
        </p:nvGrpSpPr>
        <p:grpSpPr>
          <a:xfrm>
            <a:off x="5043503" y="0"/>
            <a:ext cx="3814072" cy="3839102"/>
            <a:chOff x="5043503" y="0"/>
            <a:chExt cx="3814072" cy="3839102"/>
          </a:xfrm>
        </p:grpSpPr>
        <p:sp>
          <p:nvSpPr>
            <p:cNvPr id="30" name="Google Shape;30;g80152820f8_0_1304"/>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g80152820f8_0_1304"/>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g80152820f8_0_1304"/>
            <p:cNvGrpSpPr/>
            <p:nvPr/>
          </p:nvGrpSpPr>
          <p:grpSpPr>
            <a:xfrm>
              <a:off x="7647812" y="2704283"/>
              <a:ext cx="635219" cy="635219"/>
              <a:chOff x="6725724" y="2701260"/>
              <a:chExt cx="1208101" cy="1208100"/>
            </a:xfrm>
          </p:grpSpPr>
          <p:sp>
            <p:nvSpPr>
              <p:cNvPr id="33" name="Google Shape;33;g80152820f8_0_1304"/>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g80152820f8_0_130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g80152820f8_0_1304"/>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g80152820f8_0_1304"/>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g80152820f8_0_1304"/>
            <p:cNvGrpSpPr/>
            <p:nvPr/>
          </p:nvGrpSpPr>
          <p:grpSpPr>
            <a:xfrm>
              <a:off x="7952720" y="179238"/>
              <a:ext cx="873165" cy="873003"/>
              <a:chOff x="7754428" y="208725"/>
              <a:chExt cx="541800" cy="541800"/>
            </a:xfrm>
          </p:grpSpPr>
          <p:sp>
            <p:nvSpPr>
              <p:cNvPr id="38" name="Google Shape;38;g80152820f8_0_1304"/>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g80152820f8_0_1304"/>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g80152820f8_0_1304"/>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g80152820f8_0_1304"/>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g80152820f8_0_1304"/>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g80152820f8_0_1304"/>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80152820f8_0_130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80152820f8_0_1304"/>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g80152820f8_0_1304"/>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g80152820f8_0_1304"/>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g80152820f8_0_130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41" name="Shape 141"/>
        <p:cNvGrpSpPr/>
        <p:nvPr/>
      </p:nvGrpSpPr>
      <p:grpSpPr>
        <a:xfrm>
          <a:off x="0" y="0"/>
          <a:ext cx="0" cy="0"/>
          <a:chOff x="0" y="0"/>
          <a:chExt cx="0" cy="0"/>
        </a:xfrm>
      </p:grpSpPr>
      <p:grpSp>
        <p:nvGrpSpPr>
          <p:cNvPr id="142" name="Google Shape;142;g80152820f8_0_1436"/>
          <p:cNvGrpSpPr/>
          <p:nvPr/>
        </p:nvGrpSpPr>
        <p:grpSpPr>
          <a:xfrm>
            <a:off x="52" y="4099200"/>
            <a:ext cx="9144036" cy="1044300"/>
            <a:chOff x="52" y="4099200"/>
            <a:chExt cx="9144036" cy="1044300"/>
          </a:xfrm>
        </p:grpSpPr>
        <p:grpSp>
          <p:nvGrpSpPr>
            <p:cNvPr id="143" name="Google Shape;143;g80152820f8_0_1436"/>
            <p:cNvGrpSpPr/>
            <p:nvPr/>
          </p:nvGrpSpPr>
          <p:grpSpPr>
            <a:xfrm>
              <a:off x="52" y="4309200"/>
              <a:ext cx="231622" cy="834300"/>
              <a:chOff x="2688737" y="4301380"/>
              <a:chExt cx="231900" cy="834300"/>
            </a:xfrm>
          </p:grpSpPr>
          <p:sp>
            <p:nvSpPr>
              <p:cNvPr id="144" name="Google Shape;144;g80152820f8_0_14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80152820f8_0_14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80152820f8_0_14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80152820f8_0_14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g80152820f8_0_1436"/>
            <p:cNvGrpSpPr/>
            <p:nvPr/>
          </p:nvGrpSpPr>
          <p:grpSpPr>
            <a:xfrm>
              <a:off x="371406" y="4099200"/>
              <a:ext cx="231622" cy="1044300"/>
              <a:chOff x="2688737" y="4091380"/>
              <a:chExt cx="231900" cy="1044300"/>
            </a:xfrm>
          </p:grpSpPr>
          <p:sp>
            <p:nvSpPr>
              <p:cNvPr id="149" name="Google Shape;149;g80152820f8_0_14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80152820f8_0_14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80152820f8_0_14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80152820f8_0_1436"/>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80152820f8_0_14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g80152820f8_0_1436"/>
            <p:cNvGrpSpPr/>
            <p:nvPr/>
          </p:nvGrpSpPr>
          <p:grpSpPr>
            <a:xfrm>
              <a:off x="742761" y="4309200"/>
              <a:ext cx="231622" cy="834300"/>
              <a:chOff x="2688737" y="4301380"/>
              <a:chExt cx="231900" cy="834300"/>
            </a:xfrm>
          </p:grpSpPr>
          <p:sp>
            <p:nvSpPr>
              <p:cNvPr id="155" name="Google Shape;155;g80152820f8_0_14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80152820f8_0_14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80152820f8_0_14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80152820f8_0_14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g80152820f8_0_1436"/>
            <p:cNvGrpSpPr/>
            <p:nvPr/>
          </p:nvGrpSpPr>
          <p:grpSpPr>
            <a:xfrm>
              <a:off x="1114115" y="4518900"/>
              <a:ext cx="231622" cy="624600"/>
              <a:chOff x="2688737" y="4511080"/>
              <a:chExt cx="231900" cy="624600"/>
            </a:xfrm>
          </p:grpSpPr>
          <p:sp>
            <p:nvSpPr>
              <p:cNvPr id="160" name="Google Shape;160;g80152820f8_0_14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80152820f8_0_14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80152820f8_0_14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g80152820f8_0_1436"/>
            <p:cNvGrpSpPr/>
            <p:nvPr/>
          </p:nvGrpSpPr>
          <p:grpSpPr>
            <a:xfrm>
              <a:off x="1856753" y="4099200"/>
              <a:ext cx="231600" cy="1044300"/>
              <a:chOff x="1856753" y="4099200"/>
              <a:chExt cx="231600" cy="1044300"/>
            </a:xfrm>
          </p:grpSpPr>
          <p:sp>
            <p:nvSpPr>
              <p:cNvPr id="164" name="Google Shape;164;g80152820f8_0_1436"/>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80152820f8_0_1436"/>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80152820f8_0_143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80152820f8_0_1436"/>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80152820f8_0_1436"/>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g80152820f8_0_1436"/>
            <p:cNvGrpSpPr/>
            <p:nvPr/>
          </p:nvGrpSpPr>
          <p:grpSpPr>
            <a:xfrm>
              <a:off x="2228107" y="4309200"/>
              <a:ext cx="231600" cy="834300"/>
              <a:chOff x="2228107" y="4309200"/>
              <a:chExt cx="231600" cy="834300"/>
            </a:xfrm>
          </p:grpSpPr>
          <p:sp>
            <p:nvSpPr>
              <p:cNvPr id="170" name="Google Shape;170;g80152820f8_0_1436"/>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80152820f8_0_1436"/>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80152820f8_0_1436"/>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80152820f8_0_1436"/>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g80152820f8_0_1436"/>
            <p:cNvGrpSpPr/>
            <p:nvPr/>
          </p:nvGrpSpPr>
          <p:grpSpPr>
            <a:xfrm>
              <a:off x="2599462" y="4518900"/>
              <a:ext cx="231600" cy="624600"/>
              <a:chOff x="2599462" y="4518900"/>
              <a:chExt cx="231600" cy="624600"/>
            </a:xfrm>
          </p:grpSpPr>
          <p:sp>
            <p:nvSpPr>
              <p:cNvPr id="175" name="Google Shape;175;g80152820f8_0_1436"/>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80152820f8_0_143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80152820f8_0_1436"/>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g80152820f8_0_1436"/>
            <p:cNvGrpSpPr/>
            <p:nvPr/>
          </p:nvGrpSpPr>
          <p:grpSpPr>
            <a:xfrm>
              <a:off x="3342171" y="4099200"/>
              <a:ext cx="231600" cy="1044300"/>
              <a:chOff x="3342171" y="4099200"/>
              <a:chExt cx="231600" cy="1044300"/>
            </a:xfrm>
          </p:grpSpPr>
          <p:sp>
            <p:nvSpPr>
              <p:cNvPr id="179" name="Google Shape;179;g80152820f8_0_1436"/>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80152820f8_0_1436"/>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80152820f8_0_1436"/>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80152820f8_0_1436"/>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80152820f8_0_1436"/>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g80152820f8_0_1436"/>
            <p:cNvGrpSpPr/>
            <p:nvPr/>
          </p:nvGrpSpPr>
          <p:grpSpPr>
            <a:xfrm>
              <a:off x="3713525" y="4309200"/>
              <a:ext cx="231600" cy="834300"/>
              <a:chOff x="3713525" y="4309200"/>
              <a:chExt cx="231600" cy="834300"/>
            </a:xfrm>
          </p:grpSpPr>
          <p:sp>
            <p:nvSpPr>
              <p:cNvPr id="185" name="Google Shape;185;g80152820f8_0_1436"/>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80152820f8_0_143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80152820f8_0_1436"/>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80152820f8_0_1436"/>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g80152820f8_0_1436"/>
            <p:cNvGrpSpPr/>
            <p:nvPr/>
          </p:nvGrpSpPr>
          <p:grpSpPr>
            <a:xfrm>
              <a:off x="1485398" y="4309200"/>
              <a:ext cx="231600" cy="834300"/>
              <a:chOff x="1485398" y="4309200"/>
              <a:chExt cx="231600" cy="834300"/>
            </a:xfrm>
          </p:grpSpPr>
          <p:sp>
            <p:nvSpPr>
              <p:cNvPr id="190" name="Google Shape;190;g80152820f8_0_1436"/>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80152820f8_0_1436"/>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80152820f8_0_1436"/>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80152820f8_0_1436"/>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g80152820f8_0_1436"/>
            <p:cNvGrpSpPr/>
            <p:nvPr/>
          </p:nvGrpSpPr>
          <p:grpSpPr>
            <a:xfrm>
              <a:off x="4084879" y="4518900"/>
              <a:ext cx="231600" cy="624600"/>
              <a:chOff x="4084879" y="4518900"/>
              <a:chExt cx="231600" cy="624600"/>
            </a:xfrm>
          </p:grpSpPr>
          <p:sp>
            <p:nvSpPr>
              <p:cNvPr id="195" name="Google Shape;195;g80152820f8_0_1436"/>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80152820f8_0_143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80152820f8_0_1436"/>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g80152820f8_0_1436"/>
            <p:cNvGrpSpPr/>
            <p:nvPr/>
          </p:nvGrpSpPr>
          <p:grpSpPr>
            <a:xfrm>
              <a:off x="2970816" y="4309200"/>
              <a:ext cx="231600" cy="834300"/>
              <a:chOff x="2970816" y="4309200"/>
              <a:chExt cx="231600" cy="834300"/>
            </a:xfrm>
          </p:grpSpPr>
          <p:sp>
            <p:nvSpPr>
              <p:cNvPr id="199" name="Google Shape;199;g80152820f8_0_1436"/>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80152820f8_0_1436"/>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80152820f8_0_1436"/>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80152820f8_0_1436"/>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g80152820f8_0_1436"/>
            <p:cNvGrpSpPr/>
            <p:nvPr/>
          </p:nvGrpSpPr>
          <p:grpSpPr>
            <a:xfrm>
              <a:off x="4456234" y="4309200"/>
              <a:ext cx="231600" cy="834300"/>
              <a:chOff x="4456234" y="4309200"/>
              <a:chExt cx="231600" cy="834300"/>
            </a:xfrm>
          </p:grpSpPr>
          <p:sp>
            <p:nvSpPr>
              <p:cNvPr id="204" name="Google Shape;204;g80152820f8_0_1436"/>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80152820f8_0_1436"/>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80152820f8_0_143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80152820f8_0_1436"/>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g80152820f8_0_1436"/>
            <p:cNvGrpSpPr/>
            <p:nvPr/>
          </p:nvGrpSpPr>
          <p:grpSpPr>
            <a:xfrm>
              <a:off x="4827588" y="4099200"/>
              <a:ext cx="231600" cy="1044300"/>
              <a:chOff x="4827588" y="4099200"/>
              <a:chExt cx="231600" cy="1044300"/>
            </a:xfrm>
          </p:grpSpPr>
          <p:sp>
            <p:nvSpPr>
              <p:cNvPr id="209" name="Google Shape;209;g80152820f8_0_1436"/>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80152820f8_0_1436"/>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80152820f8_0_1436"/>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80152820f8_0_1436"/>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80152820f8_0_1436"/>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g80152820f8_0_1436"/>
            <p:cNvGrpSpPr/>
            <p:nvPr/>
          </p:nvGrpSpPr>
          <p:grpSpPr>
            <a:xfrm>
              <a:off x="5198943" y="4309200"/>
              <a:ext cx="231600" cy="834300"/>
              <a:chOff x="5198943" y="4309200"/>
              <a:chExt cx="231600" cy="834300"/>
            </a:xfrm>
          </p:grpSpPr>
          <p:sp>
            <p:nvSpPr>
              <p:cNvPr id="215" name="Google Shape;215;g80152820f8_0_1436"/>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80152820f8_0_143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80152820f8_0_1436"/>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80152820f8_0_1436"/>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g80152820f8_0_1436"/>
            <p:cNvGrpSpPr/>
            <p:nvPr/>
          </p:nvGrpSpPr>
          <p:grpSpPr>
            <a:xfrm>
              <a:off x="5570297" y="4518900"/>
              <a:ext cx="231600" cy="624600"/>
              <a:chOff x="5570297" y="4518900"/>
              <a:chExt cx="231600" cy="624600"/>
            </a:xfrm>
          </p:grpSpPr>
          <p:sp>
            <p:nvSpPr>
              <p:cNvPr id="220" name="Google Shape;220;g80152820f8_0_1436"/>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80152820f8_0_1436"/>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80152820f8_0_1436"/>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g80152820f8_0_1436"/>
            <p:cNvGrpSpPr/>
            <p:nvPr/>
          </p:nvGrpSpPr>
          <p:grpSpPr>
            <a:xfrm>
              <a:off x="5941652" y="4309200"/>
              <a:ext cx="231600" cy="834300"/>
              <a:chOff x="5941652" y="4309200"/>
              <a:chExt cx="231600" cy="834300"/>
            </a:xfrm>
          </p:grpSpPr>
          <p:sp>
            <p:nvSpPr>
              <p:cNvPr id="224" name="Google Shape;224;g80152820f8_0_1436"/>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80152820f8_0_1436"/>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80152820f8_0_143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80152820f8_0_1436"/>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g80152820f8_0_1436"/>
            <p:cNvGrpSpPr/>
            <p:nvPr/>
          </p:nvGrpSpPr>
          <p:grpSpPr>
            <a:xfrm>
              <a:off x="6313006" y="4099200"/>
              <a:ext cx="231600" cy="1044300"/>
              <a:chOff x="6313006" y="4099200"/>
              <a:chExt cx="231600" cy="1044300"/>
            </a:xfrm>
          </p:grpSpPr>
          <p:sp>
            <p:nvSpPr>
              <p:cNvPr id="229" name="Google Shape;229;g80152820f8_0_1436"/>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80152820f8_0_1436"/>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80152820f8_0_1436"/>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80152820f8_0_1436"/>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80152820f8_0_1436"/>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g80152820f8_0_1436"/>
            <p:cNvGrpSpPr/>
            <p:nvPr/>
          </p:nvGrpSpPr>
          <p:grpSpPr>
            <a:xfrm>
              <a:off x="6684361" y="4309200"/>
              <a:ext cx="231600" cy="834300"/>
              <a:chOff x="6684361" y="4309200"/>
              <a:chExt cx="231600" cy="834300"/>
            </a:xfrm>
          </p:grpSpPr>
          <p:sp>
            <p:nvSpPr>
              <p:cNvPr id="235" name="Google Shape;235;g80152820f8_0_1436"/>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80152820f8_0_14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80152820f8_0_1436"/>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80152820f8_0_1436"/>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g80152820f8_0_1436"/>
            <p:cNvGrpSpPr/>
            <p:nvPr/>
          </p:nvGrpSpPr>
          <p:grpSpPr>
            <a:xfrm>
              <a:off x="7055715" y="4518900"/>
              <a:ext cx="231600" cy="624600"/>
              <a:chOff x="7055715" y="4518900"/>
              <a:chExt cx="231600" cy="624600"/>
            </a:xfrm>
          </p:grpSpPr>
          <p:sp>
            <p:nvSpPr>
              <p:cNvPr id="240" name="Google Shape;240;g80152820f8_0_1436"/>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80152820f8_0_1436"/>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80152820f8_0_1436"/>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g80152820f8_0_1436"/>
            <p:cNvGrpSpPr/>
            <p:nvPr/>
          </p:nvGrpSpPr>
          <p:grpSpPr>
            <a:xfrm>
              <a:off x="7798424" y="4099200"/>
              <a:ext cx="231600" cy="1044300"/>
              <a:chOff x="7798424" y="4099200"/>
              <a:chExt cx="231600" cy="1044300"/>
            </a:xfrm>
          </p:grpSpPr>
          <p:sp>
            <p:nvSpPr>
              <p:cNvPr id="244" name="Google Shape;244;g80152820f8_0_1436"/>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80152820f8_0_1436"/>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80152820f8_0_143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80152820f8_0_1436"/>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80152820f8_0_1436"/>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g80152820f8_0_1436"/>
            <p:cNvGrpSpPr/>
            <p:nvPr/>
          </p:nvGrpSpPr>
          <p:grpSpPr>
            <a:xfrm>
              <a:off x="8169779" y="4309200"/>
              <a:ext cx="231600" cy="834300"/>
              <a:chOff x="8169779" y="4309200"/>
              <a:chExt cx="231600" cy="834300"/>
            </a:xfrm>
          </p:grpSpPr>
          <p:sp>
            <p:nvSpPr>
              <p:cNvPr id="250" name="Google Shape;250;g80152820f8_0_1436"/>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80152820f8_0_1436"/>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80152820f8_0_1436"/>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80152820f8_0_1436"/>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g80152820f8_0_1436"/>
            <p:cNvGrpSpPr/>
            <p:nvPr/>
          </p:nvGrpSpPr>
          <p:grpSpPr>
            <a:xfrm>
              <a:off x="7427070" y="4309200"/>
              <a:ext cx="231600" cy="834300"/>
              <a:chOff x="7427070" y="4309200"/>
              <a:chExt cx="231600" cy="834300"/>
            </a:xfrm>
          </p:grpSpPr>
          <p:sp>
            <p:nvSpPr>
              <p:cNvPr id="255" name="Google Shape;255;g80152820f8_0_1436"/>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80152820f8_0_143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80152820f8_0_1436"/>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80152820f8_0_1436"/>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g80152820f8_0_1436"/>
            <p:cNvGrpSpPr/>
            <p:nvPr/>
          </p:nvGrpSpPr>
          <p:grpSpPr>
            <a:xfrm>
              <a:off x="8541133" y="4518900"/>
              <a:ext cx="231600" cy="624600"/>
              <a:chOff x="8541133" y="4518900"/>
              <a:chExt cx="231600" cy="624600"/>
            </a:xfrm>
          </p:grpSpPr>
          <p:sp>
            <p:nvSpPr>
              <p:cNvPr id="260" name="Google Shape;260;g80152820f8_0_1436"/>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80152820f8_0_1436"/>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80152820f8_0_1436"/>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g80152820f8_0_1436"/>
            <p:cNvGrpSpPr/>
            <p:nvPr/>
          </p:nvGrpSpPr>
          <p:grpSpPr>
            <a:xfrm>
              <a:off x="8912488" y="4309200"/>
              <a:ext cx="231600" cy="834300"/>
              <a:chOff x="8912488" y="4309200"/>
              <a:chExt cx="231600" cy="834300"/>
            </a:xfrm>
          </p:grpSpPr>
          <p:sp>
            <p:nvSpPr>
              <p:cNvPr id="264" name="Google Shape;264;g80152820f8_0_1436"/>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80152820f8_0_1436"/>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80152820f8_0_143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80152820f8_0_1436"/>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g80152820f8_0_1436"/>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g80152820f8_0_1436"/>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g80152820f8_0_143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g80152820f8_0_156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3" name="Shape 273"/>
        <p:cNvGrpSpPr/>
        <p:nvPr/>
      </p:nvGrpSpPr>
      <p:grpSpPr>
        <a:xfrm>
          <a:off x="0" y="0"/>
          <a:ext cx="0" cy="0"/>
          <a:chOff x="0" y="0"/>
          <a:chExt cx="0" cy="0"/>
        </a:xfrm>
      </p:grpSpPr>
      <p:sp>
        <p:nvSpPr>
          <p:cNvPr id="274" name="Google Shape;274;g80152820f8_0_1568"/>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5" name="Google Shape;275;g80152820f8_0_1568"/>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6" name="Google Shape;276;g80152820f8_0_156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7" name="Google Shape;277;g80152820f8_0_156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8" name="Google Shape;278;g80152820f8_0_156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9" name="Shape 49"/>
        <p:cNvGrpSpPr/>
        <p:nvPr/>
      </p:nvGrpSpPr>
      <p:grpSpPr>
        <a:xfrm>
          <a:off x="0" y="0"/>
          <a:ext cx="0" cy="0"/>
          <a:chOff x="0" y="0"/>
          <a:chExt cx="0" cy="0"/>
        </a:xfrm>
      </p:grpSpPr>
      <p:grpSp>
        <p:nvGrpSpPr>
          <p:cNvPr id="50" name="Google Shape;50;g80152820f8_0_1344"/>
          <p:cNvGrpSpPr/>
          <p:nvPr/>
        </p:nvGrpSpPr>
        <p:grpSpPr>
          <a:xfrm>
            <a:off x="146769" y="3406"/>
            <a:ext cx="1233215" cy="1384535"/>
            <a:chOff x="146769" y="3406"/>
            <a:chExt cx="1233215" cy="1384535"/>
          </a:xfrm>
        </p:grpSpPr>
        <p:grpSp>
          <p:nvGrpSpPr>
            <p:cNvPr id="51" name="Google Shape;51;g80152820f8_0_1344"/>
            <p:cNvGrpSpPr/>
            <p:nvPr/>
          </p:nvGrpSpPr>
          <p:grpSpPr>
            <a:xfrm>
              <a:off x="1063183" y="3406"/>
              <a:ext cx="316800" cy="688513"/>
              <a:chOff x="1063183" y="3406"/>
              <a:chExt cx="316800" cy="688513"/>
            </a:xfrm>
          </p:grpSpPr>
          <p:sp>
            <p:nvSpPr>
              <p:cNvPr id="52" name="Google Shape;52;g80152820f8_0_1344"/>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80152820f8_0_1344"/>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g80152820f8_0_1344"/>
            <p:cNvGrpSpPr/>
            <p:nvPr/>
          </p:nvGrpSpPr>
          <p:grpSpPr>
            <a:xfrm>
              <a:off x="604976" y="3406"/>
              <a:ext cx="316800" cy="1036524"/>
              <a:chOff x="604976" y="3406"/>
              <a:chExt cx="316800" cy="1036524"/>
            </a:xfrm>
          </p:grpSpPr>
          <p:sp>
            <p:nvSpPr>
              <p:cNvPr id="55" name="Google Shape;55;g80152820f8_0_1344"/>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80152820f8_0_1344"/>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80152820f8_0_1344"/>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g80152820f8_0_1344"/>
            <p:cNvGrpSpPr/>
            <p:nvPr/>
          </p:nvGrpSpPr>
          <p:grpSpPr>
            <a:xfrm>
              <a:off x="146769" y="3406"/>
              <a:ext cx="316800" cy="1384535"/>
              <a:chOff x="146769" y="3406"/>
              <a:chExt cx="316800" cy="1384535"/>
            </a:xfrm>
          </p:grpSpPr>
          <p:sp>
            <p:nvSpPr>
              <p:cNvPr id="59" name="Google Shape;59;g80152820f8_0_1344"/>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80152820f8_0_1344"/>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80152820f8_0_1344"/>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80152820f8_0_1344"/>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g80152820f8_0_1344"/>
          <p:cNvGrpSpPr/>
          <p:nvPr/>
        </p:nvGrpSpPr>
        <p:grpSpPr>
          <a:xfrm>
            <a:off x="6775084" y="2904008"/>
            <a:ext cx="2186148" cy="2239500"/>
            <a:chOff x="6775084" y="2904008"/>
            <a:chExt cx="2186148" cy="2239500"/>
          </a:xfrm>
        </p:grpSpPr>
        <p:grpSp>
          <p:nvGrpSpPr>
            <p:cNvPr id="64" name="Google Shape;64;g80152820f8_0_1344"/>
            <p:cNvGrpSpPr/>
            <p:nvPr/>
          </p:nvGrpSpPr>
          <p:grpSpPr>
            <a:xfrm>
              <a:off x="6775084" y="4253708"/>
              <a:ext cx="409500" cy="889800"/>
              <a:chOff x="6775084" y="4253708"/>
              <a:chExt cx="409500" cy="889800"/>
            </a:xfrm>
          </p:grpSpPr>
          <p:sp>
            <p:nvSpPr>
              <p:cNvPr id="65" name="Google Shape;65;g80152820f8_0_1344"/>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80152820f8_0_1344"/>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g80152820f8_0_1344"/>
            <p:cNvGrpSpPr/>
            <p:nvPr/>
          </p:nvGrpSpPr>
          <p:grpSpPr>
            <a:xfrm>
              <a:off x="7367299" y="3804008"/>
              <a:ext cx="409500" cy="1339500"/>
              <a:chOff x="7367299" y="3804008"/>
              <a:chExt cx="409500" cy="1339500"/>
            </a:xfrm>
          </p:grpSpPr>
          <p:sp>
            <p:nvSpPr>
              <p:cNvPr id="68" name="Google Shape;68;g80152820f8_0_1344"/>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80152820f8_0_1344"/>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80152820f8_0_1344"/>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g80152820f8_0_1344"/>
            <p:cNvGrpSpPr/>
            <p:nvPr/>
          </p:nvGrpSpPr>
          <p:grpSpPr>
            <a:xfrm>
              <a:off x="7959516" y="3354008"/>
              <a:ext cx="409500" cy="1789500"/>
              <a:chOff x="7959516" y="3354008"/>
              <a:chExt cx="409500" cy="1789500"/>
            </a:xfrm>
          </p:grpSpPr>
          <p:sp>
            <p:nvSpPr>
              <p:cNvPr id="72" name="Google Shape;72;g80152820f8_0_1344"/>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80152820f8_0_1344"/>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80152820f8_0_134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80152820f8_0_1344"/>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g80152820f8_0_1344"/>
            <p:cNvGrpSpPr/>
            <p:nvPr/>
          </p:nvGrpSpPr>
          <p:grpSpPr>
            <a:xfrm>
              <a:off x="8551731" y="2904008"/>
              <a:ext cx="409500" cy="2239500"/>
              <a:chOff x="8551731" y="2904008"/>
              <a:chExt cx="409500" cy="2239500"/>
            </a:xfrm>
          </p:grpSpPr>
          <p:sp>
            <p:nvSpPr>
              <p:cNvPr id="77" name="Google Shape;77;g80152820f8_0_1344"/>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80152820f8_0_1344"/>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80152820f8_0_1344"/>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80152820f8_0_1344"/>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80152820f8_0_1344"/>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g80152820f8_0_1344"/>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g80152820f8_0_134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g80152820f8_0_1379"/>
          <p:cNvGrpSpPr/>
          <p:nvPr/>
        </p:nvGrpSpPr>
        <p:grpSpPr>
          <a:xfrm>
            <a:off x="625966" y="299376"/>
            <a:ext cx="999312" cy="999312"/>
            <a:chOff x="348199" y="179450"/>
            <a:chExt cx="1116300" cy="1116300"/>
          </a:xfrm>
        </p:grpSpPr>
        <p:sp>
          <p:nvSpPr>
            <p:cNvPr id="86" name="Google Shape;86;g80152820f8_0_137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g80152820f8_0_137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g80152820f8_0_137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g80152820f8_0_1379"/>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g80152820f8_0_137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g80152820f8_0_1386"/>
          <p:cNvGrpSpPr/>
          <p:nvPr/>
        </p:nvGrpSpPr>
        <p:grpSpPr>
          <a:xfrm>
            <a:off x="625966" y="299376"/>
            <a:ext cx="999312" cy="999312"/>
            <a:chOff x="348199" y="179450"/>
            <a:chExt cx="1116300" cy="1116300"/>
          </a:xfrm>
        </p:grpSpPr>
        <p:sp>
          <p:nvSpPr>
            <p:cNvPr id="93" name="Google Shape;93;g80152820f8_0_13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80152820f8_0_138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g80152820f8_0_138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g80152820f8_0_1386"/>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g80152820f8_0_1386"/>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g80152820f8_0_138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g80152820f8_0_1394"/>
          <p:cNvGrpSpPr/>
          <p:nvPr/>
        </p:nvGrpSpPr>
        <p:grpSpPr>
          <a:xfrm>
            <a:off x="625966" y="299376"/>
            <a:ext cx="999312" cy="999312"/>
            <a:chOff x="348199" y="179450"/>
            <a:chExt cx="1116300" cy="1116300"/>
          </a:xfrm>
        </p:grpSpPr>
        <p:sp>
          <p:nvSpPr>
            <p:cNvPr id="101" name="Google Shape;101;g80152820f8_0_139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80152820f8_0_13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g80152820f8_0_139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g80152820f8_0_139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g80152820f8_0_1400"/>
          <p:cNvGrpSpPr/>
          <p:nvPr/>
        </p:nvGrpSpPr>
        <p:grpSpPr>
          <a:xfrm>
            <a:off x="625966" y="299376"/>
            <a:ext cx="999312" cy="999312"/>
            <a:chOff x="348199" y="179450"/>
            <a:chExt cx="1116300" cy="1116300"/>
          </a:xfrm>
        </p:grpSpPr>
        <p:sp>
          <p:nvSpPr>
            <p:cNvPr id="107" name="Google Shape;107;g80152820f8_0_140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80152820f8_0_140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g80152820f8_0_1400"/>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g80152820f8_0_1400"/>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g80152820f8_0_140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12" name="Shape 112"/>
        <p:cNvGrpSpPr/>
        <p:nvPr/>
      </p:nvGrpSpPr>
      <p:grpSpPr>
        <a:xfrm>
          <a:off x="0" y="0"/>
          <a:ext cx="0" cy="0"/>
          <a:chOff x="0" y="0"/>
          <a:chExt cx="0" cy="0"/>
        </a:xfrm>
      </p:grpSpPr>
      <p:grpSp>
        <p:nvGrpSpPr>
          <p:cNvPr id="113" name="Google Shape;113;g80152820f8_0_1407"/>
          <p:cNvGrpSpPr/>
          <p:nvPr/>
        </p:nvGrpSpPr>
        <p:grpSpPr>
          <a:xfrm>
            <a:off x="6866714" y="1306"/>
            <a:ext cx="2267451" cy="2601690"/>
            <a:chOff x="6790514" y="1306"/>
            <a:chExt cx="2267451" cy="2601690"/>
          </a:xfrm>
        </p:grpSpPr>
        <p:grpSp>
          <p:nvGrpSpPr>
            <p:cNvPr id="114" name="Google Shape;114;g80152820f8_0_1407"/>
            <p:cNvGrpSpPr/>
            <p:nvPr/>
          </p:nvGrpSpPr>
          <p:grpSpPr>
            <a:xfrm>
              <a:off x="7067465" y="1306"/>
              <a:ext cx="1990500" cy="1990200"/>
              <a:chOff x="7067465" y="1306"/>
              <a:chExt cx="1990500" cy="1990200"/>
            </a:xfrm>
          </p:grpSpPr>
          <p:sp>
            <p:nvSpPr>
              <p:cNvPr id="115" name="Google Shape;115;g80152820f8_0_1407"/>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80152820f8_0_1407"/>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80152820f8_0_1407"/>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g80152820f8_0_1407"/>
            <p:cNvGrpSpPr/>
            <p:nvPr/>
          </p:nvGrpSpPr>
          <p:grpSpPr>
            <a:xfrm>
              <a:off x="8207126" y="1807996"/>
              <a:ext cx="795000" cy="795000"/>
              <a:chOff x="8207126" y="1807996"/>
              <a:chExt cx="795000" cy="795000"/>
            </a:xfrm>
          </p:grpSpPr>
          <p:sp>
            <p:nvSpPr>
              <p:cNvPr id="119" name="Google Shape;119;g80152820f8_0_1407"/>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80152820f8_0_1407"/>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80152820f8_0_1407"/>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g80152820f8_0_1407"/>
            <p:cNvGrpSpPr/>
            <p:nvPr/>
          </p:nvGrpSpPr>
          <p:grpSpPr>
            <a:xfrm>
              <a:off x="6790514" y="118857"/>
              <a:ext cx="548700" cy="548700"/>
              <a:chOff x="6790514" y="118857"/>
              <a:chExt cx="548700" cy="548700"/>
            </a:xfrm>
          </p:grpSpPr>
          <p:sp>
            <p:nvSpPr>
              <p:cNvPr id="123" name="Google Shape;123;g80152820f8_0_1407"/>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80152820f8_0_1407"/>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g80152820f8_0_1407"/>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g80152820f8_0_140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g80152820f8_0_1422"/>
          <p:cNvGrpSpPr/>
          <p:nvPr/>
        </p:nvGrpSpPr>
        <p:grpSpPr>
          <a:xfrm>
            <a:off x="625966" y="299376"/>
            <a:ext cx="999312" cy="999312"/>
            <a:chOff x="348199" y="179450"/>
            <a:chExt cx="1116300" cy="1116300"/>
          </a:xfrm>
        </p:grpSpPr>
        <p:sp>
          <p:nvSpPr>
            <p:cNvPr id="129" name="Google Shape;129;g80152820f8_0_142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80152820f8_0_142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g80152820f8_0_1422"/>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g80152820f8_0_1422"/>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g80152820f8_0_1422"/>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g80152820f8_0_142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g80152820f8_0_1430"/>
          <p:cNvGrpSpPr/>
          <p:nvPr/>
        </p:nvGrpSpPr>
        <p:grpSpPr>
          <a:xfrm>
            <a:off x="713373" y="3847119"/>
            <a:ext cx="825392" cy="825392"/>
            <a:chOff x="348199" y="179450"/>
            <a:chExt cx="1116300" cy="1116300"/>
          </a:xfrm>
        </p:grpSpPr>
        <p:sp>
          <p:nvSpPr>
            <p:cNvPr id="137" name="Google Shape;137;g80152820f8_0_143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80152820f8_0_14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g80152820f8_0_143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g80152820f8_0_143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g80152820f8_0_130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g80152820f8_0_130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g80152820f8_0_1300"/>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5.png"/><Relationship Id="rId9"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21.jpg"/><Relationship Id="rId7" Type="http://schemas.openxmlformats.org/officeDocument/2006/relationships/image" Target="../media/image16.png"/><Relationship Id="rId8"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hyperlink" Target="http://drive.google.com/file/d/1IRcyUHBo7bBF_zLRtf5jdBljhFLZVhIu/view" TargetMode="External"/><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BCDFF"/>
        </a:solidFill>
      </p:bgPr>
    </p:bg>
    <p:spTree>
      <p:nvGrpSpPr>
        <p:cNvPr id="282" name="Shape 282"/>
        <p:cNvGrpSpPr/>
        <p:nvPr/>
      </p:nvGrpSpPr>
      <p:grpSpPr>
        <a:xfrm>
          <a:off x="0" y="0"/>
          <a:ext cx="0" cy="0"/>
          <a:chOff x="0" y="0"/>
          <a:chExt cx="0" cy="0"/>
        </a:xfrm>
      </p:grpSpPr>
      <p:sp>
        <p:nvSpPr>
          <p:cNvPr id="283" name="Google Shape;283;p1"/>
          <p:cNvSpPr txBox="1"/>
          <p:nvPr>
            <p:ph type="title"/>
          </p:nvPr>
        </p:nvSpPr>
        <p:spPr>
          <a:xfrm>
            <a:off x="293400" y="744400"/>
            <a:ext cx="5273700" cy="18729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00FF"/>
              </a:buClr>
              <a:buSzPts val="2400"/>
              <a:buFont typeface="Verdana"/>
              <a:buNone/>
            </a:pPr>
            <a:br>
              <a:rPr lang="en-US" sz="2400">
                <a:solidFill>
                  <a:srgbClr val="0000FF"/>
                </a:solidFill>
                <a:latin typeface="Droid Sans"/>
                <a:ea typeface="Droid Sans"/>
                <a:cs typeface="Droid Sans"/>
                <a:sym typeface="Droid Sans"/>
              </a:rPr>
            </a:br>
            <a:r>
              <a:rPr lang="en-US" sz="2400">
                <a:solidFill>
                  <a:srgbClr val="0000FF"/>
                </a:solidFill>
                <a:latin typeface="Droid Sans"/>
                <a:ea typeface="Droid Sans"/>
                <a:cs typeface="Droid Sans"/>
                <a:sym typeface="Droid Sans"/>
              </a:rPr>
              <a:t>Redefining Neuroimaging Standard of Care： </a:t>
            </a:r>
            <a:br>
              <a:rPr lang="en-US" sz="2400">
                <a:solidFill>
                  <a:srgbClr val="0000FF"/>
                </a:solidFill>
                <a:latin typeface="Droid Sans"/>
                <a:ea typeface="Droid Sans"/>
                <a:cs typeface="Droid Sans"/>
                <a:sym typeface="Droid Sans"/>
              </a:rPr>
            </a:br>
            <a:r>
              <a:rPr lang="en-US" sz="2400">
                <a:solidFill>
                  <a:srgbClr val="0000FF"/>
                </a:solidFill>
                <a:latin typeface="Droid Sans"/>
                <a:ea typeface="Droid Sans"/>
                <a:cs typeface="Droid Sans"/>
                <a:sym typeface="Droid Sans"/>
              </a:rPr>
              <a:t>An Implantable Ultrasound for Real-Time </a:t>
            </a:r>
            <a:br>
              <a:rPr lang="en-US" sz="2400">
                <a:solidFill>
                  <a:srgbClr val="0000FF"/>
                </a:solidFill>
                <a:latin typeface="Droid Sans"/>
                <a:ea typeface="Droid Sans"/>
                <a:cs typeface="Droid Sans"/>
                <a:sym typeface="Droid Sans"/>
              </a:rPr>
            </a:br>
            <a:r>
              <a:rPr lang="en-US" sz="2400">
                <a:solidFill>
                  <a:srgbClr val="0000FF"/>
                </a:solidFill>
                <a:latin typeface="Droid Sans"/>
                <a:ea typeface="Droid Sans"/>
                <a:cs typeface="Droid Sans"/>
                <a:sym typeface="Droid Sans"/>
              </a:rPr>
              <a:t>Diagnosis of Brain Diseases</a:t>
            </a:r>
            <a:endParaRPr sz="2400">
              <a:latin typeface="Droid Sans"/>
              <a:ea typeface="Droid Sans"/>
              <a:cs typeface="Droid Sans"/>
              <a:sym typeface="Droid Sans"/>
            </a:endParaRPr>
          </a:p>
        </p:txBody>
      </p:sp>
      <p:pic>
        <p:nvPicPr>
          <p:cNvPr id="284" name="Google Shape;284;p1"/>
          <p:cNvPicPr preferRelativeResize="0"/>
          <p:nvPr/>
        </p:nvPicPr>
        <p:blipFill rotWithShape="1">
          <a:blip r:embed="rId3">
            <a:alphaModFix/>
          </a:blip>
          <a:srcRect b="0" l="0" r="0" t="0"/>
          <a:stretch/>
        </p:blipFill>
        <p:spPr>
          <a:xfrm>
            <a:off x="5567165" y="373388"/>
            <a:ext cx="2996975" cy="2614925"/>
          </a:xfrm>
          <a:prstGeom prst="rect">
            <a:avLst/>
          </a:prstGeom>
          <a:noFill/>
          <a:ln>
            <a:noFill/>
          </a:ln>
        </p:spPr>
      </p:pic>
      <p:sp>
        <p:nvSpPr>
          <p:cNvPr id="285" name="Google Shape;285;p1"/>
          <p:cNvSpPr txBox="1"/>
          <p:nvPr/>
        </p:nvSpPr>
        <p:spPr>
          <a:xfrm>
            <a:off x="7079100" y="4661400"/>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graphicFrame>
        <p:nvGraphicFramePr>
          <p:cNvPr id="286" name="Google Shape;286;p1"/>
          <p:cNvGraphicFramePr/>
          <p:nvPr/>
        </p:nvGraphicFramePr>
        <p:xfrm>
          <a:off x="952500" y="3238413"/>
          <a:ext cx="3000000" cy="3000000"/>
        </p:xfrm>
        <a:graphic>
          <a:graphicData uri="http://schemas.openxmlformats.org/drawingml/2006/table">
            <a:tbl>
              <a:tblPr>
                <a:noFill/>
                <a:tableStyleId>{21FE20A3-FDA5-4033-83A5-A8D602349EE1}</a:tableStyleId>
              </a:tblPr>
              <a:tblGrid>
                <a:gridCol w="706875"/>
                <a:gridCol w="2177375"/>
                <a:gridCol w="2177375"/>
                <a:gridCol w="2177375"/>
              </a:tblGrid>
              <a:tr h="381000">
                <a:tc>
                  <a:txBody>
                    <a:bodyPr/>
                    <a:lstStyle/>
                    <a:p>
                      <a:pPr indent="0" lvl="0" marL="0" rtl="0" algn="ctr">
                        <a:spcBef>
                          <a:spcPts val="0"/>
                        </a:spcBef>
                        <a:spcAft>
                          <a:spcPts val="0"/>
                        </a:spcAft>
                        <a:buNone/>
                      </a:pPr>
                      <a:r>
                        <a:rPr lang="en-US">
                          <a:solidFill>
                            <a:srgbClr val="0000FF"/>
                          </a:solidFill>
                          <a:latin typeface="Droid Sans"/>
                          <a:ea typeface="Droid Sans"/>
                          <a:cs typeface="Droid Sans"/>
                          <a:sym typeface="Droid Sans"/>
                        </a:rPr>
                        <a:t>Team:</a:t>
                      </a:r>
                      <a:endParaRPr>
                        <a:solidFill>
                          <a:srgbClr val="0000FF"/>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rgbClr val="0000FF"/>
                          </a:solidFill>
                          <a:latin typeface="Droid Sans"/>
                          <a:ea typeface="Droid Sans"/>
                          <a:cs typeface="Droid Sans"/>
                          <a:sym typeface="Droid Sans"/>
                        </a:rPr>
                        <a:t>Jessica Su</a:t>
                      </a:r>
                      <a:endParaRPr>
                        <a:solidFill>
                          <a:srgbClr val="0000FF"/>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rgbClr val="0000FF"/>
                          </a:solidFill>
                          <a:latin typeface="Droid Sans"/>
                          <a:ea typeface="Droid Sans"/>
                          <a:cs typeface="Droid Sans"/>
                          <a:sym typeface="Droid Sans"/>
                        </a:rPr>
                        <a:t>Dante Navarro</a:t>
                      </a:r>
                      <a:endParaRPr>
                        <a:solidFill>
                          <a:srgbClr val="0000FF"/>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rgbClr val="0000FF"/>
                          </a:solidFill>
                          <a:latin typeface="Droid Sans"/>
                          <a:ea typeface="Droid Sans"/>
                          <a:cs typeface="Droid Sans"/>
                          <a:sym typeface="Droid Sans"/>
                        </a:rPr>
                        <a:t>Simon Liu</a:t>
                      </a:r>
                      <a:endParaRPr>
                        <a:solidFill>
                          <a:srgbClr val="0000FF"/>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ctr">
                        <a:spcBef>
                          <a:spcPts val="0"/>
                        </a:spcBef>
                        <a:spcAft>
                          <a:spcPts val="0"/>
                        </a:spcAft>
                        <a:buNone/>
                      </a:pPr>
                      <a:r>
                        <a:t/>
                      </a:r>
                      <a:endParaRPr>
                        <a:solidFill>
                          <a:srgbClr val="0000FF"/>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rgbClr val="0000FF"/>
                          </a:solidFill>
                          <a:latin typeface="Droid Sans"/>
                          <a:ea typeface="Droid Sans"/>
                          <a:cs typeface="Droid Sans"/>
                          <a:sym typeface="Droid Sans"/>
                        </a:rPr>
                        <a:t>jsu30@jhu.edu</a:t>
                      </a:r>
                      <a:endParaRPr>
                        <a:solidFill>
                          <a:srgbClr val="0000FF"/>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rgbClr val="0000FF"/>
                          </a:solidFill>
                          <a:latin typeface="Droid Sans"/>
                          <a:ea typeface="Droid Sans"/>
                          <a:cs typeface="Droid Sans"/>
                          <a:sym typeface="Droid Sans"/>
                        </a:rPr>
                        <a:t>dnavarr3@jhu.edu</a:t>
                      </a:r>
                      <a:endParaRPr>
                        <a:solidFill>
                          <a:srgbClr val="0000FF"/>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rgbClr val="0000FF"/>
                          </a:solidFill>
                          <a:latin typeface="Droid Sans"/>
                          <a:ea typeface="Droid Sans"/>
                          <a:cs typeface="Droid Sans"/>
                          <a:sym typeface="Droid Sans"/>
                        </a:rPr>
                        <a:t>sliu125@jhu.edu</a:t>
                      </a:r>
                      <a:endParaRPr>
                        <a:solidFill>
                          <a:srgbClr val="0000FF"/>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287" name="Google Shape;287;p1"/>
          <p:cNvGraphicFramePr/>
          <p:nvPr/>
        </p:nvGraphicFramePr>
        <p:xfrm>
          <a:off x="952575" y="4092000"/>
          <a:ext cx="3000000" cy="3000000"/>
        </p:xfrm>
        <a:graphic>
          <a:graphicData uri="http://schemas.openxmlformats.org/drawingml/2006/table">
            <a:tbl>
              <a:tblPr>
                <a:noFill/>
                <a:tableStyleId>{21FE20A3-FDA5-4033-83A5-A8D602349EE1}</a:tableStyleId>
              </a:tblPr>
              <a:tblGrid>
                <a:gridCol w="754350"/>
                <a:gridCol w="1296900"/>
                <a:gridCol w="1296900"/>
                <a:gridCol w="1296900"/>
                <a:gridCol w="1296900"/>
                <a:gridCol w="1296900"/>
              </a:tblGrid>
              <a:tr h="497225">
                <a:tc>
                  <a:txBody>
                    <a:bodyPr/>
                    <a:lstStyle/>
                    <a:p>
                      <a:pPr indent="0" lvl="0" marL="0" rtl="0" algn="ctr">
                        <a:spcBef>
                          <a:spcPts val="0"/>
                        </a:spcBef>
                        <a:spcAft>
                          <a:spcPts val="0"/>
                        </a:spcAft>
                        <a:buNone/>
                      </a:pPr>
                      <a:r>
                        <a:rPr lang="en-US" sz="1100">
                          <a:solidFill>
                            <a:srgbClr val="4A86E8"/>
                          </a:solidFill>
                          <a:latin typeface="Droid Sans"/>
                          <a:ea typeface="Droid Sans"/>
                          <a:cs typeface="Droid Sans"/>
                          <a:sym typeface="Droid Sans"/>
                        </a:rPr>
                        <a:t>Mentors</a:t>
                      </a:r>
                      <a:r>
                        <a:rPr lang="en-US" sz="1100">
                          <a:solidFill>
                            <a:srgbClr val="4A86E8"/>
                          </a:solidFill>
                          <a:latin typeface="Droid Sans"/>
                          <a:ea typeface="Droid Sans"/>
                          <a:cs typeface="Droid Sans"/>
                          <a:sym typeface="Droid Sans"/>
                        </a:rPr>
                        <a:t>:</a:t>
                      </a:r>
                      <a:endParaRPr sz="1100">
                        <a:solidFill>
                          <a:srgbClr val="4A86E8"/>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4A86E8"/>
                          </a:solidFill>
                          <a:latin typeface="Droid Sans"/>
                          <a:ea typeface="Droid Sans"/>
                          <a:cs typeface="Droid Sans"/>
                          <a:sym typeface="Droid Sans"/>
                        </a:rPr>
                        <a:t>Dr. Chad Gordon</a:t>
                      </a:r>
                      <a:endParaRPr sz="1100">
                        <a:solidFill>
                          <a:srgbClr val="4A86E8"/>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4A86E8"/>
                          </a:solidFill>
                          <a:latin typeface="Droid Sans"/>
                          <a:ea typeface="Droid Sans"/>
                          <a:cs typeface="Droid Sans"/>
                          <a:sym typeface="Droid Sans"/>
                        </a:rPr>
                        <a:t>Dr. Mehran Armand</a:t>
                      </a:r>
                      <a:endParaRPr sz="1100">
                        <a:solidFill>
                          <a:srgbClr val="4A86E8"/>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4A86E8"/>
                          </a:solidFill>
                          <a:latin typeface="Droid Sans"/>
                          <a:ea typeface="Droid Sans"/>
                          <a:cs typeface="Droid Sans"/>
                          <a:sym typeface="Droid Sans"/>
                        </a:rPr>
                        <a:t>Dr. Amir Manbachi</a:t>
                      </a:r>
                      <a:endParaRPr sz="1100">
                        <a:solidFill>
                          <a:srgbClr val="4A86E8"/>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4A86E8"/>
                          </a:solidFill>
                          <a:latin typeface="Droid Sans"/>
                          <a:ea typeface="Droid Sans"/>
                          <a:cs typeface="Droid Sans"/>
                          <a:sym typeface="Droid Sans"/>
                        </a:rPr>
                        <a:t>Dr. Nathan Scott</a:t>
                      </a:r>
                      <a:endParaRPr sz="1100">
                        <a:solidFill>
                          <a:srgbClr val="4A86E8"/>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4A86E8"/>
                          </a:solidFill>
                          <a:latin typeface="Droid Sans"/>
                          <a:ea typeface="Droid Sans"/>
                          <a:cs typeface="Droid Sans"/>
                          <a:sym typeface="Droid Sans"/>
                        </a:rPr>
                        <a:t>Dr. Liuhong Ma</a:t>
                      </a:r>
                      <a:endParaRPr sz="1100">
                        <a:solidFill>
                          <a:srgbClr val="4A86E8"/>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ctr">
                        <a:spcBef>
                          <a:spcPts val="0"/>
                        </a:spcBef>
                        <a:spcAft>
                          <a:spcPts val="0"/>
                        </a:spcAft>
                        <a:buNone/>
                      </a:pPr>
                      <a:r>
                        <a:t/>
                      </a:r>
                      <a:endParaRPr sz="1100">
                        <a:solidFill>
                          <a:srgbClr val="4A86E8"/>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4A86E8"/>
                          </a:solidFill>
                          <a:latin typeface="Droid Sans"/>
                          <a:ea typeface="Droid Sans"/>
                          <a:cs typeface="Droid Sans"/>
                          <a:sym typeface="Droid Sans"/>
                        </a:rPr>
                        <a:t>cgordon@jhmi.edu</a:t>
                      </a:r>
                      <a:endParaRPr sz="1100">
                        <a:solidFill>
                          <a:srgbClr val="4A86E8"/>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4A86E8"/>
                          </a:solidFill>
                          <a:latin typeface="Droid Sans"/>
                          <a:ea typeface="Droid Sans"/>
                          <a:cs typeface="Droid Sans"/>
                          <a:sym typeface="Droid Sans"/>
                        </a:rPr>
                        <a:t>Mehran.Armand@jhuapl.edu</a:t>
                      </a:r>
                      <a:endParaRPr sz="1100">
                        <a:solidFill>
                          <a:srgbClr val="4A86E8"/>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4A86E8"/>
                          </a:solidFill>
                          <a:latin typeface="Droid Sans"/>
                          <a:ea typeface="Droid Sans"/>
                          <a:cs typeface="Droid Sans"/>
                          <a:sym typeface="Droid Sans"/>
                        </a:rPr>
                        <a:t>amir.manbachi@jhu.edu</a:t>
                      </a:r>
                      <a:endParaRPr sz="1100">
                        <a:solidFill>
                          <a:srgbClr val="4A86E8"/>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4A86E8"/>
                          </a:solidFill>
                          <a:latin typeface="Droid Sans"/>
                          <a:ea typeface="Droid Sans"/>
                          <a:cs typeface="Droid Sans"/>
                          <a:sym typeface="Droid Sans"/>
                        </a:rPr>
                        <a:t>nscott@jhu.edu</a:t>
                      </a:r>
                      <a:endParaRPr sz="1100">
                        <a:solidFill>
                          <a:srgbClr val="4A86E8"/>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1100">
                          <a:solidFill>
                            <a:srgbClr val="4A86E8"/>
                          </a:solidFill>
                          <a:latin typeface="Droid Sans"/>
                          <a:ea typeface="Droid Sans"/>
                          <a:cs typeface="Droid Sans"/>
                          <a:sym typeface="Droid Sans"/>
                        </a:rPr>
                        <a:t>lma28@jhmi.edu</a:t>
                      </a:r>
                      <a:endParaRPr sz="1100">
                        <a:solidFill>
                          <a:srgbClr val="4A86E8"/>
                        </a:solidFill>
                        <a:latin typeface="Droid Sans"/>
                        <a:ea typeface="Droid Sans"/>
                        <a:cs typeface="Droid Sans"/>
                        <a:sym typeface="Droid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g827c36cbed_0_0"/>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454" name="Google Shape;454;g827c36cbed_0_0"/>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455" name="Google Shape;455;g827c36cbed_0_0"/>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lang="en-US" sz="2700">
                <a:solidFill>
                  <a:srgbClr val="0000FF"/>
                </a:solidFill>
                <a:latin typeface="Droid Sans"/>
                <a:ea typeface="Droid Sans"/>
                <a:cs typeface="Droid Sans"/>
                <a:sym typeface="Droid Sans"/>
              </a:rPr>
              <a:t>Clinical Design Requirements</a:t>
            </a:r>
            <a:endParaRPr i="0" sz="2700" u="none" cap="none" strike="noStrike">
              <a:solidFill>
                <a:schemeClr val="dk1"/>
              </a:solidFill>
              <a:latin typeface="Droid Sans"/>
              <a:ea typeface="Droid Sans"/>
              <a:cs typeface="Droid Sans"/>
              <a:sym typeface="Droid Sans"/>
            </a:endParaRPr>
          </a:p>
        </p:txBody>
      </p:sp>
      <p:sp>
        <p:nvSpPr>
          <p:cNvPr id="456" name="Google Shape;456;g827c36cbed_0_0"/>
          <p:cNvSpPr txBox="1"/>
          <p:nvPr/>
        </p:nvSpPr>
        <p:spPr>
          <a:xfrm>
            <a:off x="683000" y="1581025"/>
            <a:ext cx="8004000" cy="35625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Calibri"/>
              <a:buChar char="●"/>
            </a:pPr>
            <a:r>
              <a:rPr lang="en-US" sz="2200">
                <a:latin typeface="Calibri"/>
                <a:ea typeface="Calibri"/>
                <a:cs typeface="Calibri"/>
                <a:sym typeface="Calibri"/>
              </a:rPr>
              <a:t>Ultrasound device will capture images at some frequency (once a day or once a week) and send the data to a phone for processing within the app</a:t>
            </a:r>
            <a:endParaRPr sz="2200">
              <a:latin typeface="Calibri"/>
              <a:ea typeface="Calibri"/>
              <a:cs typeface="Calibri"/>
              <a:sym typeface="Calibri"/>
            </a:endParaRPr>
          </a:p>
          <a:p>
            <a:pPr indent="-368300" lvl="0" marL="457200" rtl="0" algn="l">
              <a:lnSpc>
                <a:spcPct val="115000"/>
              </a:lnSpc>
              <a:spcBef>
                <a:spcPts val="0"/>
              </a:spcBef>
              <a:spcAft>
                <a:spcPts val="0"/>
              </a:spcAft>
              <a:buSzPts val="2200"/>
              <a:buFont typeface="Calibri"/>
              <a:buChar char="●"/>
            </a:pPr>
            <a:r>
              <a:rPr lang="en-US" sz="2200">
                <a:latin typeface="Calibri"/>
                <a:ea typeface="Calibri"/>
                <a:cs typeface="Calibri"/>
                <a:sym typeface="Calibri"/>
              </a:rPr>
              <a:t>Surgeons must be able to review images that were taken between appointments to detect tumor regrowth</a:t>
            </a:r>
            <a:endParaRPr sz="2200">
              <a:latin typeface="Calibri"/>
              <a:ea typeface="Calibri"/>
              <a:cs typeface="Calibri"/>
              <a:sym typeface="Calibri"/>
            </a:endParaRPr>
          </a:p>
        </p:txBody>
      </p:sp>
      <p:sp>
        <p:nvSpPr>
          <p:cNvPr id="457" name="Google Shape;457;g827c36cbed_0_0"/>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g8015281f7b_0_43"/>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463" name="Google Shape;463;g8015281f7b_0_43"/>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464" name="Google Shape;464;g8015281f7b_0_43"/>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i="0" lang="en-US" sz="2700" u="none" cap="none" strike="noStrike">
                <a:solidFill>
                  <a:srgbClr val="0000FF"/>
                </a:solidFill>
                <a:latin typeface="Droid Sans"/>
                <a:ea typeface="Droid Sans"/>
                <a:cs typeface="Droid Sans"/>
                <a:sym typeface="Droid Sans"/>
              </a:rPr>
              <a:t>Image Processing</a:t>
            </a:r>
            <a:r>
              <a:rPr lang="en-US" sz="2700">
                <a:solidFill>
                  <a:srgbClr val="0000FF"/>
                </a:solidFill>
                <a:latin typeface="Droid Sans"/>
                <a:ea typeface="Droid Sans"/>
                <a:cs typeface="Droid Sans"/>
                <a:sym typeface="Droid Sans"/>
              </a:rPr>
              <a:t> Development</a:t>
            </a:r>
            <a:endParaRPr i="0" sz="2700" u="none" cap="none" strike="noStrike">
              <a:solidFill>
                <a:schemeClr val="dk1"/>
              </a:solidFill>
              <a:latin typeface="Droid Sans"/>
              <a:ea typeface="Droid Sans"/>
              <a:cs typeface="Droid Sans"/>
              <a:sym typeface="Droid Sans"/>
            </a:endParaRPr>
          </a:p>
        </p:txBody>
      </p:sp>
      <p:sp>
        <p:nvSpPr>
          <p:cNvPr id="465" name="Google Shape;465;g8015281f7b_0_43"/>
          <p:cNvSpPr txBox="1"/>
          <p:nvPr/>
        </p:nvSpPr>
        <p:spPr>
          <a:xfrm>
            <a:off x="683000" y="1452575"/>
            <a:ext cx="5540100" cy="36909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00000"/>
              </a:lnSpc>
              <a:spcBef>
                <a:spcPts val="0"/>
              </a:spcBef>
              <a:spcAft>
                <a:spcPts val="0"/>
              </a:spcAft>
              <a:buClr>
                <a:srgbClr val="000000"/>
              </a:buClr>
              <a:buSzPts val="1900"/>
              <a:buFont typeface="Calibri"/>
              <a:buChar char="●"/>
            </a:pPr>
            <a:r>
              <a:rPr lang="en-US" sz="1900">
                <a:latin typeface="Calibri"/>
                <a:ea typeface="Calibri"/>
                <a:cs typeface="Calibri"/>
                <a:sym typeface="Calibri"/>
              </a:rPr>
              <a:t>Implemented</a:t>
            </a:r>
            <a:r>
              <a:rPr b="0" i="0" lang="en-US" sz="1900" u="none" cap="none" strike="noStrike">
                <a:solidFill>
                  <a:srgbClr val="000000"/>
                </a:solidFill>
                <a:latin typeface="Calibri"/>
                <a:ea typeface="Calibri"/>
                <a:cs typeface="Calibri"/>
                <a:sym typeface="Calibri"/>
              </a:rPr>
              <a:t> code using the Field II  library to simulate a cyst phantom, </a:t>
            </a:r>
            <a:r>
              <a:rPr lang="en-US" sz="1900">
                <a:latin typeface="Calibri"/>
                <a:ea typeface="Calibri"/>
                <a:cs typeface="Calibri"/>
                <a:sym typeface="Calibri"/>
              </a:rPr>
              <a:t>simulate imaging, save </a:t>
            </a:r>
            <a:r>
              <a:rPr b="0" i="0" lang="en-US" sz="1900" u="none" cap="none" strike="noStrike">
                <a:solidFill>
                  <a:srgbClr val="000000"/>
                </a:solidFill>
                <a:latin typeface="Calibri"/>
                <a:ea typeface="Calibri"/>
                <a:cs typeface="Calibri"/>
                <a:sym typeface="Calibri"/>
              </a:rPr>
              <a:t>the </a:t>
            </a:r>
            <a:r>
              <a:rPr lang="en-US" sz="1900">
                <a:latin typeface="Calibri"/>
                <a:ea typeface="Calibri"/>
                <a:cs typeface="Calibri"/>
                <a:sym typeface="Calibri"/>
              </a:rPr>
              <a:t>radiofrequency signals</a:t>
            </a:r>
            <a:r>
              <a:rPr b="0" i="0" lang="en-US" sz="1900" u="none" cap="none" strike="noStrike">
                <a:solidFill>
                  <a:srgbClr val="000000"/>
                </a:solidFill>
                <a:latin typeface="Calibri"/>
                <a:ea typeface="Calibri"/>
                <a:cs typeface="Calibri"/>
                <a:sym typeface="Calibri"/>
              </a:rPr>
              <a:t>, and reconstruct the image </a:t>
            </a:r>
            <a:r>
              <a:rPr lang="en-US" sz="1900">
                <a:latin typeface="Calibri"/>
                <a:ea typeface="Calibri"/>
                <a:cs typeface="Calibri"/>
                <a:sym typeface="Calibri"/>
              </a:rPr>
              <a:t>in MATLAB</a:t>
            </a:r>
            <a:endParaRPr b="0" i="0" sz="1900" u="none" cap="none" strike="noStrike">
              <a:solidFill>
                <a:srgbClr val="000000"/>
              </a:solidFill>
              <a:latin typeface="Calibri"/>
              <a:ea typeface="Calibri"/>
              <a:cs typeface="Calibri"/>
              <a:sym typeface="Calibri"/>
            </a:endParaRPr>
          </a:p>
          <a:p>
            <a:pPr indent="-330200" lvl="1" marL="914400"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Simulation takes time (~30 min) but creating the image takes seconds</a:t>
            </a:r>
            <a:endParaRPr b="0" i="0" sz="1600" u="none" cap="none" strike="noStrike">
              <a:solidFill>
                <a:srgbClr val="000000"/>
              </a:solidFill>
              <a:latin typeface="Calibri"/>
              <a:ea typeface="Calibri"/>
              <a:cs typeface="Calibri"/>
              <a:sym typeface="Calibri"/>
            </a:endParaRPr>
          </a:p>
          <a:p>
            <a:pPr indent="-349250" lvl="0" marL="457200" marR="0" rtl="0" algn="l">
              <a:lnSpc>
                <a:spcPct val="100000"/>
              </a:lnSpc>
              <a:spcBef>
                <a:spcPts val="0"/>
              </a:spcBef>
              <a:spcAft>
                <a:spcPts val="0"/>
              </a:spcAft>
              <a:buClr>
                <a:srgbClr val="000000"/>
              </a:buClr>
              <a:buSzPts val="1900"/>
              <a:buFont typeface="Calibri"/>
              <a:buChar char="●"/>
            </a:pPr>
            <a:r>
              <a:rPr lang="en-US" sz="1900">
                <a:latin typeface="Calibri"/>
                <a:ea typeface="Calibri"/>
                <a:cs typeface="Calibri"/>
                <a:sym typeface="Calibri"/>
              </a:rPr>
              <a:t>Implemented code in C</a:t>
            </a:r>
            <a:r>
              <a:rPr b="0" i="0" lang="en-US" sz="1900" u="none" cap="none" strike="noStrike">
                <a:solidFill>
                  <a:srgbClr val="000000"/>
                </a:solidFill>
                <a:latin typeface="Calibri"/>
                <a:ea typeface="Calibri"/>
                <a:cs typeface="Calibri"/>
                <a:sym typeface="Calibri"/>
              </a:rPr>
              <a:t> based on thi</a:t>
            </a:r>
            <a:r>
              <a:rPr lang="en-US" sz="1900">
                <a:latin typeface="Calibri"/>
                <a:ea typeface="Calibri"/>
                <a:cs typeface="Calibri"/>
                <a:sym typeface="Calibri"/>
              </a:rPr>
              <a:t>s image processing MATLAB code because Swift (for app development) interacts well with C, not MATLAB</a:t>
            </a:r>
            <a:endParaRPr sz="1900">
              <a:latin typeface="Calibri"/>
              <a:ea typeface="Calibri"/>
              <a:cs typeface="Calibri"/>
              <a:sym typeface="Calibri"/>
            </a:endParaRPr>
          </a:p>
          <a:p>
            <a:pPr indent="-330200" lvl="1" marL="914400" marR="0" rtl="0" algn="l">
              <a:lnSpc>
                <a:spcPct val="100000"/>
              </a:lnSpc>
              <a:spcBef>
                <a:spcPts val="0"/>
              </a:spcBef>
              <a:spcAft>
                <a:spcPts val="0"/>
              </a:spcAft>
              <a:buSzPts val="1600"/>
              <a:buFont typeface="Calibri"/>
              <a:buChar char="○"/>
            </a:pPr>
            <a:r>
              <a:rPr lang="en-US" sz="1600">
                <a:latin typeface="Calibri"/>
                <a:ea typeface="Calibri"/>
                <a:cs typeface="Calibri"/>
                <a:sym typeface="Calibri"/>
              </a:rPr>
              <a:t>Image reconstruction is noticeably slower than using the MATLAB optimized functions but faster than using the same corresponding functions in MATLAB</a:t>
            </a:r>
            <a:endParaRPr sz="1600">
              <a:latin typeface="Calibri"/>
              <a:ea typeface="Calibri"/>
              <a:cs typeface="Calibri"/>
              <a:sym typeface="Calibri"/>
            </a:endParaRPr>
          </a:p>
          <a:p>
            <a:pPr indent="0" lvl="0" marL="0" marR="0" rtl="0" algn="l">
              <a:lnSpc>
                <a:spcPct val="100000"/>
              </a:lnSpc>
              <a:spcBef>
                <a:spcPts val="0"/>
              </a:spcBef>
              <a:spcAft>
                <a:spcPts val="0"/>
              </a:spcAft>
              <a:buNone/>
            </a:pPr>
            <a:r>
              <a:t/>
            </a:r>
            <a:endParaRPr b="0" i="0" sz="1900" u="none" cap="none" strike="noStrike">
              <a:solidFill>
                <a:srgbClr val="000000"/>
              </a:solidFill>
              <a:latin typeface="Calibri"/>
              <a:ea typeface="Calibri"/>
              <a:cs typeface="Calibri"/>
              <a:sym typeface="Calibri"/>
            </a:endParaRPr>
          </a:p>
        </p:txBody>
      </p:sp>
      <p:sp>
        <p:nvSpPr>
          <p:cNvPr id="466" name="Google Shape;466;g8015281f7b_0_43"/>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grpSp>
        <p:nvGrpSpPr>
          <p:cNvPr id="467" name="Google Shape;467;g8015281f7b_0_43"/>
          <p:cNvGrpSpPr/>
          <p:nvPr/>
        </p:nvGrpSpPr>
        <p:grpSpPr>
          <a:xfrm>
            <a:off x="6381725" y="1331619"/>
            <a:ext cx="2305200" cy="3329713"/>
            <a:chOff x="5918000" y="1370419"/>
            <a:chExt cx="2305200" cy="3329713"/>
          </a:xfrm>
        </p:grpSpPr>
        <p:pic>
          <p:nvPicPr>
            <p:cNvPr id="468" name="Google Shape;468;g8015281f7b_0_43"/>
            <p:cNvPicPr preferRelativeResize="0"/>
            <p:nvPr/>
          </p:nvPicPr>
          <p:blipFill rotWithShape="1">
            <a:blip r:embed="rId4">
              <a:alphaModFix/>
            </a:blip>
            <a:srcRect b="0" l="0" r="0" t="0"/>
            <a:stretch/>
          </p:blipFill>
          <p:spPr>
            <a:xfrm>
              <a:off x="5918000" y="1695319"/>
              <a:ext cx="2305200" cy="3004813"/>
            </a:xfrm>
            <a:prstGeom prst="rect">
              <a:avLst/>
            </a:prstGeom>
            <a:noFill/>
            <a:ln>
              <a:noFill/>
            </a:ln>
          </p:spPr>
        </p:pic>
        <p:sp>
          <p:nvSpPr>
            <p:cNvPr id="469" name="Google Shape;469;g8015281f7b_0_43"/>
            <p:cNvSpPr txBox="1"/>
            <p:nvPr/>
          </p:nvSpPr>
          <p:spPr>
            <a:xfrm>
              <a:off x="5918000" y="1370419"/>
              <a:ext cx="2109300" cy="32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FF0000"/>
                  </a:solidFill>
                  <a:latin typeface="Calibri"/>
                  <a:ea typeface="Calibri"/>
                  <a:cs typeface="Calibri"/>
                  <a:sym typeface="Calibri"/>
                </a:rPr>
                <a:t>Matlab image</a:t>
              </a:r>
              <a:endParaRPr b="1" i="0" sz="1700" u="none" cap="none" strike="noStrike">
                <a:solidFill>
                  <a:srgbClr val="FF0000"/>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g734ceeafc1_0_10"/>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475" name="Google Shape;475;g734ceeafc1_0_10"/>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476" name="Google Shape;476;g734ceeafc1_0_10"/>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i="0" lang="en-US" sz="2700" u="none" cap="none" strike="noStrike">
                <a:solidFill>
                  <a:srgbClr val="0000FF"/>
                </a:solidFill>
                <a:latin typeface="Droid Sans"/>
                <a:ea typeface="Droid Sans"/>
                <a:cs typeface="Droid Sans"/>
                <a:sym typeface="Droid Sans"/>
              </a:rPr>
              <a:t>Image Processing</a:t>
            </a:r>
            <a:r>
              <a:rPr lang="en-US" sz="2700">
                <a:solidFill>
                  <a:srgbClr val="0000FF"/>
                </a:solidFill>
                <a:latin typeface="Droid Sans"/>
                <a:ea typeface="Droid Sans"/>
                <a:cs typeface="Droid Sans"/>
                <a:sym typeface="Droid Sans"/>
              </a:rPr>
              <a:t> Power Consumption Study</a:t>
            </a:r>
            <a:endParaRPr i="0" sz="2700" u="none" cap="none" strike="noStrike">
              <a:solidFill>
                <a:schemeClr val="dk1"/>
              </a:solidFill>
              <a:latin typeface="Droid Sans"/>
              <a:ea typeface="Droid Sans"/>
              <a:cs typeface="Droid Sans"/>
              <a:sym typeface="Droid Sans"/>
            </a:endParaRPr>
          </a:p>
        </p:txBody>
      </p:sp>
      <p:sp>
        <p:nvSpPr>
          <p:cNvPr id="477" name="Google Shape;477;g734ceeafc1_0_10"/>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grpSp>
        <p:nvGrpSpPr>
          <p:cNvPr id="478" name="Google Shape;478;g734ceeafc1_0_10"/>
          <p:cNvGrpSpPr/>
          <p:nvPr/>
        </p:nvGrpSpPr>
        <p:grpSpPr>
          <a:xfrm>
            <a:off x="1175695" y="2253300"/>
            <a:ext cx="6792653" cy="2890356"/>
            <a:chOff x="94225" y="2325715"/>
            <a:chExt cx="8592857" cy="4021085"/>
          </a:xfrm>
        </p:grpSpPr>
        <p:pic>
          <p:nvPicPr>
            <p:cNvPr id="479" name="Google Shape;479;g734ceeafc1_0_10"/>
            <p:cNvPicPr preferRelativeResize="0"/>
            <p:nvPr/>
          </p:nvPicPr>
          <p:blipFill rotWithShape="1">
            <a:blip r:embed="rId4">
              <a:alphaModFix/>
            </a:blip>
            <a:srcRect b="27704" l="37150" r="38734" t="17401"/>
            <a:stretch/>
          </p:blipFill>
          <p:spPr>
            <a:xfrm>
              <a:off x="94225" y="2337786"/>
              <a:ext cx="2727974" cy="3493125"/>
            </a:xfrm>
            <a:prstGeom prst="rect">
              <a:avLst/>
            </a:prstGeom>
            <a:noFill/>
            <a:ln>
              <a:noFill/>
            </a:ln>
          </p:spPr>
        </p:pic>
        <p:pic>
          <p:nvPicPr>
            <p:cNvPr id="480" name="Google Shape;480;g734ceeafc1_0_10"/>
            <p:cNvPicPr preferRelativeResize="0"/>
            <p:nvPr/>
          </p:nvPicPr>
          <p:blipFill rotWithShape="1">
            <a:blip r:embed="rId5">
              <a:alphaModFix/>
            </a:blip>
            <a:srcRect b="28047" l="37130" r="38738" t="16642"/>
            <a:stretch/>
          </p:blipFill>
          <p:spPr>
            <a:xfrm>
              <a:off x="3026663" y="2325715"/>
              <a:ext cx="2727974" cy="3517309"/>
            </a:xfrm>
            <a:prstGeom prst="rect">
              <a:avLst/>
            </a:prstGeom>
            <a:noFill/>
            <a:ln>
              <a:noFill/>
            </a:ln>
          </p:spPr>
        </p:pic>
        <p:pic>
          <p:nvPicPr>
            <p:cNvPr id="481" name="Google Shape;481;g734ceeafc1_0_10"/>
            <p:cNvPicPr preferRelativeResize="0"/>
            <p:nvPr/>
          </p:nvPicPr>
          <p:blipFill rotWithShape="1">
            <a:blip r:embed="rId6">
              <a:alphaModFix/>
            </a:blip>
            <a:srcRect b="28259" l="37445" r="38858" t="18034"/>
            <a:stretch/>
          </p:blipFill>
          <p:spPr>
            <a:xfrm>
              <a:off x="5959132" y="2345435"/>
              <a:ext cx="2727950" cy="3477870"/>
            </a:xfrm>
            <a:prstGeom prst="rect">
              <a:avLst/>
            </a:prstGeom>
            <a:noFill/>
            <a:ln>
              <a:noFill/>
            </a:ln>
          </p:spPr>
        </p:pic>
        <p:sp>
          <p:nvSpPr>
            <p:cNvPr id="482" name="Google Shape;482;g734ceeafc1_0_10"/>
            <p:cNvSpPr txBox="1"/>
            <p:nvPr/>
          </p:nvSpPr>
          <p:spPr>
            <a:xfrm>
              <a:off x="233613" y="5706300"/>
              <a:ext cx="2449200" cy="64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Original: Sampling freq: 10</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Time: 0.741310 s</a:t>
              </a:r>
              <a:endParaRPr b="0" i="0" sz="1200" u="none" cap="none" strike="noStrike">
                <a:solidFill>
                  <a:srgbClr val="000000"/>
                </a:solidFill>
                <a:latin typeface="Calibri"/>
                <a:ea typeface="Calibri"/>
                <a:cs typeface="Calibri"/>
                <a:sym typeface="Calibri"/>
              </a:endParaRPr>
            </a:p>
          </p:txBody>
        </p:sp>
        <p:sp>
          <p:nvSpPr>
            <p:cNvPr id="483" name="Google Shape;483;g734ceeafc1_0_10"/>
            <p:cNvSpPr txBox="1"/>
            <p:nvPr/>
          </p:nvSpPr>
          <p:spPr>
            <a:xfrm>
              <a:off x="3166037" y="5706300"/>
              <a:ext cx="2449200" cy="64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Sampling freq: 50</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Time: 0.223152 seconds</a:t>
              </a:r>
              <a:endParaRPr b="0" i="0" sz="1200" u="none" cap="none" strike="noStrike">
                <a:solidFill>
                  <a:srgbClr val="000000"/>
                </a:solidFill>
                <a:latin typeface="Calibri"/>
                <a:ea typeface="Calibri"/>
                <a:cs typeface="Calibri"/>
                <a:sym typeface="Calibri"/>
              </a:endParaRPr>
            </a:p>
          </p:txBody>
        </p:sp>
        <p:sp>
          <p:nvSpPr>
            <p:cNvPr id="484" name="Google Shape;484;g734ceeafc1_0_10"/>
            <p:cNvSpPr txBox="1"/>
            <p:nvPr/>
          </p:nvSpPr>
          <p:spPr>
            <a:xfrm>
              <a:off x="6237832" y="5706300"/>
              <a:ext cx="2449200" cy="64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Sampling freq: 70</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Calibri"/>
                  <a:ea typeface="Calibri"/>
                  <a:cs typeface="Calibri"/>
                  <a:sym typeface="Calibri"/>
                </a:rPr>
                <a:t>Time: 0.199255 seconds</a:t>
              </a:r>
              <a:endParaRPr b="0" i="0" sz="1200" u="none" cap="none" strike="noStrike">
                <a:solidFill>
                  <a:srgbClr val="000000"/>
                </a:solidFill>
                <a:latin typeface="Calibri"/>
                <a:ea typeface="Calibri"/>
                <a:cs typeface="Calibri"/>
                <a:sym typeface="Calibri"/>
              </a:endParaRPr>
            </a:p>
          </p:txBody>
        </p:sp>
      </p:grpSp>
      <p:sp>
        <p:nvSpPr>
          <p:cNvPr id="485" name="Google Shape;485;g734ceeafc1_0_10"/>
          <p:cNvSpPr/>
          <p:nvPr/>
        </p:nvSpPr>
        <p:spPr>
          <a:xfrm>
            <a:off x="569225" y="1409576"/>
            <a:ext cx="8117700" cy="7545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00000"/>
              </a:lnSpc>
              <a:spcBef>
                <a:spcPts val="0"/>
              </a:spcBef>
              <a:spcAft>
                <a:spcPts val="0"/>
              </a:spcAft>
              <a:buClr>
                <a:srgbClr val="000000"/>
              </a:buClr>
              <a:buSzPts val="1600"/>
              <a:buFont typeface="Calibri"/>
              <a:buChar char="●"/>
            </a:pPr>
            <a:r>
              <a:rPr lang="en-US" sz="1600">
                <a:latin typeface="Calibri"/>
                <a:ea typeface="Calibri"/>
                <a:cs typeface="Calibri"/>
                <a:sym typeface="Calibri"/>
              </a:rPr>
              <a:t>C</a:t>
            </a:r>
            <a:r>
              <a:rPr b="0" i="0" lang="en-US" sz="1600" u="none" cap="none" strike="noStrike">
                <a:solidFill>
                  <a:srgbClr val="000000"/>
                </a:solidFill>
                <a:latin typeface="Calibri"/>
                <a:ea typeface="Calibri"/>
                <a:cs typeface="Calibri"/>
                <a:sym typeface="Calibri"/>
              </a:rPr>
              <a:t>hanging the </a:t>
            </a:r>
            <a:r>
              <a:rPr b="1" i="0" lang="en-US" sz="1600" u="none" cap="none" strike="noStrike">
                <a:solidFill>
                  <a:srgbClr val="000000"/>
                </a:solidFill>
                <a:latin typeface="Calibri"/>
                <a:ea typeface="Calibri"/>
                <a:cs typeface="Calibri"/>
                <a:sym typeface="Calibri"/>
              </a:rPr>
              <a:t>sampling frequency </a:t>
            </a:r>
            <a:r>
              <a:rPr b="0" i="0" lang="en-US" sz="1600" u="none" cap="none" strike="noStrike">
                <a:solidFill>
                  <a:srgbClr val="000000"/>
                </a:solidFill>
                <a:latin typeface="Calibri"/>
                <a:ea typeface="Calibri"/>
                <a:cs typeface="Calibri"/>
                <a:sym typeface="Calibri"/>
              </a:rPr>
              <a:t>on the simulation or image processing side affects the </a:t>
            </a:r>
            <a:r>
              <a:rPr lang="en-US" sz="1600">
                <a:latin typeface="Calibri"/>
                <a:ea typeface="Calibri"/>
                <a:cs typeface="Calibri"/>
                <a:sym typeface="Calibri"/>
              </a:rPr>
              <a:t>image reconstruction time and resolution </a:t>
            </a:r>
            <a:r>
              <a:rPr b="0" i="0" lang="en-US" sz="1600" u="none" cap="none" strike="noStrike">
                <a:solidFill>
                  <a:srgbClr val="000000"/>
                </a:solidFill>
                <a:latin typeface="Calibri"/>
                <a:ea typeface="Calibri"/>
                <a:cs typeface="Calibri"/>
                <a:sym typeface="Calibri"/>
              </a:rPr>
              <a:t>→ would theoretically require less </a:t>
            </a:r>
            <a:r>
              <a:rPr lang="en-US" sz="1600">
                <a:latin typeface="Calibri"/>
                <a:ea typeface="Calibri"/>
                <a:cs typeface="Calibri"/>
                <a:sym typeface="Calibri"/>
              </a:rPr>
              <a:t>power and save battery</a:t>
            </a:r>
            <a:r>
              <a:rPr b="0" i="0" lang="en-US" sz="1600" u="none" cap="none" strike="noStrike">
                <a:solidFill>
                  <a:srgbClr val="000000"/>
                </a:solidFill>
                <a:latin typeface="Calibri"/>
                <a:ea typeface="Calibri"/>
                <a:cs typeface="Calibri"/>
                <a:sym typeface="Calibri"/>
              </a:rPr>
              <a:t> for low </a:t>
            </a:r>
            <a:r>
              <a:rPr lang="en-US" sz="1600">
                <a:latin typeface="Calibri"/>
                <a:ea typeface="Calibri"/>
                <a:cs typeface="Calibri"/>
                <a:sym typeface="Calibri"/>
              </a:rPr>
              <a:t>resolution </a:t>
            </a:r>
            <a:r>
              <a:rPr b="0" i="0" lang="en-US" sz="1600" u="none" cap="none" strike="noStrike">
                <a:solidFill>
                  <a:srgbClr val="000000"/>
                </a:solidFill>
                <a:latin typeface="Calibri"/>
                <a:ea typeface="Calibri"/>
                <a:cs typeface="Calibri"/>
                <a:sym typeface="Calibri"/>
              </a:rPr>
              <a:t>mode </a:t>
            </a:r>
            <a:r>
              <a:rPr lang="en-US" sz="1600">
                <a:latin typeface="Calibri"/>
                <a:ea typeface="Calibri"/>
                <a:cs typeface="Calibri"/>
                <a:sym typeface="Calibri"/>
              </a:rPr>
              <a:t>if this frequency is changed in the US device</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g80085b79b9_0_0"/>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491" name="Google Shape;491;g80085b79b9_0_0"/>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492" name="Google Shape;492;g80085b79b9_0_0"/>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i="0" lang="en-US" sz="2700" u="none" cap="none" strike="noStrike">
                <a:solidFill>
                  <a:srgbClr val="0000FF"/>
                </a:solidFill>
                <a:latin typeface="Droid Sans"/>
                <a:ea typeface="Droid Sans"/>
                <a:cs typeface="Droid Sans"/>
                <a:sym typeface="Droid Sans"/>
              </a:rPr>
              <a:t>Image Processing Progress</a:t>
            </a:r>
            <a:endParaRPr i="0" sz="2700" u="none" cap="none" strike="noStrike">
              <a:solidFill>
                <a:schemeClr val="dk1"/>
              </a:solidFill>
              <a:latin typeface="Droid Sans"/>
              <a:ea typeface="Droid Sans"/>
              <a:cs typeface="Droid Sans"/>
              <a:sym typeface="Droid Sans"/>
            </a:endParaRPr>
          </a:p>
        </p:txBody>
      </p:sp>
      <p:sp>
        <p:nvSpPr>
          <p:cNvPr id="493" name="Google Shape;493;g80085b79b9_0_0"/>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grpSp>
        <p:nvGrpSpPr>
          <p:cNvPr id="494" name="Google Shape;494;g80085b79b9_0_0"/>
          <p:cNvGrpSpPr/>
          <p:nvPr/>
        </p:nvGrpSpPr>
        <p:grpSpPr>
          <a:xfrm>
            <a:off x="4944525" y="1429350"/>
            <a:ext cx="3987575" cy="2527075"/>
            <a:chOff x="4944475" y="1673850"/>
            <a:chExt cx="3987575" cy="2527075"/>
          </a:xfrm>
        </p:grpSpPr>
        <p:grpSp>
          <p:nvGrpSpPr>
            <p:cNvPr id="495" name="Google Shape;495;g80085b79b9_0_0"/>
            <p:cNvGrpSpPr/>
            <p:nvPr/>
          </p:nvGrpSpPr>
          <p:grpSpPr>
            <a:xfrm>
              <a:off x="4944475" y="1673850"/>
              <a:ext cx="1786500" cy="2527066"/>
              <a:chOff x="4602950" y="1673850"/>
              <a:chExt cx="1786500" cy="2527066"/>
            </a:xfrm>
          </p:grpSpPr>
          <p:pic>
            <p:nvPicPr>
              <p:cNvPr id="496" name="Google Shape;496;g80085b79b9_0_0"/>
              <p:cNvPicPr preferRelativeResize="0"/>
              <p:nvPr/>
            </p:nvPicPr>
            <p:blipFill rotWithShape="1">
              <a:blip r:embed="rId4">
                <a:alphaModFix/>
              </a:blip>
              <a:srcRect b="0" l="0" r="0" t="0"/>
              <a:stretch/>
            </p:blipFill>
            <p:spPr>
              <a:xfrm>
                <a:off x="4602950" y="2041406"/>
                <a:ext cx="1548676" cy="2159510"/>
              </a:xfrm>
              <a:prstGeom prst="rect">
                <a:avLst/>
              </a:prstGeom>
              <a:noFill/>
              <a:ln>
                <a:noFill/>
              </a:ln>
            </p:spPr>
          </p:pic>
          <p:sp>
            <p:nvSpPr>
              <p:cNvPr id="497" name="Google Shape;497;g80085b79b9_0_0"/>
              <p:cNvSpPr txBox="1"/>
              <p:nvPr/>
            </p:nvSpPr>
            <p:spPr>
              <a:xfrm>
                <a:off x="4602950" y="1673850"/>
                <a:ext cx="1786500" cy="32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FF0000"/>
                    </a:solidFill>
                    <a:latin typeface="Calibri"/>
                    <a:ea typeface="Calibri"/>
                    <a:cs typeface="Calibri"/>
                    <a:sym typeface="Calibri"/>
                  </a:rPr>
                  <a:t>C image</a:t>
                </a:r>
                <a:endParaRPr b="1" i="0" sz="1700" u="none" cap="none" strike="noStrike">
                  <a:solidFill>
                    <a:srgbClr val="FF0000"/>
                  </a:solidFill>
                  <a:latin typeface="Calibri"/>
                  <a:ea typeface="Calibri"/>
                  <a:cs typeface="Calibri"/>
                  <a:sym typeface="Calibri"/>
                </a:endParaRPr>
              </a:p>
            </p:txBody>
          </p:sp>
        </p:grpSp>
        <p:grpSp>
          <p:nvGrpSpPr>
            <p:cNvPr id="498" name="Google Shape;498;g80085b79b9_0_0"/>
            <p:cNvGrpSpPr/>
            <p:nvPr/>
          </p:nvGrpSpPr>
          <p:grpSpPr>
            <a:xfrm>
              <a:off x="6822750" y="1673850"/>
              <a:ext cx="2109300" cy="2527075"/>
              <a:chOff x="6822750" y="1673850"/>
              <a:chExt cx="2109300" cy="2527075"/>
            </a:xfrm>
          </p:grpSpPr>
          <p:pic>
            <p:nvPicPr>
              <p:cNvPr id="499" name="Google Shape;499;g80085b79b9_0_0"/>
              <p:cNvPicPr preferRelativeResize="0"/>
              <p:nvPr/>
            </p:nvPicPr>
            <p:blipFill rotWithShape="1">
              <a:blip r:embed="rId5">
                <a:alphaModFix/>
              </a:blip>
              <a:srcRect b="11320" l="14066" r="4201" t="3369"/>
              <a:stretch/>
            </p:blipFill>
            <p:spPr>
              <a:xfrm>
                <a:off x="6822750" y="2041400"/>
                <a:ext cx="1587075" cy="2159525"/>
              </a:xfrm>
              <a:prstGeom prst="rect">
                <a:avLst/>
              </a:prstGeom>
              <a:noFill/>
              <a:ln>
                <a:noFill/>
              </a:ln>
            </p:spPr>
          </p:pic>
          <p:sp>
            <p:nvSpPr>
              <p:cNvPr id="500" name="Google Shape;500;g80085b79b9_0_0"/>
              <p:cNvSpPr txBox="1"/>
              <p:nvPr/>
            </p:nvSpPr>
            <p:spPr>
              <a:xfrm>
                <a:off x="6822750" y="1673850"/>
                <a:ext cx="2109300" cy="32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FF0000"/>
                    </a:solidFill>
                    <a:latin typeface="Calibri"/>
                    <a:ea typeface="Calibri"/>
                    <a:cs typeface="Calibri"/>
                    <a:sym typeface="Calibri"/>
                  </a:rPr>
                  <a:t>Matlab image</a:t>
                </a:r>
                <a:endParaRPr b="1" i="0" sz="1700" u="none" cap="none" strike="noStrike">
                  <a:solidFill>
                    <a:srgbClr val="FF0000"/>
                  </a:solidFill>
                  <a:latin typeface="Calibri"/>
                  <a:ea typeface="Calibri"/>
                  <a:cs typeface="Calibri"/>
                  <a:sym typeface="Calibri"/>
                </a:endParaRPr>
              </a:p>
            </p:txBody>
          </p:sp>
        </p:grpSp>
      </p:grpSp>
      <p:sp>
        <p:nvSpPr>
          <p:cNvPr id="501" name="Google Shape;501;g80085b79b9_0_0"/>
          <p:cNvSpPr txBox="1"/>
          <p:nvPr/>
        </p:nvSpPr>
        <p:spPr>
          <a:xfrm>
            <a:off x="4944525" y="3956425"/>
            <a:ext cx="3503400" cy="110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**C image is slightly blurry because bilinear interpolation was used to resize the image. Image can be sharpened (</a:t>
            </a:r>
            <a:r>
              <a:rPr lang="en-US" sz="1500">
                <a:latin typeface="Calibri"/>
                <a:ea typeface="Calibri"/>
                <a:cs typeface="Calibri"/>
                <a:sym typeface="Calibri"/>
              </a:rPr>
              <a:t>future</a:t>
            </a:r>
            <a:r>
              <a:rPr b="0" i="0" lang="en-US" sz="1500" u="none" cap="none" strike="noStrike">
                <a:solidFill>
                  <a:srgbClr val="000000"/>
                </a:solidFill>
                <a:latin typeface="Calibri"/>
                <a:ea typeface="Calibri"/>
                <a:cs typeface="Calibri"/>
                <a:sym typeface="Calibri"/>
              </a:rPr>
              <a:t> step) </a:t>
            </a:r>
            <a:endParaRPr b="0" i="0" sz="1500" u="none" cap="none" strike="noStrike">
              <a:solidFill>
                <a:srgbClr val="000000"/>
              </a:solidFill>
              <a:latin typeface="Calibri"/>
              <a:ea typeface="Calibri"/>
              <a:cs typeface="Calibri"/>
              <a:sym typeface="Calibri"/>
            </a:endParaRPr>
          </a:p>
        </p:txBody>
      </p:sp>
      <p:grpSp>
        <p:nvGrpSpPr>
          <p:cNvPr id="502" name="Google Shape;502;g80085b79b9_0_0"/>
          <p:cNvGrpSpPr/>
          <p:nvPr/>
        </p:nvGrpSpPr>
        <p:grpSpPr>
          <a:xfrm>
            <a:off x="621025" y="1429350"/>
            <a:ext cx="4323496" cy="3635525"/>
            <a:chOff x="621025" y="1429350"/>
            <a:chExt cx="4323496" cy="3635525"/>
          </a:xfrm>
        </p:grpSpPr>
        <p:pic>
          <p:nvPicPr>
            <p:cNvPr id="503" name="Google Shape;503;g80085b79b9_0_0"/>
            <p:cNvPicPr preferRelativeResize="0"/>
            <p:nvPr/>
          </p:nvPicPr>
          <p:blipFill>
            <a:blip r:embed="rId6">
              <a:alphaModFix/>
            </a:blip>
            <a:stretch>
              <a:fillRect/>
            </a:stretch>
          </p:blipFill>
          <p:spPr>
            <a:xfrm>
              <a:off x="641725" y="1810112"/>
              <a:ext cx="1918650" cy="1371854"/>
            </a:xfrm>
            <a:prstGeom prst="rect">
              <a:avLst/>
            </a:prstGeom>
            <a:noFill/>
            <a:ln>
              <a:noFill/>
            </a:ln>
          </p:spPr>
        </p:pic>
        <p:pic>
          <p:nvPicPr>
            <p:cNvPr id="504" name="Google Shape;504;g80085b79b9_0_0"/>
            <p:cNvPicPr preferRelativeResize="0"/>
            <p:nvPr/>
          </p:nvPicPr>
          <p:blipFill rotWithShape="1">
            <a:blip r:embed="rId7">
              <a:alphaModFix/>
            </a:blip>
            <a:srcRect b="0" l="0" r="0" t="0"/>
            <a:stretch/>
          </p:blipFill>
          <p:spPr>
            <a:xfrm>
              <a:off x="641725" y="3564271"/>
              <a:ext cx="1918655" cy="1367750"/>
            </a:xfrm>
            <a:prstGeom prst="rect">
              <a:avLst/>
            </a:prstGeom>
            <a:noFill/>
            <a:ln>
              <a:noFill/>
            </a:ln>
          </p:spPr>
        </p:pic>
        <p:pic>
          <p:nvPicPr>
            <p:cNvPr id="505" name="Google Shape;505;g80085b79b9_0_0"/>
            <p:cNvPicPr preferRelativeResize="0"/>
            <p:nvPr/>
          </p:nvPicPr>
          <p:blipFill rotWithShape="1">
            <a:blip r:embed="rId8">
              <a:alphaModFix/>
            </a:blip>
            <a:srcRect b="0" l="0" r="0" t="0"/>
            <a:stretch/>
          </p:blipFill>
          <p:spPr>
            <a:xfrm>
              <a:off x="3069950" y="3564276"/>
              <a:ext cx="980873" cy="1367738"/>
            </a:xfrm>
            <a:prstGeom prst="rect">
              <a:avLst/>
            </a:prstGeom>
            <a:noFill/>
            <a:ln>
              <a:noFill/>
            </a:ln>
          </p:spPr>
        </p:pic>
        <p:pic>
          <p:nvPicPr>
            <p:cNvPr id="506" name="Google Shape;506;g80085b79b9_0_0"/>
            <p:cNvPicPr preferRelativeResize="0"/>
            <p:nvPr/>
          </p:nvPicPr>
          <p:blipFill rotWithShape="1">
            <a:blip r:embed="rId9">
              <a:alphaModFix/>
            </a:blip>
            <a:srcRect b="0" l="0" r="0" t="0"/>
            <a:stretch/>
          </p:blipFill>
          <p:spPr>
            <a:xfrm>
              <a:off x="3069952" y="1812168"/>
              <a:ext cx="980869" cy="1367755"/>
            </a:xfrm>
            <a:prstGeom prst="rect">
              <a:avLst/>
            </a:prstGeom>
            <a:noFill/>
            <a:ln>
              <a:noFill/>
            </a:ln>
          </p:spPr>
        </p:pic>
        <p:sp>
          <p:nvSpPr>
            <p:cNvPr id="507" name="Google Shape;507;g80085b79b9_0_0"/>
            <p:cNvSpPr txBox="1"/>
            <p:nvPr/>
          </p:nvSpPr>
          <p:spPr>
            <a:xfrm>
              <a:off x="621025" y="1429350"/>
              <a:ext cx="1530600" cy="3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lang="en-US" sz="1700">
                  <a:solidFill>
                    <a:srgbClr val="FF0000"/>
                  </a:solidFill>
                  <a:latin typeface="Calibri"/>
                  <a:ea typeface="Calibri"/>
                  <a:cs typeface="Calibri"/>
                  <a:sym typeface="Calibri"/>
                </a:rPr>
                <a:t>Initial Image</a:t>
              </a:r>
              <a:endParaRPr b="1" i="0" sz="1700" u="none" cap="none" strike="noStrike">
                <a:solidFill>
                  <a:srgbClr val="FF0000"/>
                </a:solidFill>
                <a:latin typeface="Calibri"/>
                <a:ea typeface="Calibri"/>
                <a:cs typeface="Calibri"/>
                <a:sym typeface="Calibri"/>
              </a:endParaRPr>
            </a:p>
          </p:txBody>
        </p:sp>
        <p:cxnSp>
          <p:nvCxnSpPr>
            <p:cNvPr id="508" name="Google Shape;508;g80085b79b9_0_0"/>
            <p:cNvCxnSpPr>
              <a:stCxn id="509" idx="2"/>
              <a:endCxn id="504" idx="0"/>
            </p:cNvCxnSpPr>
            <p:nvPr/>
          </p:nvCxnSpPr>
          <p:spPr>
            <a:xfrm>
              <a:off x="1601053" y="3194671"/>
              <a:ext cx="0" cy="369600"/>
            </a:xfrm>
            <a:prstGeom prst="straightConnector1">
              <a:avLst/>
            </a:prstGeom>
            <a:noFill/>
            <a:ln cap="flat" cmpd="sng" w="38100">
              <a:solidFill>
                <a:schemeClr val="dk2"/>
              </a:solidFill>
              <a:prstDash val="solid"/>
              <a:round/>
              <a:headEnd len="sm" w="sm" type="none"/>
              <a:tailEnd len="med" w="med" type="triangle"/>
            </a:ln>
          </p:spPr>
        </p:cxnSp>
        <p:sp>
          <p:nvSpPr>
            <p:cNvPr id="510" name="Google Shape;510;g80085b79b9_0_0"/>
            <p:cNvSpPr txBox="1"/>
            <p:nvPr/>
          </p:nvSpPr>
          <p:spPr>
            <a:xfrm>
              <a:off x="641725" y="3072125"/>
              <a:ext cx="744600" cy="61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300" u="none" cap="none" strike="noStrike">
                  <a:solidFill>
                    <a:srgbClr val="FF0000"/>
                  </a:solidFill>
                  <a:latin typeface="Calibri"/>
                  <a:ea typeface="Calibri"/>
                  <a:cs typeface="Calibri"/>
                  <a:sym typeface="Calibri"/>
                </a:rPr>
                <a:t>Remove delay</a:t>
              </a:r>
              <a:endParaRPr b="1" i="0" sz="1300" u="none" cap="none" strike="noStrike">
                <a:solidFill>
                  <a:srgbClr val="FF0000"/>
                </a:solidFill>
                <a:latin typeface="Calibri"/>
                <a:ea typeface="Calibri"/>
                <a:cs typeface="Calibri"/>
                <a:sym typeface="Calibri"/>
              </a:endParaRPr>
            </a:p>
          </p:txBody>
        </p:sp>
        <p:cxnSp>
          <p:nvCxnSpPr>
            <p:cNvPr id="511" name="Google Shape;511;g80085b79b9_0_0"/>
            <p:cNvCxnSpPr>
              <a:stCxn id="504" idx="3"/>
              <a:endCxn id="505" idx="1"/>
            </p:cNvCxnSpPr>
            <p:nvPr/>
          </p:nvCxnSpPr>
          <p:spPr>
            <a:xfrm>
              <a:off x="2560380" y="4248146"/>
              <a:ext cx="509700" cy="0"/>
            </a:xfrm>
            <a:prstGeom prst="straightConnector1">
              <a:avLst/>
            </a:prstGeom>
            <a:noFill/>
            <a:ln cap="flat" cmpd="sng" w="38100">
              <a:solidFill>
                <a:schemeClr val="dk2"/>
              </a:solidFill>
              <a:prstDash val="solid"/>
              <a:round/>
              <a:headEnd len="sm" w="sm" type="none"/>
              <a:tailEnd len="med" w="med" type="triangle"/>
            </a:ln>
          </p:spPr>
        </p:cxnSp>
        <p:sp>
          <p:nvSpPr>
            <p:cNvPr id="512" name="Google Shape;512;g80085b79b9_0_0"/>
            <p:cNvSpPr txBox="1"/>
            <p:nvPr/>
          </p:nvSpPr>
          <p:spPr>
            <a:xfrm>
              <a:off x="2477200" y="4607675"/>
              <a:ext cx="665400" cy="45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US" u="none" cap="none" strike="noStrike">
                  <a:solidFill>
                    <a:srgbClr val="FF0000"/>
                  </a:solidFill>
                  <a:latin typeface="Calibri"/>
                  <a:ea typeface="Calibri"/>
                  <a:cs typeface="Calibri"/>
                  <a:sym typeface="Calibri"/>
                </a:rPr>
                <a:t>Resize image</a:t>
              </a:r>
              <a:endParaRPr b="1" i="0" u="none" cap="none" strike="noStrike">
                <a:solidFill>
                  <a:srgbClr val="FF0000"/>
                </a:solidFill>
                <a:latin typeface="Calibri"/>
                <a:ea typeface="Calibri"/>
                <a:cs typeface="Calibri"/>
                <a:sym typeface="Calibri"/>
              </a:endParaRPr>
            </a:p>
          </p:txBody>
        </p:sp>
        <p:cxnSp>
          <p:nvCxnSpPr>
            <p:cNvPr id="513" name="Google Shape;513;g80085b79b9_0_0"/>
            <p:cNvCxnSpPr>
              <a:stCxn id="505" idx="0"/>
              <a:endCxn id="506" idx="2"/>
            </p:cNvCxnSpPr>
            <p:nvPr/>
          </p:nvCxnSpPr>
          <p:spPr>
            <a:xfrm rot="10800000">
              <a:off x="3560386" y="3179976"/>
              <a:ext cx="0" cy="384300"/>
            </a:xfrm>
            <a:prstGeom prst="straightConnector1">
              <a:avLst/>
            </a:prstGeom>
            <a:noFill/>
            <a:ln cap="flat" cmpd="sng" w="38100">
              <a:solidFill>
                <a:schemeClr val="dk2"/>
              </a:solidFill>
              <a:prstDash val="solid"/>
              <a:round/>
              <a:headEnd len="sm" w="sm" type="none"/>
              <a:tailEnd len="med" w="med" type="triangle"/>
            </a:ln>
          </p:spPr>
        </p:cxnSp>
        <p:sp>
          <p:nvSpPr>
            <p:cNvPr id="514" name="Google Shape;514;g80085b79b9_0_0"/>
            <p:cNvSpPr txBox="1"/>
            <p:nvPr/>
          </p:nvSpPr>
          <p:spPr>
            <a:xfrm>
              <a:off x="2570713" y="3074338"/>
              <a:ext cx="914400" cy="45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300" u="none" cap="none" strike="noStrike">
                  <a:solidFill>
                    <a:srgbClr val="FF0000"/>
                  </a:solidFill>
                  <a:latin typeface="Calibri"/>
                  <a:ea typeface="Calibri"/>
                  <a:cs typeface="Calibri"/>
                  <a:sym typeface="Calibri"/>
                </a:rPr>
                <a:t>Gamma Correction</a:t>
              </a:r>
              <a:endParaRPr b="1" i="0" sz="1300" u="none" cap="none" strike="noStrike">
                <a:solidFill>
                  <a:srgbClr val="FF0000"/>
                </a:solidFill>
                <a:latin typeface="Calibri"/>
                <a:ea typeface="Calibri"/>
                <a:cs typeface="Calibri"/>
                <a:sym typeface="Calibri"/>
              </a:endParaRPr>
            </a:p>
          </p:txBody>
        </p:sp>
        <p:cxnSp>
          <p:nvCxnSpPr>
            <p:cNvPr id="515" name="Google Shape;515;g80085b79b9_0_0"/>
            <p:cNvCxnSpPr>
              <a:stCxn id="506" idx="3"/>
              <a:endCxn id="496" idx="1"/>
            </p:cNvCxnSpPr>
            <p:nvPr/>
          </p:nvCxnSpPr>
          <p:spPr>
            <a:xfrm>
              <a:off x="4050821" y="2496046"/>
              <a:ext cx="893700" cy="380700"/>
            </a:xfrm>
            <a:prstGeom prst="straightConnector1">
              <a:avLst/>
            </a:prstGeom>
            <a:noFill/>
            <a:ln cap="flat" cmpd="sng" w="38100">
              <a:solidFill>
                <a:schemeClr val="dk2"/>
              </a:solidFill>
              <a:prstDash val="solid"/>
              <a:round/>
              <a:headEnd len="sm" w="sm" type="none"/>
              <a:tailEnd len="med" w="med" type="triangle"/>
            </a:ln>
          </p:spPr>
        </p:cxnSp>
        <p:sp>
          <p:nvSpPr>
            <p:cNvPr id="516" name="Google Shape;516;g80085b79b9_0_0"/>
            <p:cNvSpPr txBox="1"/>
            <p:nvPr/>
          </p:nvSpPr>
          <p:spPr>
            <a:xfrm>
              <a:off x="4188346" y="2133925"/>
              <a:ext cx="618600" cy="45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lang="en-US" sz="1300">
                  <a:solidFill>
                    <a:srgbClr val="FF0000"/>
                  </a:solidFill>
                  <a:latin typeface="Calibri"/>
                  <a:ea typeface="Calibri"/>
                  <a:cs typeface="Calibri"/>
                  <a:sym typeface="Calibri"/>
                </a:rPr>
                <a:t>Image Flip</a:t>
              </a:r>
              <a:endParaRPr b="1" i="0" sz="1300" u="none" cap="none" strike="noStrike">
                <a:solidFill>
                  <a:srgbClr val="FF0000"/>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Google Shape;521;g827c36cbed_0_11"/>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522" name="Google Shape;522;g827c36cbed_0_11"/>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523" name="Google Shape;523;g827c36cbed_0_11"/>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i="0" lang="en-US" sz="2700" u="none" cap="none" strike="noStrike">
                <a:solidFill>
                  <a:srgbClr val="0000FF"/>
                </a:solidFill>
                <a:latin typeface="Droid Sans"/>
                <a:ea typeface="Droid Sans"/>
                <a:cs typeface="Droid Sans"/>
                <a:sym typeface="Droid Sans"/>
              </a:rPr>
              <a:t>App </a:t>
            </a:r>
            <a:r>
              <a:rPr lang="en-US" sz="2700">
                <a:solidFill>
                  <a:srgbClr val="0000FF"/>
                </a:solidFill>
                <a:latin typeface="Droid Sans"/>
                <a:ea typeface="Droid Sans"/>
                <a:cs typeface="Droid Sans"/>
                <a:sym typeface="Droid Sans"/>
              </a:rPr>
              <a:t>Development</a:t>
            </a:r>
            <a:endParaRPr i="0" sz="2700" u="none" cap="none" strike="noStrike">
              <a:solidFill>
                <a:schemeClr val="dk1"/>
              </a:solidFill>
              <a:latin typeface="Droid Sans"/>
              <a:ea typeface="Droid Sans"/>
              <a:cs typeface="Droid Sans"/>
              <a:sym typeface="Droid Sans"/>
            </a:endParaRPr>
          </a:p>
        </p:txBody>
      </p:sp>
      <p:sp>
        <p:nvSpPr>
          <p:cNvPr id="524" name="Google Shape;524;g827c36cbed_0_11"/>
          <p:cNvSpPr txBox="1"/>
          <p:nvPr/>
        </p:nvSpPr>
        <p:spPr>
          <a:xfrm>
            <a:off x="683000" y="1581025"/>
            <a:ext cx="5082600" cy="3421800"/>
          </a:xfrm>
          <a:prstGeom prst="rect">
            <a:avLst/>
          </a:prstGeom>
          <a:noFill/>
          <a:ln>
            <a:noFill/>
          </a:ln>
        </p:spPr>
        <p:txBody>
          <a:bodyPr anchorCtr="0" anchor="t" bIns="91425" lIns="91425" spcFirstLastPara="1" rIns="91425" wrap="square" tIns="91425">
            <a:noAutofit/>
          </a:bodyPr>
          <a:lstStyle/>
          <a:p>
            <a:pPr indent="-361950" lvl="0" marL="457200" marR="0" rtl="0" algn="l">
              <a:lnSpc>
                <a:spcPct val="100000"/>
              </a:lnSpc>
              <a:spcBef>
                <a:spcPts val="0"/>
              </a:spcBef>
              <a:spcAft>
                <a:spcPts val="0"/>
              </a:spcAft>
              <a:buSzPts val="2100"/>
              <a:buFont typeface="Calibri"/>
              <a:buChar char="●"/>
            </a:pPr>
            <a:r>
              <a:rPr lang="en-US" sz="2100">
                <a:latin typeface="Calibri"/>
                <a:ea typeface="Calibri"/>
                <a:cs typeface="Calibri"/>
                <a:sym typeface="Calibri"/>
              </a:rPr>
              <a:t>App developed using Swift in XCode</a:t>
            </a:r>
            <a:endParaRPr sz="2100">
              <a:latin typeface="Calibri"/>
              <a:ea typeface="Calibri"/>
              <a:cs typeface="Calibri"/>
              <a:sym typeface="Calibri"/>
            </a:endParaRPr>
          </a:p>
          <a:p>
            <a:pPr indent="-361950" lvl="0" marL="457200" marR="0" rtl="0" algn="l">
              <a:lnSpc>
                <a:spcPct val="100000"/>
              </a:lnSpc>
              <a:spcBef>
                <a:spcPts val="0"/>
              </a:spcBef>
              <a:spcAft>
                <a:spcPts val="0"/>
              </a:spcAft>
              <a:buSzPts val="2100"/>
              <a:buFont typeface="Calibri"/>
              <a:buChar char="●"/>
            </a:pPr>
            <a:r>
              <a:rPr lang="en-US" sz="2100">
                <a:latin typeface="Calibri"/>
                <a:ea typeface="Calibri"/>
                <a:cs typeface="Calibri"/>
                <a:sym typeface="Calibri"/>
              </a:rPr>
              <a:t>D</a:t>
            </a:r>
            <a:r>
              <a:rPr b="0" i="0" lang="en-US" sz="2100" u="none" cap="none" strike="noStrike">
                <a:latin typeface="Calibri"/>
                <a:ea typeface="Calibri"/>
                <a:cs typeface="Calibri"/>
                <a:sym typeface="Calibri"/>
              </a:rPr>
              <a:t>eployed the app from XCode to iPhone for testing</a:t>
            </a:r>
            <a:endParaRPr b="0" i="0" sz="2100" u="none" cap="none" strike="noStrike">
              <a:latin typeface="Calibri"/>
              <a:ea typeface="Calibri"/>
              <a:cs typeface="Calibri"/>
              <a:sym typeface="Calibri"/>
            </a:endParaRPr>
          </a:p>
          <a:p>
            <a:pPr indent="-361950" lvl="0" marL="457200" marR="0" rtl="0" algn="l">
              <a:lnSpc>
                <a:spcPct val="100000"/>
              </a:lnSpc>
              <a:spcBef>
                <a:spcPts val="0"/>
              </a:spcBef>
              <a:spcAft>
                <a:spcPts val="0"/>
              </a:spcAft>
              <a:buSzPts val="2100"/>
              <a:buFont typeface="Calibri"/>
              <a:buChar char="●"/>
            </a:pPr>
            <a:r>
              <a:rPr b="0" i="0" lang="en-US" sz="2100" u="none" cap="none" strike="noStrike">
                <a:latin typeface="Calibri"/>
                <a:ea typeface="Calibri"/>
                <a:cs typeface="Calibri"/>
                <a:sym typeface="Calibri"/>
              </a:rPr>
              <a:t>Successfully build the C library in XCode</a:t>
            </a:r>
            <a:endParaRPr b="0" i="0" sz="2100" u="none" cap="none" strike="noStrike">
              <a:latin typeface="Calibri"/>
              <a:ea typeface="Calibri"/>
              <a:cs typeface="Calibri"/>
              <a:sym typeface="Calibri"/>
            </a:endParaRPr>
          </a:p>
          <a:p>
            <a:pPr indent="-361950" lvl="0" marL="457200" marR="0" rtl="0" algn="l">
              <a:lnSpc>
                <a:spcPct val="100000"/>
              </a:lnSpc>
              <a:spcBef>
                <a:spcPts val="0"/>
              </a:spcBef>
              <a:spcAft>
                <a:spcPts val="0"/>
              </a:spcAft>
              <a:buSzPts val="2100"/>
              <a:buFont typeface="Calibri"/>
              <a:buChar char="●"/>
            </a:pPr>
            <a:r>
              <a:rPr b="0" i="0" lang="en-US" sz="2100" u="none" cap="none" strike="noStrike">
                <a:latin typeface="Calibri"/>
                <a:ea typeface="Calibri"/>
                <a:cs typeface="Calibri"/>
                <a:sym typeface="Calibri"/>
              </a:rPr>
              <a:t>Successfully tested local beamforming</a:t>
            </a:r>
            <a:endParaRPr b="0" i="0" sz="2100" u="none" cap="none" strike="noStrike">
              <a:latin typeface="Calibri"/>
              <a:ea typeface="Calibri"/>
              <a:cs typeface="Calibri"/>
              <a:sym typeface="Calibri"/>
            </a:endParaRPr>
          </a:p>
          <a:p>
            <a:pPr indent="-361950" lvl="0" marL="457200" marR="0" rtl="0" algn="l">
              <a:lnSpc>
                <a:spcPct val="100000"/>
              </a:lnSpc>
              <a:spcBef>
                <a:spcPts val="0"/>
              </a:spcBef>
              <a:spcAft>
                <a:spcPts val="0"/>
              </a:spcAft>
              <a:buSzPts val="2100"/>
              <a:buFont typeface="Calibri"/>
              <a:buChar char="●"/>
            </a:pPr>
            <a:r>
              <a:rPr b="0" i="0" lang="en-US" sz="2100" u="none" cap="none" strike="noStrike">
                <a:latin typeface="Calibri"/>
                <a:ea typeface="Calibri"/>
                <a:cs typeface="Calibri"/>
                <a:sym typeface="Calibri"/>
              </a:rPr>
              <a:t>Added activity monitor to show background activity</a:t>
            </a:r>
            <a:endParaRPr b="0" i="0" sz="2100" u="none" cap="none" strike="noStrike">
              <a:latin typeface="Calibri"/>
              <a:ea typeface="Calibri"/>
              <a:cs typeface="Calibri"/>
              <a:sym typeface="Calibri"/>
            </a:endParaRPr>
          </a:p>
          <a:p>
            <a:pPr indent="-361950" lvl="0" marL="457200" marR="0" rtl="0" algn="l">
              <a:lnSpc>
                <a:spcPct val="100000"/>
              </a:lnSpc>
              <a:spcBef>
                <a:spcPts val="0"/>
              </a:spcBef>
              <a:spcAft>
                <a:spcPts val="0"/>
              </a:spcAft>
              <a:buSzPts val="2100"/>
              <a:buFont typeface="Calibri"/>
              <a:buChar char="●"/>
            </a:pPr>
            <a:r>
              <a:rPr b="0" i="0" lang="en-US" sz="2100" u="none" cap="none" strike="noStrike">
                <a:latin typeface="Calibri"/>
                <a:ea typeface="Calibri"/>
                <a:cs typeface="Calibri"/>
                <a:sym typeface="Calibri"/>
              </a:rPr>
              <a:t>Added multiple file selection and image display</a:t>
            </a:r>
            <a:endParaRPr b="0" i="0" sz="2100" u="none" cap="none" strike="noStrike">
              <a:latin typeface="Calibri"/>
              <a:ea typeface="Calibri"/>
              <a:cs typeface="Calibri"/>
              <a:sym typeface="Calibri"/>
            </a:endParaRPr>
          </a:p>
          <a:p>
            <a:pPr indent="-361950" lvl="0" marL="457200" marR="0" rtl="0" algn="l">
              <a:lnSpc>
                <a:spcPct val="100000"/>
              </a:lnSpc>
              <a:spcBef>
                <a:spcPts val="0"/>
              </a:spcBef>
              <a:spcAft>
                <a:spcPts val="0"/>
              </a:spcAft>
              <a:buSzPts val="2100"/>
              <a:buFont typeface="Calibri"/>
              <a:buChar char="●"/>
            </a:pPr>
            <a:r>
              <a:rPr lang="en-US" sz="2100">
                <a:latin typeface="Calibri"/>
                <a:ea typeface="Calibri"/>
                <a:cs typeface="Calibri"/>
                <a:sym typeface="Calibri"/>
              </a:rPr>
              <a:t>Add gif mode</a:t>
            </a:r>
            <a:endParaRPr sz="2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100" u="none" cap="none" strike="noStrike">
              <a:latin typeface="Calibri"/>
              <a:ea typeface="Calibri"/>
              <a:cs typeface="Calibri"/>
              <a:sym typeface="Calibri"/>
            </a:endParaRPr>
          </a:p>
        </p:txBody>
      </p:sp>
      <p:pic>
        <p:nvPicPr>
          <p:cNvPr id="525" name="Google Shape;525;g827c36cbed_0_11"/>
          <p:cNvPicPr preferRelativeResize="0"/>
          <p:nvPr/>
        </p:nvPicPr>
        <p:blipFill rotWithShape="1">
          <a:blip r:embed="rId4">
            <a:alphaModFix/>
          </a:blip>
          <a:srcRect b="0" l="4415" r="0" t="1293"/>
          <a:stretch/>
        </p:blipFill>
        <p:spPr>
          <a:xfrm>
            <a:off x="6346450" y="966325"/>
            <a:ext cx="2064900" cy="3897599"/>
          </a:xfrm>
          <a:prstGeom prst="rect">
            <a:avLst/>
          </a:prstGeom>
          <a:noFill/>
          <a:ln>
            <a:noFill/>
          </a:ln>
        </p:spPr>
      </p:pic>
      <p:sp>
        <p:nvSpPr>
          <p:cNvPr id="526" name="Google Shape;526;g827c36cbed_0_11"/>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g842b3989a7_0_0"/>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532" name="Google Shape;532;g842b3989a7_0_0"/>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533" name="Google Shape;533;g842b3989a7_0_0"/>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i="0" lang="en-US" sz="2700" u="none" cap="none" strike="noStrike">
                <a:solidFill>
                  <a:srgbClr val="0000FF"/>
                </a:solidFill>
                <a:latin typeface="Droid Sans"/>
                <a:ea typeface="Droid Sans"/>
                <a:cs typeface="Droid Sans"/>
                <a:sym typeface="Droid Sans"/>
              </a:rPr>
              <a:t>App Demo in XCode Simulator</a:t>
            </a:r>
            <a:endParaRPr i="0" sz="2700" u="none" cap="none" strike="noStrike">
              <a:solidFill>
                <a:schemeClr val="dk1"/>
              </a:solidFill>
              <a:latin typeface="Droid Sans"/>
              <a:ea typeface="Droid Sans"/>
              <a:cs typeface="Droid Sans"/>
              <a:sym typeface="Droid Sans"/>
            </a:endParaRPr>
          </a:p>
        </p:txBody>
      </p:sp>
      <p:sp>
        <p:nvSpPr>
          <p:cNvPr id="534" name="Google Shape;534;g842b3989a7_0_0"/>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pic>
        <p:nvPicPr>
          <p:cNvPr id="535" name="Google Shape;535;g842b3989a7_0_0" title="app_demo_v4.mp4">
            <a:hlinkClick r:id="rId4"/>
          </p:cNvPr>
          <p:cNvPicPr preferRelativeResize="0"/>
          <p:nvPr/>
        </p:nvPicPr>
        <p:blipFill>
          <a:blip r:embed="rId5">
            <a:alphaModFix/>
          </a:blip>
          <a:stretch>
            <a:fillRect/>
          </a:stretch>
        </p:blipFill>
        <p:spPr>
          <a:xfrm>
            <a:off x="2282438" y="1581025"/>
            <a:ext cx="4691275" cy="3518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g72c0576566_0_0"/>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541" name="Google Shape;541;g72c0576566_0_0"/>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542" name="Google Shape;542;g72c0576566_0_0"/>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i="0" lang="en-US" sz="2700" u="none" cap="none" strike="noStrike">
                <a:solidFill>
                  <a:srgbClr val="0000FF"/>
                </a:solidFill>
                <a:latin typeface="Droid Sans"/>
                <a:ea typeface="Droid Sans"/>
                <a:cs typeface="Droid Sans"/>
                <a:sym typeface="Droid Sans"/>
              </a:rPr>
              <a:t>Documentation</a:t>
            </a:r>
            <a:endParaRPr i="0" sz="2700" u="none" cap="none" strike="noStrike">
              <a:solidFill>
                <a:schemeClr val="dk1"/>
              </a:solidFill>
              <a:latin typeface="Droid Sans"/>
              <a:ea typeface="Droid Sans"/>
              <a:cs typeface="Droid Sans"/>
              <a:sym typeface="Droid Sans"/>
            </a:endParaRPr>
          </a:p>
        </p:txBody>
      </p:sp>
      <p:sp>
        <p:nvSpPr>
          <p:cNvPr id="543" name="Google Shape;543;g72c0576566_0_0"/>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pic>
        <p:nvPicPr>
          <p:cNvPr id="544" name="Google Shape;544;g72c0576566_0_0"/>
          <p:cNvPicPr preferRelativeResize="0"/>
          <p:nvPr/>
        </p:nvPicPr>
        <p:blipFill rotWithShape="1">
          <a:blip r:embed="rId4">
            <a:alphaModFix/>
          </a:blip>
          <a:srcRect b="9746" l="22228" r="38951" t="34121"/>
          <a:stretch/>
        </p:blipFill>
        <p:spPr>
          <a:xfrm>
            <a:off x="680325" y="1530700"/>
            <a:ext cx="3983573" cy="361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8" name="Shape 548"/>
        <p:cNvGrpSpPr/>
        <p:nvPr/>
      </p:nvGrpSpPr>
      <p:grpSpPr>
        <a:xfrm>
          <a:off x="0" y="0"/>
          <a:ext cx="0" cy="0"/>
          <a:chOff x="0" y="0"/>
          <a:chExt cx="0" cy="0"/>
        </a:xfrm>
      </p:grpSpPr>
      <p:sp>
        <p:nvSpPr>
          <p:cNvPr id="549" name="Google Shape;549;g849952686f_0_9"/>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550" name="Google Shape;550;g849952686f_0_9"/>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551" name="Google Shape;551;g849952686f_0_9"/>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sp>
        <p:nvSpPr>
          <p:cNvPr id="552" name="Google Shape;552;g849952686f_0_9"/>
          <p:cNvSpPr txBox="1"/>
          <p:nvPr>
            <p:ph idx="4294967295" type="ctrTitle"/>
          </p:nvPr>
        </p:nvSpPr>
        <p:spPr>
          <a:xfrm>
            <a:off x="1143000" y="1893485"/>
            <a:ext cx="6858000" cy="1356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sz="5400">
                <a:latin typeface="Lobster"/>
                <a:ea typeface="Lobster"/>
                <a:cs typeface="Lobster"/>
                <a:sym typeface="Lobster"/>
              </a:rPr>
              <a:t>Thank you!</a:t>
            </a:r>
            <a:endParaRPr sz="5400">
              <a:latin typeface="Lobster"/>
              <a:ea typeface="Lobster"/>
              <a:cs typeface="Lobster"/>
              <a:sym typeface="Lobs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
          <p:cNvSpPr txBox="1"/>
          <p:nvPr>
            <p:ph idx="1" type="body"/>
          </p:nvPr>
        </p:nvSpPr>
        <p:spPr>
          <a:xfrm>
            <a:off x="697750" y="1832981"/>
            <a:ext cx="7989300" cy="2828100"/>
          </a:xfrm>
          <a:prstGeom prst="rect">
            <a:avLst/>
          </a:prstGeom>
          <a:noFill/>
          <a:ln>
            <a:noFill/>
          </a:ln>
        </p:spPr>
        <p:txBody>
          <a:bodyPr anchorCtr="0" anchor="t" bIns="45700" lIns="91425" spcFirstLastPara="1" rIns="91425" wrap="square" tIns="45700">
            <a:normAutofit/>
          </a:bodyPr>
          <a:lstStyle/>
          <a:p>
            <a:pPr indent="-215900" lvl="0" marL="228600" rtl="0" algn="l">
              <a:lnSpc>
                <a:spcPct val="150000"/>
              </a:lnSpc>
              <a:spcBef>
                <a:spcPts val="0"/>
              </a:spcBef>
              <a:spcAft>
                <a:spcPts val="0"/>
              </a:spcAft>
              <a:buClr>
                <a:srgbClr val="000000"/>
              </a:buClr>
              <a:buSzPts val="1800"/>
              <a:buChar char="•"/>
            </a:pPr>
            <a:r>
              <a:rPr lang="en-US" sz="1800">
                <a:solidFill>
                  <a:srgbClr val="000000"/>
                </a:solidFill>
                <a:latin typeface="Calibri"/>
                <a:ea typeface="Calibri"/>
                <a:cs typeface="Calibri"/>
                <a:sym typeface="Calibri"/>
              </a:rPr>
              <a:t>Overarching lab goal: </a:t>
            </a:r>
            <a:r>
              <a:rPr lang="en-US" sz="1800">
                <a:solidFill>
                  <a:srgbClr val="000000"/>
                </a:solidFill>
                <a:latin typeface="Calibri"/>
                <a:ea typeface="Calibri"/>
                <a:cs typeface="Calibri"/>
                <a:sym typeface="Calibri"/>
              </a:rPr>
              <a:t>To develop the first implantable ultrasound device for long-term post-neurosurgical monitoring in </a:t>
            </a:r>
            <a:r>
              <a:rPr b="1" lang="en-US" sz="1800">
                <a:solidFill>
                  <a:srgbClr val="000000"/>
                </a:solidFill>
                <a:latin typeface="Calibri"/>
                <a:ea typeface="Calibri"/>
                <a:cs typeface="Calibri"/>
                <a:sym typeface="Calibri"/>
              </a:rPr>
              <a:t>glioblastoma patients</a:t>
            </a:r>
            <a:r>
              <a:rPr lang="en-US" sz="1800">
                <a:solidFill>
                  <a:srgbClr val="000000"/>
                </a:solidFill>
                <a:latin typeface="Calibri"/>
                <a:ea typeface="Calibri"/>
                <a:cs typeface="Calibri"/>
                <a:sym typeface="Calibri"/>
              </a:rPr>
              <a:t> (prognosis is 14 months post tumor resection surgery)</a:t>
            </a:r>
            <a:endParaRPr sz="1800">
              <a:solidFill>
                <a:srgbClr val="000000"/>
              </a:solidFill>
              <a:latin typeface="Calibri"/>
              <a:ea typeface="Calibri"/>
              <a:cs typeface="Calibri"/>
              <a:sym typeface="Calibri"/>
            </a:endParaRPr>
          </a:p>
          <a:p>
            <a:pPr indent="-215900" lvl="0" marL="228600" rtl="0" algn="l">
              <a:lnSpc>
                <a:spcPct val="150000"/>
              </a:lnSpc>
              <a:spcBef>
                <a:spcPts val="100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CIS II Focus: The primary aim is to develop an app that can monitor the potential regrowth of brain tumor. The app will allow physicians to monitor bleeding, cysts, and growing tumors through images sent from the ultrasound device, impacting over 11 million patients that are affected annually with brain diseases.</a:t>
            </a:r>
            <a:endParaRPr sz="1800">
              <a:solidFill>
                <a:srgbClr val="000000"/>
              </a:solidFill>
              <a:latin typeface="Calibri"/>
              <a:ea typeface="Calibri"/>
              <a:cs typeface="Calibri"/>
              <a:sym typeface="Calibri"/>
            </a:endParaRPr>
          </a:p>
          <a:p>
            <a:pPr indent="-177800" lvl="0" marL="228600" rtl="0" algn="l">
              <a:lnSpc>
                <a:spcPct val="90000"/>
              </a:lnSpc>
              <a:spcBef>
                <a:spcPts val="1000"/>
              </a:spcBef>
              <a:spcAft>
                <a:spcPts val="0"/>
              </a:spcAft>
              <a:buClr>
                <a:schemeClr val="dk1"/>
              </a:buClr>
              <a:buSzPts val="800"/>
              <a:buNone/>
            </a:pPr>
            <a:r>
              <a:t/>
            </a:r>
            <a:endParaRPr b="1" sz="600">
              <a:solidFill>
                <a:srgbClr val="000000"/>
              </a:solidFill>
              <a:latin typeface="Calibri"/>
              <a:ea typeface="Calibri"/>
              <a:cs typeface="Calibri"/>
              <a:sym typeface="Calibri"/>
            </a:endParaRPr>
          </a:p>
        </p:txBody>
      </p:sp>
      <p:pic>
        <p:nvPicPr>
          <p:cNvPr id="293" name="Google Shape;293;p3"/>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294" name="Google Shape;294;p3"/>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sp>
        <p:nvSpPr>
          <p:cNvPr id="295" name="Google Shape;295;p3"/>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sp>
        <p:nvSpPr>
          <p:cNvPr id="296" name="Google Shape;296;p3"/>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FF"/>
              </a:buClr>
              <a:buSzPts val="2400"/>
              <a:buFont typeface="Times New Roman"/>
              <a:buNone/>
            </a:pPr>
            <a:r>
              <a:rPr lang="en-US" sz="2400">
                <a:solidFill>
                  <a:srgbClr val="0000FF"/>
                </a:solidFill>
                <a:latin typeface="Droid Sans"/>
                <a:ea typeface="Droid Sans"/>
                <a:cs typeface="Droid Sans"/>
                <a:sym typeface="Droid Sans"/>
              </a:rPr>
              <a:t>Goal: An Implantable Ultrasound Device for Real-Time </a:t>
            </a:r>
            <a:br>
              <a:rPr lang="en-US" sz="2400">
                <a:solidFill>
                  <a:srgbClr val="0000FF"/>
                </a:solidFill>
                <a:latin typeface="Droid Sans"/>
                <a:ea typeface="Droid Sans"/>
                <a:cs typeface="Droid Sans"/>
                <a:sym typeface="Droid Sans"/>
              </a:rPr>
            </a:br>
            <a:r>
              <a:rPr lang="en-US" sz="2400">
                <a:solidFill>
                  <a:srgbClr val="0000FF"/>
                </a:solidFill>
                <a:latin typeface="Droid Sans"/>
                <a:ea typeface="Droid Sans"/>
                <a:cs typeface="Droid Sans"/>
                <a:sym typeface="Droid Sans"/>
              </a:rPr>
              <a:t>Diagnosis of Brain Diseases</a:t>
            </a:r>
            <a:endParaRPr i="0" sz="2400" u="none" cap="none" strike="noStrike">
              <a:solidFill>
                <a:schemeClr val="dk1"/>
              </a:solidFill>
              <a:latin typeface="Droid Sans"/>
              <a:ea typeface="Droid Sans"/>
              <a:cs typeface="Droid Sans"/>
              <a:sym typeface="Droid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g72c0576566_0_91"/>
          <p:cNvSpPr txBox="1"/>
          <p:nvPr>
            <p:ph idx="1" type="body"/>
          </p:nvPr>
        </p:nvSpPr>
        <p:spPr>
          <a:xfrm>
            <a:off x="569225" y="1483150"/>
            <a:ext cx="8246100" cy="40128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C</a:t>
            </a:r>
            <a:r>
              <a:rPr lang="en-US" sz="1800">
                <a:solidFill>
                  <a:srgbClr val="000000"/>
                </a:solidFill>
                <a:latin typeface="Calibri"/>
                <a:ea typeface="Calibri"/>
                <a:cs typeface="Calibri"/>
                <a:sym typeface="Calibri"/>
              </a:rPr>
              <a:t>urrently, the standard of care for patients who have undergone neurosurgery is to get periodic MRI scans (approximately every 3 months) </a:t>
            </a:r>
            <a:endParaRPr sz="1800">
              <a:solidFill>
                <a:srgbClr val="000000"/>
              </a:solidFill>
              <a:latin typeface="Calibri"/>
              <a:ea typeface="Calibri"/>
              <a:cs typeface="Calibri"/>
              <a:sym typeface="Calibri"/>
            </a:endParaRPr>
          </a:p>
          <a:p>
            <a:pPr indent="-228600" lvl="1" marL="685800" rtl="0" algn="l">
              <a:lnSpc>
                <a:spcPct val="11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Average cost of the scan is $3000</a:t>
            </a:r>
            <a:endParaRPr sz="1800">
              <a:solidFill>
                <a:srgbClr val="000000"/>
              </a:solidFill>
              <a:latin typeface="Calibri"/>
              <a:ea typeface="Calibri"/>
              <a:cs typeface="Calibri"/>
              <a:sym typeface="Calibri"/>
            </a:endParaRPr>
          </a:p>
          <a:p>
            <a:pPr indent="-228600" lvl="1" marL="685800" rtl="0" algn="l">
              <a:lnSpc>
                <a:spcPct val="11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Ultrasound (US) works with a lower resolution but insightful information can be deciphered</a:t>
            </a:r>
            <a:endParaRPr sz="1800">
              <a:solidFill>
                <a:srgbClr val="000000"/>
              </a:solidFill>
              <a:latin typeface="Calibri"/>
              <a:ea typeface="Calibri"/>
              <a:cs typeface="Calibri"/>
              <a:sym typeface="Calibri"/>
            </a:endParaRPr>
          </a:p>
          <a:p>
            <a:pPr indent="-228600" lvl="1" marL="685800" rtl="0" algn="l">
              <a:lnSpc>
                <a:spcPct val="11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A cranial implant is needed after neurosurgery and there is precedent for an implantable device with wireless electronics (shunt management system created by Dr. Gordon)</a:t>
            </a:r>
            <a:endParaRPr sz="1800">
              <a:solidFill>
                <a:srgbClr val="000000"/>
              </a:solidFill>
              <a:latin typeface="Calibri"/>
              <a:ea typeface="Calibri"/>
              <a:cs typeface="Calibri"/>
              <a:sym typeface="Calibri"/>
            </a:endParaRPr>
          </a:p>
          <a:p>
            <a:pPr indent="-228600" lvl="1" marL="685800" rtl="0" algn="l">
              <a:lnSpc>
                <a:spcPct val="11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An implantable US system would allow for more frequent imaging to determine adverse events in a more expedient time frame (&lt; 1 month)</a:t>
            </a:r>
            <a:endParaRPr sz="1800">
              <a:solidFill>
                <a:srgbClr val="000000"/>
              </a:solidFill>
              <a:latin typeface="Calibri"/>
              <a:ea typeface="Calibri"/>
              <a:cs typeface="Calibri"/>
              <a:sym typeface="Calibri"/>
            </a:endParaRPr>
          </a:p>
        </p:txBody>
      </p:sp>
      <p:pic>
        <p:nvPicPr>
          <p:cNvPr id="302" name="Google Shape;302;g72c0576566_0_91"/>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303" name="Google Shape;303;g72c0576566_0_91"/>
          <p:cNvSpPr txBox="1"/>
          <p:nvPr/>
        </p:nvSpPr>
        <p:spPr>
          <a:xfrm>
            <a:off x="1140032" y="160317"/>
            <a:ext cx="7901700" cy="497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959"/>
              <a:buFont typeface="Times New Roman"/>
              <a:buNone/>
            </a:pPr>
            <a:r>
              <a:rPr b="0" i="0" lang="en-US" sz="3959" u="none" cap="none" strike="noStrike">
                <a:solidFill>
                  <a:schemeClr val="lt1"/>
                </a:solidFill>
                <a:latin typeface="Times New Roman"/>
                <a:ea typeface="Times New Roman"/>
                <a:cs typeface="Times New Roman"/>
                <a:sym typeface="Times New Roman"/>
              </a:rPr>
              <a:t>Neuroplastic Surgery Center</a:t>
            </a:r>
            <a:endParaRPr b="0" i="0" sz="1400" u="none" cap="none" strike="noStrike">
              <a:solidFill>
                <a:srgbClr val="000000"/>
              </a:solidFill>
              <a:latin typeface="Arial"/>
              <a:ea typeface="Arial"/>
              <a:cs typeface="Arial"/>
              <a:sym typeface="Arial"/>
            </a:endParaRPr>
          </a:p>
        </p:txBody>
      </p:sp>
      <p:sp>
        <p:nvSpPr>
          <p:cNvPr id="304" name="Google Shape;304;g72c0576566_0_91"/>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sp>
        <p:nvSpPr>
          <p:cNvPr id="305" name="Google Shape;305;g72c0576566_0_91"/>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sp>
        <p:nvSpPr>
          <p:cNvPr id="306" name="Google Shape;306;g72c0576566_0_91"/>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i="0" lang="en-US" sz="2700" u="none" cap="none" strike="noStrike">
                <a:solidFill>
                  <a:srgbClr val="0000FF"/>
                </a:solidFill>
                <a:latin typeface="Droid Sans"/>
                <a:ea typeface="Droid Sans"/>
                <a:cs typeface="Droid Sans"/>
                <a:sym typeface="Droid Sans"/>
              </a:rPr>
              <a:t>Background</a:t>
            </a:r>
            <a:endParaRPr i="0" sz="2700" u="none" cap="none" strike="noStrike">
              <a:solidFill>
                <a:schemeClr val="dk1"/>
              </a:solidFill>
              <a:latin typeface="Droid Sans"/>
              <a:ea typeface="Droid Sans"/>
              <a:cs typeface="Droid Sans"/>
              <a:sym typeface="Droid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pic>
        <p:nvPicPr>
          <p:cNvPr id="311" name="Google Shape;311;p6"/>
          <p:cNvPicPr preferRelativeResize="0"/>
          <p:nvPr/>
        </p:nvPicPr>
        <p:blipFill rotWithShape="1">
          <a:blip r:embed="rId3">
            <a:alphaModFix/>
          </a:blip>
          <a:srcRect b="0" l="0" r="0" t="0"/>
          <a:stretch/>
        </p:blipFill>
        <p:spPr>
          <a:xfrm>
            <a:off x="3915256" y="1020863"/>
            <a:ext cx="3917769" cy="2082723"/>
          </a:xfrm>
          <a:prstGeom prst="rect">
            <a:avLst/>
          </a:prstGeom>
          <a:noFill/>
          <a:ln>
            <a:noFill/>
          </a:ln>
        </p:spPr>
      </p:pic>
      <p:sp>
        <p:nvSpPr>
          <p:cNvPr id="312" name="Google Shape;312;p6"/>
          <p:cNvSpPr txBox="1"/>
          <p:nvPr/>
        </p:nvSpPr>
        <p:spPr>
          <a:xfrm>
            <a:off x="4117202" y="3075805"/>
            <a:ext cx="4352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Coronal view ：Diagrammatic drawing</a:t>
            </a:r>
            <a:endParaRPr b="0" i="0" sz="1800" u="none" cap="none" strike="noStrike">
              <a:solidFill>
                <a:schemeClr val="dk1"/>
              </a:solidFill>
              <a:latin typeface="Times New Roman"/>
              <a:ea typeface="Times New Roman"/>
              <a:cs typeface="Times New Roman"/>
              <a:sym typeface="Times New Roman"/>
            </a:endParaRPr>
          </a:p>
        </p:txBody>
      </p:sp>
      <p:sp>
        <p:nvSpPr>
          <p:cNvPr id="313" name="Google Shape;313;p6"/>
          <p:cNvSpPr/>
          <p:nvPr/>
        </p:nvSpPr>
        <p:spPr>
          <a:xfrm>
            <a:off x="380999" y="1312463"/>
            <a:ext cx="2422200" cy="3384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100" u="none" cap="none" strike="noStrike">
                <a:latin typeface="Times New Roman"/>
                <a:ea typeface="Times New Roman"/>
                <a:cs typeface="Times New Roman"/>
                <a:sym typeface="Times New Roman"/>
              </a:rPr>
              <a:t>Ultrasound</a:t>
            </a:r>
            <a:r>
              <a:rPr b="0" i="0" lang="en-US" sz="1500" u="none" cap="none" strike="noStrike">
                <a:latin typeface="Times New Roman"/>
                <a:ea typeface="Times New Roman"/>
                <a:cs typeface="Times New Roman"/>
                <a:sym typeface="Times New Roman"/>
              </a:rPr>
              <a:t> </a:t>
            </a:r>
            <a:r>
              <a:rPr b="0" i="0" lang="en-US" sz="2100" u="none" cap="none" strike="noStrike">
                <a:latin typeface="Times New Roman"/>
                <a:ea typeface="Times New Roman"/>
                <a:cs typeface="Times New Roman"/>
                <a:sym typeface="Times New Roman"/>
              </a:rPr>
              <a:t>probe</a:t>
            </a:r>
            <a:endParaRPr b="0" i="0" sz="2100" u="none" cap="none" strike="noStrike">
              <a:latin typeface="Times New Roman"/>
              <a:ea typeface="Times New Roman"/>
              <a:cs typeface="Times New Roman"/>
              <a:sym typeface="Times New Roman"/>
            </a:endParaRPr>
          </a:p>
        </p:txBody>
      </p:sp>
      <p:sp>
        <p:nvSpPr>
          <p:cNvPr id="314" name="Google Shape;314;p6"/>
          <p:cNvSpPr/>
          <p:nvPr/>
        </p:nvSpPr>
        <p:spPr>
          <a:xfrm>
            <a:off x="674689" y="2182216"/>
            <a:ext cx="1443600" cy="3384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100" u="none" cap="none" strike="noStrike">
                <a:latin typeface="Times New Roman"/>
                <a:ea typeface="Times New Roman"/>
                <a:cs typeface="Times New Roman"/>
                <a:sym typeface="Times New Roman"/>
              </a:rPr>
              <a:t>Bluetooth </a:t>
            </a:r>
            <a:r>
              <a:rPr b="0" i="0" lang="en-US" sz="1500" u="none" cap="none" strike="noStrike">
                <a:latin typeface="Arial"/>
                <a:ea typeface="Arial"/>
                <a:cs typeface="Arial"/>
                <a:sym typeface="Arial"/>
              </a:rPr>
              <a:t> </a:t>
            </a:r>
            <a:endParaRPr b="0" i="0" sz="2100" u="none" cap="none" strike="noStrike">
              <a:latin typeface="Arial"/>
              <a:ea typeface="Arial"/>
              <a:cs typeface="Arial"/>
              <a:sym typeface="Arial"/>
            </a:endParaRPr>
          </a:p>
        </p:txBody>
      </p:sp>
      <p:sp>
        <p:nvSpPr>
          <p:cNvPr id="315" name="Google Shape;315;p6"/>
          <p:cNvSpPr/>
          <p:nvPr/>
        </p:nvSpPr>
        <p:spPr>
          <a:xfrm>
            <a:off x="674689" y="2999932"/>
            <a:ext cx="1443600" cy="3159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100" u="none" cap="none" strike="noStrike">
                <a:latin typeface="Times New Roman"/>
                <a:ea typeface="Times New Roman"/>
                <a:cs typeface="Times New Roman"/>
                <a:sym typeface="Times New Roman"/>
              </a:rPr>
              <a:t>Battery </a:t>
            </a:r>
            <a:endParaRPr b="0" i="0" sz="2100" u="none" cap="none" strike="noStrike">
              <a:latin typeface="Times New Roman"/>
              <a:ea typeface="Times New Roman"/>
              <a:cs typeface="Times New Roman"/>
              <a:sym typeface="Times New Roman"/>
            </a:endParaRPr>
          </a:p>
        </p:txBody>
      </p:sp>
      <p:sp>
        <p:nvSpPr>
          <p:cNvPr id="316" name="Google Shape;316;p6"/>
          <p:cNvSpPr/>
          <p:nvPr/>
        </p:nvSpPr>
        <p:spPr>
          <a:xfrm>
            <a:off x="380999" y="3899624"/>
            <a:ext cx="2422200" cy="3384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100" u="none" cap="none" strike="noStrike">
                <a:latin typeface="Times New Roman"/>
                <a:ea typeface="Times New Roman"/>
                <a:cs typeface="Times New Roman"/>
                <a:sym typeface="Times New Roman"/>
              </a:rPr>
              <a:t>Micro-processor</a:t>
            </a:r>
            <a:endParaRPr b="0" i="0" sz="2100" u="none" cap="none" strike="noStrike">
              <a:latin typeface="Times New Roman"/>
              <a:ea typeface="Times New Roman"/>
              <a:cs typeface="Times New Roman"/>
              <a:sym typeface="Times New Roman"/>
            </a:endParaRPr>
          </a:p>
        </p:txBody>
      </p:sp>
      <p:pic>
        <p:nvPicPr>
          <p:cNvPr id="317" name="Google Shape;317;p6"/>
          <p:cNvPicPr preferRelativeResize="0"/>
          <p:nvPr/>
        </p:nvPicPr>
        <p:blipFill rotWithShape="1">
          <a:blip r:embed="rId4">
            <a:alphaModFix/>
          </a:blip>
          <a:srcRect b="0" l="0" r="0" t="0"/>
          <a:stretch/>
        </p:blipFill>
        <p:spPr>
          <a:xfrm>
            <a:off x="4938043" y="3496948"/>
            <a:ext cx="1069791" cy="1398863"/>
          </a:xfrm>
          <a:prstGeom prst="rect">
            <a:avLst/>
          </a:prstGeom>
          <a:noFill/>
          <a:ln>
            <a:noFill/>
          </a:ln>
        </p:spPr>
      </p:pic>
      <p:sp>
        <p:nvSpPr>
          <p:cNvPr id="318" name="Google Shape;318;p6"/>
          <p:cNvSpPr/>
          <p:nvPr/>
        </p:nvSpPr>
        <p:spPr>
          <a:xfrm>
            <a:off x="2773681" y="1200150"/>
            <a:ext cx="357900" cy="3198300"/>
          </a:xfrm>
          <a:prstGeom prst="rightBrace">
            <a:avLst>
              <a:gd fmla="val 22521" name="adj1"/>
              <a:gd fmla="val 50000" name="adj2"/>
            </a:avLst>
          </a:prstGeom>
          <a:noFill/>
          <a:ln cap="flat" cmpd="sng" w="127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100" u="none" cap="none" strike="noStrike">
              <a:latin typeface="Arial"/>
              <a:ea typeface="Arial"/>
              <a:cs typeface="Arial"/>
              <a:sym typeface="Arial"/>
            </a:endParaRPr>
          </a:p>
        </p:txBody>
      </p:sp>
      <p:cxnSp>
        <p:nvCxnSpPr>
          <p:cNvPr id="319" name="Google Shape;319;p6"/>
          <p:cNvCxnSpPr/>
          <p:nvPr/>
        </p:nvCxnSpPr>
        <p:spPr>
          <a:xfrm flipH="1" rot="10800000">
            <a:off x="3199924" y="1110356"/>
            <a:ext cx="2812500" cy="1689000"/>
          </a:xfrm>
          <a:prstGeom prst="bentConnector4">
            <a:avLst>
              <a:gd fmla="val 3570" name="adj1"/>
              <a:gd fmla="val 110158" name="adj2"/>
            </a:avLst>
          </a:prstGeom>
          <a:noFill/>
          <a:ln cap="flat" cmpd="sng" w="19050">
            <a:solidFill>
              <a:srgbClr val="FF0000"/>
            </a:solidFill>
            <a:prstDash val="solid"/>
            <a:miter lim="800000"/>
            <a:headEnd len="sm" w="sm" type="none"/>
            <a:tailEnd len="med" w="med" type="triangle"/>
          </a:ln>
        </p:spPr>
      </p:cxnSp>
      <p:pic>
        <p:nvPicPr>
          <p:cNvPr id="320" name="Google Shape;320;p6"/>
          <p:cNvPicPr preferRelativeResize="0"/>
          <p:nvPr/>
        </p:nvPicPr>
        <p:blipFill rotWithShape="1">
          <a:blip r:embed="rId5">
            <a:alphaModFix amt="85000"/>
          </a:blip>
          <a:srcRect b="0" l="0" r="0" t="0"/>
          <a:stretch/>
        </p:blipFill>
        <p:spPr>
          <a:xfrm>
            <a:off x="6898177" y="3677502"/>
            <a:ext cx="1471994" cy="1037755"/>
          </a:xfrm>
          <a:prstGeom prst="rect">
            <a:avLst/>
          </a:prstGeom>
          <a:noFill/>
          <a:ln>
            <a:noFill/>
          </a:ln>
        </p:spPr>
      </p:pic>
      <p:sp>
        <p:nvSpPr>
          <p:cNvPr id="321" name="Google Shape;321;p6"/>
          <p:cNvSpPr/>
          <p:nvPr/>
        </p:nvSpPr>
        <p:spPr>
          <a:xfrm flipH="1" rot="10800000">
            <a:off x="3915251" y="3521349"/>
            <a:ext cx="978000" cy="948900"/>
          </a:xfrm>
          <a:prstGeom prst="bentArrow">
            <a:avLst>
              <a:gd fmla="val 17005" name="adj1"/>
              <a:gd fmla="val 25730" name="adj2"/>
              <a:gd fmla="val 17696" name="adj3"/>
              <a:gd fmla="val 5018" name="adj4"/>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sp>
        <p:nvSpPr>
          <p:cNvPr id="322" name="Google Shape;322;p6"/>
          <p:cNvSpPr/>
          <p:nvPr/>
        </p:nvSpPr>
        <p:spPr>
          <a:xfrm>
            <a:off x="6370167" y="4196380"/>
            <a:ext cx="533400" cy="276900"/>
          </a:xfrm>
          <a:prstGeom prst="striped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p:txBody>
      </p:sp>
      <p:sp>
        <p:nvSpPr>
          <p:cNvPr id="323" name="Google Shape;323;p6"/>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324" name="Google Shape;324;p6"/>
          <p:cNvPicPr preferRelativeResize="0"/>
          <p:nvPr/>
        </p:nvPicPr>
        <p:blipFill rotWithShape="1">
          <a:blip r:embed="rId6">
            <a:alphaModFix/>
          </a:blip>
          <a:srcRect b="0" l="0" r="0" t="0"/>
          <a:stretch/>
        </p:blipFill>
        <p:spPr>
          <a:xfrm>
            <a:off x="0" y="0"/>
            <a:ext cx="864592" cy="754380"/>
          </a:xfrm>
          <a:prstGeom prst="rect">
            <a:avLst/>
          </a:prstGeom>
          <a:noFill/>
          <a:ln>
            <a:noFill/>
          </a:ln>
        </p:spPr>
      </p:pic>
      <p:sp>
        <p:nvSpPr>
          <p:cNvPr id="325" name="Google Shape;325;p6"/>
          <p:cNvSpPr txBox="1"/>
          <p:nvPr/>
        </p:nvSpPr>
        <p:spPr>
          <a:xfrm>
            <a:off x="334975" y="4768719"/>
            <a:ext cx="2957700" cy="26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Source: Dr. Ma</a:t>
            </a:r>
            <a:endParaRPr b="0" i="0" sz="1400" u="none" cap="none" strike="noStrike">
              <a:solidFill>
                <a:srgbClr val="000000"/>
              </a:solidFill>
              <a:latin typeface="Calibri"/>
              <a:ea typeface="Calibri"/>
              <a:cs typeface="Calibri"/>
              <a:sym typeface="Calibri"/>
            </a:endParaRPr>
          </a:p>
        </p:txBody>
      </p:sp>
      <p:sp>
        <p:nvSpPr>
          <p:cNvPr id="326" name="Google Shape;326;p6"/>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2"/>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332" name="Google Shape;332;p2"/>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333" name="Google Shape;333;p2"/>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grpSp>
        <p:nvGrpSpPr>
          <p:cNvPr id="334" name="Google Shape;334;p2"/>
          <p:cNvGrpSpPr/>
          <p:nvPr/>
        </p:nvGrpSpPr>
        <p:grpSpPr>
          <a:xfrm>
            <a:off x="576394" y="1792480"/>
            <a:ext cx="7996106" cy="2217670"/>
            <a:chOff x="0" y="1384133"/>
            <a:chExt cx="7996106" cy="2956893"/>
          </a:xfrm>
        </p:grpSpPr>
        <p:sp>
          <p:nvSpPr>
            <p:cNvPr id="335" name="Google Shape;335;p2"/>
            <p:cNvSpPr/>
            <p:nvPr/>
          </p:nvSpPr>
          <p:spPr>
            <a:xfrm>
              <a:off x="0" y="3453958"/>
              <a:ext cx="7996106" cy="887068"/>
            </a:xfrm>
            <a:prstGeom prst="roundRect">
              <a:avLst>
                <a:gd fmla="val 10000" name="adj"/>
              </a:avLst>
            </a:prstGeom>
            <a:solidFill>
              <a:srgbClr val="CCD3EA"/>
            </a:solidFill>
            <a:ln>
              <a:noFill/>
            </a:ln>
            <a:effectLst>
              <a:outerShdw blurRad="40000" rotWithShape="0" dir="5400000" dist="23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
            <p:cNvSpPr txBox="1"/>
            <p:nvPr/>
          </p:nvSpPr>
          <p:spPr>
            <a:xfrm>
              <a:off x="0" y="3453958"/>
              <a:ext cx="2398831" cy="887068"/>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Proposed Approach</a:t>
              </a:r>
              <a:endParaRPr b="0" i="0" sz="1400" u="none" cap="none" strike="noStrike">
                <a:solidFill>
                  <a:srgbClr val="000000"/>
                </a:solidFill>
                <a:latin typeface="Arial"/>
                <a:ea typeface="Arial"/>
                <a:cs typeface="Arial"/>
                <a:sym typeface="Arial"/>
              </a:endParaRPr>
            </a:p>
          </p:txBody>
        </p:sp>
        <p:sp>
          <p:nvSpPr>
            <p:cNvPr id="337" name="Google Shape;337;p2"/>
            <p:cNvSpPr/>
            <p:nvPr/>
          </p:nvSpPr>
          <p:spPr>
            <a:xfrm>
              <a:off x="0" y="2419045"/>
              <a:ext cx="7996106" cy="887068"/>
            </a:xfrm>
            <a:prstGeom prst="roundRect">
              <a:avLst>
                <a:gd fmla="val 10000" name="adj"/>
              </a:avLst>
            </a:prstGeom>
            <a:solidFill>
              <a:srgbClr val="CCD3EA"/>
            </a:solidFill>
            <a:ln>
              <a:noFill/>
            </a:ln>
            <a:effectLst>
              <a:outerShdw blurRad="40000" rotWithShape="0" dir="5400000" dist="23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
            <p:cNvSpPr txBox="1"/>
            <p:nvPr/>
          </p:nvSpPr>
          <p:spPr>
            <a:xfrm>
              <a:off x="0" y="2419045"/>
              <a:ext cx="2398831" cy="887068"/>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Individual Components</a:t>
              </a:r>
              <a:endParaRPr b="0" i="0" sz="1400" u="none" cap="none" strike="noStrike">
                <a:solidFill>
                  <a:srgbClr val="000000"/>
                </a:solidFill>
                <a:latin typeface="Arial"/>
                <a:ea typeface="Arial"/>
                <a:cs typeface="Arial"/>
                <a:sym typeface="Arial"/>
              </a:endParaRPr>
            </a:p>
          </p:txBody>
        </p:sp>
        <p:sp>
          <p:nvSpPr>
            <p:cNvPr id="339" name="Google Shape;339;p2"/>
            <p:cNvSpPr/>
            <p:nvPr/>
          </p:nvSpPr>
          <p:spPr>
            <a:xfrm>
              <a:off x="0" y="1384133"/>
              <a:ext cx="7996106" cy="887068"/>
            </a:xfrm>
            <a:prstGeom prst="roundRect">
              <a:avLst>
                <a:gd fmla="val 10000" name="adj"/>
              </a:avLst>
            </a:prstGeom>
            <a:solidFill>
              <a:srgbClr val="CCD3EA"/>
            </a:solidFill>
            <a:ln>
              <a:noFill/>
            </a:ln>
            <a:effectLst>
              <a:outerShdw blurRad="40000" rotWithShape="0" dir="5400000" dist="23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
            <p:cNvSpPr txBox="1"/>
            <p:nvPr/>
          </p:nvSpPr>
          <p:spPr>
            <a:xfrm>
              <a:off x="0" y="1384133"/>
              <a:ext cx="2398831" cy="887068"/>
            </a:xfrm>
            <a:prstGeom prst="rect">
              <a:avLst/>
            </a:prstGeom>
            <a:noFill/>
            <a:ln>
              <a:noFill/>
            </a:ln>
          </p:spPr>
          <p:txBody>
            <a:bodyPr anchorCtr="0" anchor="ctr" bIns="149350" lIns="149350" spcFirstLastPara="1" rIns="149350" wrap="square" tIns="14935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Project</a:t>
              </a:r>
              <a:endParaRPr b="0" i="0" sz="1400" u="none" cap="none" strike="noStrike">
                <a:solidFill>
                  <a:srgbClr val="000000"/>
                </a:solidFill>
                <a:latin typeface="Arial"/>
                <a:ea typeface="Arial"/>
                <a:cs typeface="Arial"/>
                <a:sym typeface="Arial"/>
              </a:endParaRPr>
            </a:p>
          </p:txBody>
        </p:sp>
        <p:sp>
          <p:nvSpPr>
            <p:cNvPr id="341" name="Google Shape;341;p2"/>
            <p:cNvSpPr/>
            <p:nvPr/>
          </p:nvSpPr>
          <p:spPr>
            <a:xfrm>
              <a:off x="4563090" y="1458055"/>
              <a:ext cx="1108835" cy="739223"/>
            </a:xfrm>
            <a:prstGeom prst="roundRect">
              <a:avLst>
                <a:gd fmla="val 10000" name="adj"/>
              </a:avLst>
            </a:prstGeom>
            <a:gradFill>
              <a:gsLst>
                <a:gs pos="0">
                  <a:srgbClr val="2861C2"/>
                </a:gs>
                <a:gs pos="100000">
                  <a:srgbClr val="96B2FF"/>
                </a:gs>
              </a:gsLst>
              <a:lin ang="16200000" scaled="0"/>
            </a:gradFill>
            <a:ln>
              <a:noFill/>
            </a:ln>
            <a:effectLst>
              <a:outerShdw blurRad="40000" rotWithShape="0" dir="5400000" dist="23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
            <p:cNvSpPr txBox="1"/>
            <p:nvPr/>
          </p:nvSpPr>
          <p:spPr>
            <a:xfrm>
              <a:off x="4584741" y="1479706"/>
              <a:ext cx="1065533" cy="695921"/>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Implantable Ultrasound</a:t>
              </a:r>
              <a:endParaRPr b="0" i="0" sz="1400" u="none" cap="none" strike="noStrike">
                <a:solidFill>
                  <a:srgbClr val="000000"/>
                </a:solidFill>
                <a:latin typeface="Arial"/>
                <a:ea typeface="Arial"/>
                <a:cs typeface="Arial"/>
                <a:sym typeface="Arial"/>
              </a:endParaRPr>
            </a:p>
          </p:txBody>
        </p:sp>
        <p:sp>
          <p:nvSpPr>
            <p:cNvPr id="343" name="Google Shape;343;p2"/>
            <p:cNvSpPr/>
            <p:nvPr/>
          </p:nvSpPr>
          <p:spPr>
            <a:xfrm>
              <a:off x="2955279" y="2197278"/>
              <a:ext cx="2162228" cy="295689"/>
            </a:xfrm>
            <a:custGeom>
              <a:rect b="b" l="l" r="r" t="t"/>
              <a:pathLst>
                <a:path extrusionOk="0" h="120000" w="120000">
                  <a:moveTo>
                    <a:pt x="120000" y="0"/>
                  </a:moveTo>
                  <a:lnTo>
                    <a:pt x="120000" y="60000"/>
                  </a:lnTo>
                  <a:lnTo>
                    <a:pt x="0" y="60000"/>
                  </a:lnTo>
                  <a:lnTo>
                    <a:pt x="0" y="120000"/>
                  </a:lnTo>
                </a:path>
              </a:pathLst>
            </a:custGeom>
            <a:noFill/>
            <a:ln cap="flat" cmpd="sng" w="9525">
              <a:solidFill>
                <a:srgbClr val="4974C5"/>
              </a:solidFill>
              <a:prstDash val="solid"/>
              <a:round/>
              <a:headEnd len="sm" w="sm" type="none"/>
              <a:tailEnd len="sm" w="sm" type="none"/>
            </a:ln>
          </p:spPr>
        </p:sp>
        <p:sp>
          <p:nvSpPr>
            <p:cNvPr id="344" name="Google Shape;344;p2"/>
            <p:cNvSpPr/>
            <p:nvPr/>
          </p:nvSpPr>
          <p:spPr>
            <a:xfrm>
              <a:off x="2400862" y="2492968"/>
              <a:ext cx="1108835" cy="739223"/>
            </a:xfrm>
            <a:prstGeom prst="roundRect">
              <a:avLst>
                <a:gd fmla="val 10000" name="adj"/>
              </a:avLst>
            </a:prstGeom>
            <a:gradFill>
              <a:gsLst>
                <a:gs pos="0">
                  <a:srgbClr val="366ED7"/>
                </a:gs>
                <a:gs pos="100000">
                  <a:srgbClr val="90B0FF"/>
                </a:gs>
              </a:gsLst>
              <a:lin ang="16200000" scaled="0"/>
            </a:gradFill>
            <a:ln>
              <a:noFill/>
            </a:ln>
            <a:effectLst>
              <a:outerShdw blurRad="40000" rotWithShape="0" dir="5400000" dist="23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
            <p:cNvSpPr txBox="1"/>
            <p:nvPr/>
          </p:nvSpPr>
          <p:spPr>
            <a:xfrm>
              <a:off x="2422513" y="2514619"/>
              <a:ext cx="1065533" cy="695921"/>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Wireless Charging+ Battery</a:t>
              </a:r>
              <a:endParaRPr b="0" i="0" sz="1400" u="none" cap="none" strike="noStrike">
                <a:solidFill>
                  <a:srgbClr val="000000"/>
                </a:solidFill>
                <a:latin typeface="Arial"/>
                <a:ea typeface="Arial"/>
                <a:cs typeface="Arial"/>
                <a:sym typeface="Arial"/>
              </a:endParaRPr>
            </a:p>
          </p:txBody>
        </p:sp>
        <p:sp>
          <p:nvSpPr>
            <p:cNvPr id="346" name="Google Shape;346;p2"/>
            <p:cNvSpPr/>
            <p:nvPr/>
          </p:nvSpPr>
          <p:spPr>
            <a:xfrm>
              <a:off x="2909559" y="3232191"/>
              <a:ext cx="91440" cy="295689"/>
            </a:xfrm>
            <a:custGeom>
              <a:rect b="b" l="l" r="r" t="t"/>
              <a:pathLst>
                <a:path extrusionOk="0" h="120000" w="120000">
                  <a:moveTo>
                    <a:pt x="60000" y="0"/>
                  </a:moveTo>
                  <a:lnTo>
                    <a:pt x="60000" y="120000"/>
                  </a:lnTo>
                </a:path>
              </a:pathLst>
            </a:custGeom>
            <a:noFill/>
            <a:ln cap="flat" cmpd="sng" w="9525">
              <a:solidFill>
                <a:srgbClr val="859BD0"/>
              </a:solidFill>
              <a:prstDash val="solid"/>
              <a:round/>
              <a:headEnd len="sm" w="sm" type="none"/>
              <a:tailEnd len="sm" w="sm" type="none"/>
            </a:ln>
          </p:spPr>
        </p:sp>
        <p:sp>
          <p:nvSpPr>
            <p:cNvPr id="347" name="Google Shape;347;p2"/>
            <p:cNvSpPr/>
            <p:nvPr/>
          </p:nvSpPr>
          <p:spPr>
            <a:xfrm>
              <a:off x="2400862" y="3527881"/>
              <a:ext cx="1108835" cy="739223"/>
            </a:xfrm>
            <a:prstGeom prst="roundRect">
              <a:avLst>
                <a:gd fmla="val 10000" name="adj"/>
              </a:avLst>
            </a:prstGeom>
            <a:gradFill>
              <a:gsLst>
                <a:gs pos="0">
                  <a:srgbClr val="7996DB"/>
                </a:gs>
                <a:gs pos="100000">
                  <a:srgbClr val="A9C2FF"/>
                </a:gs>
              </a:gsLst>
              <a:lin ang="16200000" scaled="0"/>
            </a:gradFill>
            <a:ln>
              <a:noFill/>
            </a:ln>
            <a:effectLst>
              <a:outerShdw blurRad="40000" rotWithShape="0" dir="5400000" dist="23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
            <p:cNvSpPr txBox="1"/>
            <p:nvPr/>
          </p:nvSpPr>
          <p:spPr>
            <a:xfrm>
              <a:off x="2422513" y="3549532"/>
              <a:ext cx="1065533" cy="695921"/>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Bulk PZT</a:t>
              </a:r>
              <a:endParaRPr b="0" i="0" sz="1400" u="none" cap="none" strike="noStrike">
                <a:solidFill>
                  <a:srgbClr val="000000"/>
                </a:solidFill>
                <a:latin typeface="Arial"/>
                <a:ea typeface="Arial"/>
                <a:cs typeface="Arial"/>
                <a:sym typeface="Arial"/>
              </a:endParaRPr>
            </a:p>
          </p:txBody>
        </p:sp>
        <p:sp>
          <p:nvSpPr>
            <p:cNvPr id="349" name="Google Shape;349;p2"/>
            <p:cNvSpPr/>
            <p:nvPr/>
          </p:nvSpPr>
          <p:spPr>
            <a:xfrm>
              <a:off x="4396765" y="2197278"/>
              <a:ext cx="720742" cy="295689"/>
            </a:xfrm>
            <a:custGeom>
              <a:rect b="b" l="l" r="r" t="t"/>
              <a:pathLst>
                <a:path extrusionOk="0" h="120000" w="120000">
                  <a:moveTo>
                    <a:pt x="120000" y="0"/>
                  </a:moveTo>
                  <a:lnTo>
                    <a:pt x="120000" y="60000"/>
                  </a:lnTo>
                  <a:lnTo>
                    <a:pt x="0" y="60000"/>
                  </a:lnTo>
                  <a:lnTo>
                    <a:pt x="0" y="120000"/>
                  </a:lnTo>
                </a:path>
              </a:pathLst>
            </a:custGeom>
            <a:noFill/>
            <a:ln cap="flat" cmpd="sng" w="9525">
              <a:solidFill>
                <a:srgbClr val="4974C5"/>
              </a:solidFill>
              <a:prstDash val="solid"/>
              <a:round/>
              <a:headEnd len="sm" w="sm" type="none"/>
              <a:tailEnd len="sm" w="sm" type="none"/>
            </a:ln>
          </p:spPr>
        </p:sp>
        <p:sp>
          <p:nvSpPr>
            <p:cNvPr id="350" name="Google Shape;350;p2"/>
            <p:cNvSpPr/>
            <p:nvPr/>
          </p:nvSpPr>
          <p:spPr>
            <a:xfrm>
              <a:off x="3842347" y="2492968"/>
              <a:ext cx="1108835" cy="739223"/>
            </a:xfrm>
            <a:prstGeom prst="roundRect">
              <a:avLst>
                <a:gd fmla="val 10000" name="adj"/>
              </a:avLst>
            </a:prstGeom>
            <a:gradFill>
              <a:gsLst>
                <a:gs pos="0">
                  <a:srgbClr val="366ED7"/>
                </a:gs>
                <a:gs pos="100000">
                  <a:srgbClr val="90B0FF"/>
                </a:gs>
              </a:gsLst>
              <a:lin ang="16200000" scaled="0"/>
            </a:gradFill>
            <a:ln>
              <a:noFill/>
            </a:ln>
            <a:effectLst>
              <a:outerShdw blurRad="40000" rotWithShape="0" dir="5400000" dist="23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
            <p:cNvSpPr txBox="1"/>
            <p:nvPr/>
          </p:nvSpPr>
          <p:spPr>
            <a:xfrm>
              <a:off x="3863998" y="2514619"/>
              <a:ext cx="1065533" cy="695921"/>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Ultrasound</a:t>
              </a:r>
              <a:endParaRPr b="0" i="0" sz="1400" u="none" cap="none" strike="noStrike">
                <a:solidFill>
                  <a:srgbClr val="000000"/>
                </a:solidFill>
                <a:latin typeface="Arial"/>
                <a:ea typeface="Arial"/>
                <a:cs typeface="Arial"/>
                <a:sym typeface="Arial"/>
              </a:endParaRPr>
            </a:p>
          </p:txBody>
        </p:sp>
        <p:sp>
          <p:nvSpPr>
            <p:cNvPr id="352" name="Google Shape;352;p2"/>
            <p:cNvSpPr/>
            <p:nvPr/>
          </p:nvSpPr>
          <p:spPr>
            <a:xfrm>
              <a:off x="4351045" y="3232191"/>
              <a:ext cx="91440" cy="295689"/>
            </a:xfrm>
            <a:custGeom>
              <a:rect b="b" l="l" r="r" t="t"/>
              <a:pathLst>
                <a:path extrusionOk="0" h="120000" w="120000">
                  <a:moveTo>
                    <a:pt x="60000" y="0"/>
                  </a:moveTo>
                  <a:lnTo>
                    <a:pt x="60000" y="120000"/>
                  </a:lnTo>
                </a:path>
              </a:pathLst>
            </a:custGeom>
            <a:noFill/>
            <a:ln cap="flat" cmpd="sng" w="9525">
              <a:solidFill>
                <a:srgbClr val="859BD0"/>
              </a:solidFill>
              <a:prstDash val="solid"/>
              <a:round/>
              <a:headEnd len="sm" w="sm" type="none"/>
              <a:tailEnd len="sm" w="sm" type="none"/>
            </a:ln>
          </p:spPr>
        </p:sp>
        <p:sp>
          <p:nvSpPr>
            <p:cNvPr id="353" name="Google Shape;353;p2"/>
            <p:cNvSpPr/>
            <p:nvPr/>
          </p:nvSpPr>
          <p:spPr>
            <a:xfrm>
              <a:off x="3842347" y="3527881"/>
              <a:ext cx="1108835" cy="739223"/>
            </a:xfrm>
            <a:prstGeom prst="roundRect">
              <a:avLst>
                <a:gd fmla="val 10000" name="adj"/>
              </a:avLst>
            </a:prstGeom>
            <a:gradFill>
              <a:gsLst>
                <a:gs pos="0">
                  <a:srgbClr val="7996DB"/>
                </a:gs>
                <a:gs pos="100000">
                  <a:srgbClr val="A9C2FF"/>
                </a:gs>
              </a:gsLst>
              <a:lin ang="16200000" scaled="0"/>
            </a:gradFill>
            <a:ln>
              <a:noFill/>
            </a:ln>
            <a:effectLst>
              <a:outerShdw blurRad="40000" rotWithShape="0" dir="5400000" dist="23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
            <p:cNvSpPr txBox="1"/>
            <p:nvPr/>
          </p:nvSpPr>
          <p:spPr>
            <a:xfrm>
              <a:off x="3863998" y="3549532"/>
              <a:ext cx="1065533" cy="695921"/>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Interson Probe / CMUT Array</a:t>
              </a:r>
              <a:endParaRPr b="0" i="0" sz="1400" u="none" cap="none" strike="noStrike">
                <a:solidFill>
                  <a:srgbClr val="000000"/>
                </a:solidFill>
                <a:latin typeface="Arial"/>
                <a:ea typeface="Arial"/>
                <a:cs typeface="Arial"/>
                <a:sym typeface="Arial"/>
              </a:endParaRPr>
            </a:p>
          </p:txBody>
        </p:sp>
        <p:sp>
          <p:nvSpPr>
            <p:cNvPr id="355" name="Google Shape;355;p2"/>
            <p:cNvSpPr/>
            <p:nvPr/>
          </p:nvSpPr>
          <p:spPr>
            <a:xfrm>
              <a:off x="5117507" y="2197278"/>
              <a:ext cx="720742" cy="295689"/>
            </a:xfrm>
            <a:custGeom>
              <a:rect b="b" l="l" r="r" t="t"/>
              <a:pathLst>
                <a:path extrusionOk="0" h="120000" w="120000">
                  <a:moveTo>
                    <a:pt x="0" y="0"/>
                  </a:moveTo>
                  <a:lnTo>
                    <a:pt x="0" y="60000"/>
                  </a:lnTo>
                  <a:lnTo>
                    <a:pt x="120000" y="60000"/>
                  </a:lnTo>
                  <a:lnTo>
                    <a:pt x="120000" y="120000"/>
                  </a:lnTo>
                </a:path>
              </a:pathLst>
            </a:custGeom>
            <a:noFill/>
            <a:ln cap="flat" cmpd="sng" w="9525">
              <a:solidFill>
                <a:srgbClr val="4974C5"/>
              </a:solidFill>
              <a:prstDash val="solid"/>
              <a:round/>
              <a:headEnd len="sm" w="sm" type="none"/>
              <a:tailEnd len="sm" w="sm" type="none"/>
            </a:ln>
          </p:spPr>
        </p:sp>
        <p:sp>
          <p:nvSpPr>
            <p:cNvPr id="356" name="Google Shape;356;p2"/>
            <p:cNvSpPr/>
            <p:nvPr/>
          </p:nvSpPr>
          <p:spPr>
            <a:xfrm>
              <a:off x="5283833" y="2492968"/>
              <a:ext cx="1108835" cy="739223"/>
            </a:xfrm>
            <a:prstGeom prst="roundRect">
              <a:avLst>
                <a:gd fmla="val 10000" name="adj"/>
              </a:avLst>
            </a:prstGeom>
            <a:gradFill>
              <a:gsLst>
                <a:gs pos="0">
                  <a:srgbClr val="366ED7"/>
                </a:gs>
                <a:gs pos="100000">
                  <a:srgbClr val="90B0FF"/>
                </a:gs>
              </a:gsLst>
              <a:lin ang="16200000" scaled="0"/>
            </a:gradFill>
            <a:ln>
              <a:noFill/>
            </a:ln>
            <a:effectLst>
              <a:outerShdw blurRad="40000" rotWithShape="0" dir="5400000" dist="23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
            <p:cNvSpPr txBox="1"/>
            <p:nvPr/>
          </p:nvSpPr>
          <p:spPr>
            <a:xfrm>
              <a:off x="5305484" y="2514619"/>
              <a:ext cx="1065533" cy="695921"/>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Microprocessor</a:t>
              </a:r>
              <a:endParaRPr b="0" i="0" sz="1400" u="none" cap="none" strike="noStrike">
                <a:solidFill>
                  <a:srgbClr val="000000"/>
                </a:solidFill>
                <a:latin typeface="Arial"/>
                <a:ea typeface="Arial"/>
                <a:cs typeface="Arial"/>
                <a:sym typeface="Arial"/>
              </a:endParaRPr>
            </a:p>
          </p:txBody>
        </p:sp>
        <p:sp>
          <p:nvSpPr>
            <p:cNvPr id="358" name="Google Shape;358;p2"/>
            <p:cNvSpPr/>
            <p:nvPr/>
          </p:nvSpPr>
          <p:spPr>
            <a:xfrm>
              <a:off x="5792530" y="3232191"/>
              <a:ext cx="91440" cy="295689"/>
            </a:xfrm>
            <a:custGeom>
              <a:rect b="b" l="l" r="r" t="t"/>
              <a:pathLst>
                <a:path extrusionOk="0" h="120000" w="120000">
                  <a:moveTo>
                    <a:pt x="60000" y="0"/>
                  </a:moveTo>
                  <a:lnTo>
                    <a:pt x="60000" y="120000"/>
                  </a:lnTo>
                </a:path>
              </a:pathLst>
            </a:custGeom>
            <a:noFill/>
            <a:ln cap="flat" cmpd="sng" w="9525">
              <a:solidFill>
                <a:srgbClr val="859BD0"/>
              </a:solidFill>
              <a:prstDash val="solid"/>
              <a:round/>
              <a:headEnd len="sm" w="sm" type="none"/>
              <a:tailEnd len="sm" w="sm" type="none"/>
            </a:ln>
          </p:spPr>
        </p:sp>
        <p:sp>
          <p:nvSpPr>
            <p:cNvPr id="359" name="Google Shape;359;p2"/>
            <p:cNvSpPr/>
            <p:nvPr/>
          </p:nvSpPr>
          <p:spPr>
            <a:xfrm>
              <a:off x="5283833" y="3527881"/>
              <a:ext cx="1108835" cy="739223"/>
            </a:xfrm>
            <a:prstGeom prst="roundRect">
              <a:avLst>
                <a:gd fmla="val 10000" name="adj"/>
              </a:avLst>
            </a:prstGeom>
            <a:gradFill>
              <a:gsLst>
                <a:gs pos="0">
                  <a:srgbClr val="7996DB"/>
                </a:gs>
                <a:gs pos="100000">
                  <a:srgbClr val="A9C2FF"/>
                </a:gs>
              </a:gsLst>
              <a:lin ang="16200000" scaled="0"/>
            </a:gradFill>
            <a:ln>
              <a:noFill/>
            </a:ln>
            <a:effectLst>
              <a:outerShdw blurRad="40000" rotWithShape="0" dir="5400000" dist="23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
            <p:cNvSpPr txBox="1"/>
            <p:nvPr/>
          </p:nvSpPr>
          <p:spPr>
            <a:xfrm>
              <a:off x="5305484" y="3549532"/>
              <a:ext cx="1065533" cy="695921"/>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Microchip Technologies microprocessor with Bluetooth</a:t>
              </a:r>
              <a:endParaRPr b="0" i="0" sz="1400" u="none" cap="none" strike="noStrike">
                <a:solidFill>
                  <a:srgbClr val="000000"/>
                </a:solidFill>
                <a:latin typeface="Arial"/>
                <a:ea typeface="Arial"/>
                <a:cs typeface="Arial"/>
                <a:sym typeface="Arial"/>
              </a:endParaRPr>
            </a:p>
          </p:txBody>
        </p:sp>
        <p:sp>
          <p:nvSpPr>
            <p:cNvPr id="361" name="Google Shape;361;p2"/>
            <p:cNvSpPr/>
            <p:nvPr/>
          </p:nvSpPr>
          <p:spPr>
            <a:xfrm>
              <a:off x="5117507" y="2197278"/>
              <a:ext cx="2162228" cy="295689"/>
            </a:xfrm>
            <a:custGeom>
              <a:rect b="b" l="l" r="r" t="t"/>
              <a:pathLst>
                <a:path extrusionOk="0" h="120000" w="120000">
                  <a:moveTo>
                    <a:pt x="0" y="0"/>
                  </a:moveTo>
                  <a:lnTo>
                    <a:pt x="0" y="60000"/>
                  </a:lnTo>
                  <a:lnTo>
                    <a:pt x="120000" y="60000"/>
                  </a:lnTo>
                  <a:lnTo>
                    <a:pt x="120000" y="120000"/>
                  </a:lnTo>
                </a:path>
              </a:pathLst>
            </a:custGeom>
            <a:noFill/>
            <a:ln cap="flat" cmpd="sng" w="9525">
              <a:solidFill>
                <a:srgbClr val="4974C5"/>
              </a:solidFill>
              <a:prstDash val="solid"/>
              <a:round/>
              <a:headEnd len="sm" w="sm" type="none"/>
              <a:tailEnd len="sm" w="sm" type="none"/>
            </a:ln>
          </p:spPr>
        </p:sp>
        <p:sp>
          <p:nvSpPr>
            <p:cNvPr id="362" name="Google Shape;362;p2"/>
            <p:cNvSpPr/>
            <p:nvPr/>
          </p:nvSpPr>
          <p:spPr>
            <a:xfrm>
              <a:off x="6725318" y="2492968"/>
              <a:ext cx="1108835" cy="739223"/>
            </a:xfrm>
            <a:prstGeom prst="roundRect">
              <a:avLst>
                <a:gd fmla="val 10000" name="adj"/>
              </a:avLst>
            </a:prstGeom>
            <a:gradFill>
              <a:gsLst>
                <a:gs pos="0">
                  <a:srgbClr val="366ED7"/>
                </a:gs>
                <a:gs pos="100000">
                  <a:srgbClr val="90B0FF"/>
                </a:gs>
              </a:gsLst>
              <a:lin ang="16200000" scaled="0"/>
            </a:gradFill>
            <a:ln>
              <a:noFill/>
            </a:ln>
            <a:effectLst>
              <a:outerShdw blurRad="40000" rotWithShape="0" dir="5400000" dist="23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
            <p:cNvSpPr txBox="1"/>
            <p:nvPr/>
          </p:nvSpPr>
          <p:spPr>
            <a:xfrm>
              <a:off x="6746969" y="2514619"/>
              <a:ext cx="1065533" cy="695921"/>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Mobile App</a:t>
              </a:r>
              <a:endParaRPr b="0" i="0" sz="1400" u="none" cap="none" strike="noStrike">
                <a:solidFill>
                  <a:srgbClr val="000000"/>
                </a:solidFill>
                <a:latin typeface="Arial"/>
                <a:ea typeface="Arial"/>
                <a:cs typeface="Arial"/>
                <a:sym typeface="Arial"/>
              </a:endParaRPr>
            </a:p>
          </p:txBody>
        </p:sp>
        <p:sp>
          <p:nvSpPr>
            <p:cNvPr id="364" name="Google Shape;364;p2"/>
            <p:cNvSpPr/>
            <p:nvPr/>
          </p:nvSpPr>
          <p:spPr>
            <a:xfrm>
              <a:off x="7234016" y="3232191"/>
              <a:ext cx="91440" cy="295689"/>
            </a:xfrm>
            <a:custGeom>
              <a:rect b="b" l="l" r="r" t="t"/>
              <a:pathLst>
                <a:path extrusionOk="0" h="120000" w="120000">
                  <a:moveTo>
                    <a:pt x="60000" y="0"/>
                  </a:moveTo>
                  <a:lnTo>
                    <a:pt x="60000" y="120000"/>
                  </a:lnTo>
                </a:path>
              </a:pathLst>
            </a:custGeom>
            <a:noFill/>
            <a:ln cap="flat" cmpd="sng" w="9525">
              <a:solidFill>
                <a:srgbClr val="859BD0"/>
              </a:solidFill>
              <a:prstDash val="solid"/>
              <a:round/>
              <a:headEnd len="sm" w="sm" type="none"/>
              <a:tailEnd len="sm" w="sm" type="none"/>
            </a:ln>
          </p:spPr>
        </p:sp>
        <p:sp>
          <p:nvSpPr>
            <p:cNvPr id="365" name="Google Shape;365;p2"/>
            <p:cNvSpPr/>
            <p:nvPr/>
          </p:nvSpPr>
          <p:spPr>
            <a:xfrm>
              <a:off x="6725318" y="3527881"/>
              <a:ext cx="1108835" cy="739223"/>
            </a:xfrm>
            <a:prstGeom prst="roundRect">
              <a:avLst>
                <a:gd fmla="val 10000" name="adj"/>
              </a:avLst>
            </a:prstGeom>
            <a:gradFill>
              <a:gsLst>
                <a:gs pos="0">
                  <a:srgbClr val="7996DB"/>
                </a:gs>
                <a:gs pos="100000">
                  <a:srgbClr val="A9C2FF"/>
                </a:gs>
              </a:gsLst>
              <a:lin ang="16200000" scaled="0"/>
            </a:gradFill>
            <a:ln>
              <a:noFill/>
            </a:ln>
            <a:effectLst>
              <a:outerShdw blurRad="40000" rotWithShape="0" dir="5400000" dist="23000">
                <a:srgbClr val="000000">
                  <a:alpha val="3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
            <p:cNvSpPr txBox="1"/>
            <p:nvPr/>
          </p:nvSpPr>
          <p:spPr>
            <a:xfrm>
              <a:off x="6746969" y="3549532"/>
              <a:ext cx="1065533" cy="695921"/>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XCode</a:t>
              </a:r>
              <a:endParaRPr b="0" i="0" sz="1400" u="none" cap="none" strike="noStrike">
                <a:solidFill>
                  <a:srgbClr val="000000"/>
                </a:solidFill>
                <a:latin typeface="Arial"/>
                <a:ea typeface="Arial"/>
                <a:cs typeface="Arial"/>
                <a:sym typeface="Arial"/>
              </a:endParaRPr>
            </a:p>
          </p:txBody>
        </p:sp>
      </p:grpSp>
      <p:sp>
        <p:nvSpPr>
          <p:cNvPr id="367" name="Google Shape;367;p2"/>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i="0" lang="en-US" sz="2700" u="none" cap="none" strike="noStrike">
                <a:solidFill>
                  <a:srgbClr val="0000FF"/>
                </a:solidFill>
                <a:latin typeface="Droid Sans"/>
                <a:ea typeface="Droid Sans"/>
                <a:cs typeface="Droid Sans"/>
                <a:sym typeface="Droid Sans"/>
              </a:rPr>
              <a:t>Overall Project Design Tree</a:t>
            </a:r>
            <a:endParaRPr i="0" sz="2700" u="none" cap="none" strike="noStrike">
              <a:solidFill>
                <a:schemeClr val="dk1"/>
              </a:solidFill>
              <a:latin typeface="Droid Sans"/>
              <a:ea typeface="Droid Sans"/>
              <a:cs typeface="Droid Sans"/>
              <a:sym typeface="Droid Sans"/>
            </a:endParaRPr>
          </a:p>
        </p:txBody>
      </p:sp>
      <p:grpSp>
        <p:nvGrpSpPr>
          <p:cNvPr id="368" name="Google Shape;368;p2"/>
          <p:cNvGrpSpPr/>
          <p:nvPr/>
        </p:nvGrpSpPr>
        <p:grpSpPr>
          <a:xfrm>
            <a:off x="5727700" y="2571750"/>
            <a:ext cx="2839800" cy="1873219"/>
            <a:chOff x="5727700" y="2571750"/>
            <a:chExt cx="2839800" cy="1873219"/>
          </a:xfrm>
        </p:grpSpPr>
        <p:sp>
          <p:nvSpPr>
            <p:cNvPr id="369" name="Google Shape;369;p2"/>
            <p:cNvSpPr/>
            <p:nvPr/>
          </p:nvSpPr>
          <p:spPr>
            <a:xfrm>
              <a:off x="5727700" y="2571750"/>
              <a:ext cx="2839800" cy="14382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0" name="Google Shape;370;p2"/>
            <p:cNvSpPr txBox="1"/>
            <p:nvPr/>
          </p:nvSpPr>
          <p:spPr>
            <a:xfrm>
              <a:off x="6333300" y="4107169"/>
              <a:ext cx="1628700" cy="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libri"/>
                  <a:ea typeface="Calibri"/>
                  <a:cs typeface="Calibri"/>
                  <a:sym typeface="Calibri"/>
                </a:rPr>
                <a:t>CIS II Semester</a:t>
              </a:r>
              <a:endParaRPr b="1" i="0" sz="1800" u="none" cap="none" strike="noStrike">
                <a:solidFill>
                  <a:srgbClr val="FF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4"/>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376" name="Google Shape;376;p4"/>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377" name="Google Shape;377;p4"/>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i="0" lang="en-US" sz="2500" u="none" cap="none" strike="noStrike">
                <a:solidFill>
                  <a:srgbClr val="0000FF"/>
                </a:solidFill>
                <a:latin typeface="Droid Sans"/>
                <a:ea typeface="Droid Sans"/>
                <a:cs typeface="Droid Sans"/>
                <a:sym typeface="Droid Sans"/>
              </a:rPr>
              <a:t>Proposed Approach: Capacitive Micromachined Ultrasound Transducer</a:t>
            </a:r>
            <a:endParaRPr i="0" sz="2500" u="none" cap="none" strike="noStrike">
              <a:solidFill>
                <a:schemeClr val="dk1"/>
              </a:solidFill>
              <a:latin typeface="Droid Sans"/>
              <a:ea typeface="Droid Sans"/>
              <a:cs typeface="Droid Sans"/>
              <a:sym typeface="Droid Sans"/>
            </a:endParaRPr>
          </a:p>
        </p:txBody>
      </p:sp>
      <p:sp>
        <p:nvSpPr>
          <p:cNvPr id="378" name="Google Shape;378;p4"/>
          <p:cNvSpPr txBox="1"/>
          <p:nvPr/>
        </p:nvSpPr>
        <p:spPr>
          <a:xfrm>
            <a:off x="683000" y="1727275"/>
            <a:ext cx="3923700" cy="274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Ultrasound (Traditional)</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produced sound waves by utilizing piezoelectric crystal technology</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high production cost</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CMUT</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silicon chips that convert voltage to resonance</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customizable with electronics</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small in size</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can be mass produced</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low cost</a:t>
            </a:r>
            <a:endParaRPr b="0" i="0" sz="1600" u="none" cap="none" strike="noStrike">
              <a:solidFill>
                <a:srgbClr val="000000"/>
              </a:solidFill>
              <a:latin typeface="Calibri"/>
              <a:ea typeface="Calibri"/>
              <a:cs typeface="Calibri"/>
              <a:sym typeface="Calibri"/>
            </a:endParaRPr>
          </a:p>
        </p:txBody>
      </p:sp>
      <p:pic>
        <p:nvPicPr>
          <p:cNvPr id="379" name="Google Shape;379;p4"/>
          <p:cNvPicPr preferRelativeResize="0"/>
          <p:nvPr/>
        </p:nvPicPr>
        <p:blipFill rotWithShape="1">
          <a:blip r:embed="rId4">
            <a:alphaModFix/>
          </a:blip>
          <a:srcRect b="0" l="0" r="0" t="0"/>
          <a:stretch/>
        </p:blipFill>
        <p:spPr>
          <a:xfrm>
            <a:off x="5206825" y="1760919"/>
            <a:ext cx="2537588" cy="1567668"/>
          </a:xfrm>
          <a:prstGeom prst="rect">
            <a:avLst/>
          </a:prstGeom>
          <a:noFill/>
          <a:ln>
            <a:noFill/>
          </a:ln>
        </p:spPr>
      </p:pic>
      <p:pic>
        <p:nvPicPr>
          <p:cNvPr id="380" name="Google Shape;380;p4"/>
          <p:cNvPicPr preferRelativeResize="0"/>
          <p:nvPr/>
        </p:nvPicPr>
        <p:blipFill rotWithShape="1">
          <a:blip r:embed="rId5">
            <a:alphaModFix/>
          </a:blip>
          <a:srcRect b="0" l="0" r="0" t="0"/>
          <a:stretch/>
        </p:blipFill>
        <p:spPr>
          <a:xfrm>
            <a:off x="4692163" y="3508463"/>
            <a:ext cx="3566905" cy="1109699"/>
          </a:xfrm>
          <a:prstGeom prst="rect">
            <a:avLst/>
          </a:prstGeom>
          <a:noFill/>
          <a:ln>
            <a:noFill/>
          </a:ln>
        </p:spPr>
      </p:pic>
      <p:sp>
        <p:nvSpPr>
          <p:cNvPr id="381" name="Google Shape;381;p4"/>
          <p:cNvSpPr txBox="1"/>
          <p:nvPr/>
        </p:nvSpPr>
        <p:spPr>
          <a:xfrm>
            <a:off x="569225" y="4766400"/>
            <a:ext cx="2600400" cy="37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Source: Philips,Fraunhofer IPMS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82" name="Google Shape;382;p4"/>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388" name="Google Shape;388;p5"/>
          <p:cNvPicPr preferRelativeResize="0"/>
          <p:nvPr/>
        </p:nvPicPr>
        <p:blipFill rotWithShape="1">
          <a:blip r:embed="rId3">
            <a:alphaModFix/>
          </a:blip>
          <a:srcRect b="0" l="0" r="0" t="0"/>
          <a:stretch/>
        </p:blipFill>
        <p:spPr>
          <a:xfrm>
            <a:off x="0" y="0"/>
            <a:ext cx="864592" cy="754380"/>
          </a:xfrm>
          <a:prstGeom prst="rect">
            <a:avLst/>
          </a:prstGeom>
          <a:noFill/>
          <a:ln>
            <a:noFill/>
          </a:ln>
        </p:spPr>
      </p:pic>
      <p:grpSp>
        <p:nvGrpSpPr>
          <p:cNvPr id="389" name="Google Shape;389;p5"/>
          <p:cNvGrpSpPr/>
          <p:nvPr/>
        </p:nvGrpSpPr>
        <p:grpSpPr>
          <a:xfrm>
            <a:off x="629775" y="1749263"/>
            <a:ext cx="8057300" cy="3394238"/>
            <a:chOff x="629775" y="2332350"/>
            <a:chExt cx="8057300" cy="4525651"/>
          </a:xfrm>
        </p:grpSpPr>
        <p:grpSp>
          <p:nvGrpSpPr>
            <p:cNvPr id="390" name="Google Shape;390;p5"/>
            <p:cNvGrpSpPr/>
            <p:nvPr/>
          </p:nvGrpSpPr>
          <p:grpSpPr>
            <a:xfrm>
              <a:off x="629775" y="2332350"/>
              <a:ext cx="7996600" cy="4525651"/>
              <a:chOff x="95575" y="2274225"/>
              <a:chExt cx="7996600" cy="4525651"/>
            </a:xfrm>
          </p:grpSpPr>
          <p:pic>
            <p:nvPicPr>
              <p:cNvPr id="391" name="Google Shape;391;p5"/>
              <p:cNvPicPr preferRelativeResize="0"/>
              <p:nvPr/>
            </p:nvPicPr>
            <p:blipFill rotWithShape="1">
              <a:blip r:embed="rId4">
                <a:alphaModFix/>
              </a:blip>
              <a:srcRect b="5391" l="12575" r="12168" t="21658"/>
              <a:stretch/>
            </p:blipFill>
            <p:spPr>
              <a:xfrm>
                <a:off x="95575" y="2439900"/>
                <a:ext cx="7996598" cy="4359976"/>
              </a:xfrm>
              <a:prstGeom prst="rect">
                <a:avLst/>
              </a:prstGeom>
              <a:noFill/>
              <a:ln>
                <a:noFill/>
              </a:ln>
            </p:spPr>
          </p:pic>
          <p:sp>
            <p:nvSpPr>
              <p:cNvPr id="392" name="Google Shape;392;p5"/>
              <p:cNvSpPr txBox="1"/>
              <p:nvPr/>
            </p:nvSpPr>
            <p:spPr>
              <a:xfrm>
                <a:off x="6152375" y="2274225"/>
                <a:ext cx="1939800" cy="39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OD: 8.1mm ID: 5.2mm</a:t>
                </a:r>
                <a:endParaRPr b="0" i="0" sz="1400" u="none" cap="none" strike="noStrike">
                  <a:solidFill>
                    <a:srgbClr val="000000"/>
                  </a:solidFill>
                  <a:latin typeface="Calibri"/>
                  <a:ea typeface="Calibri"/>
                  <a:cs typeface="Calibri"/>
                  <a:sym typeface="Calibri"/>
                </a:endParaRPr>
              </a:p>
            </p:txBody>
          </p:sp>
        </p:grpSp>
        <p:sp>
          <p:nvSpPr>
            <p:cNvPr id="393" name="Google Shape;393;p5"/>
            <p:cNvSpPr/>
            <p:nvPr/>
          </p:nvSpPr>
          <p:spPr>
            <a:xfrm>
              <a:off x="3661175" y="4695900"/>
              <a:ext cx="5025900" cy="2162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94" name="Google Shape;394;p5"/>
          <p:cNvPicPr preferRelativeResize="0"/>
          <p:nvPr/>
        </p:nvPicPr>
        <p:blipFill rotWithShape="1">
          <a:blip r:embed="rId5">
            <a:alphaModFix/>
          </a:blip>
          <a:srcRect b="46236" l="28825" r="34701" t="35345"/>
          <a:stretch/>
        </p:blipFill>
        <p:spPr>
          <a:xfrm>
            <a:off x="2622287" y="822250"/>
            <a:ext cx="3899424" cy="927026"/>
          </a:xfrm>
          <a:prstGeom prst="rect">
            <a:avLst/>
          </a:prstGeom>
          <a:noFill/>
          <a:ln>
            <a:noFill/>
          </a:ln>
        </p:spPr>
      </p:pic>
      <p:pic>
        <p:nvPicPr>
          <p:cNvPr id="395" name="Google Shape;395;p5"/>
          <p:cNvPicPr preferRelativeResize="0"/>
          <p:nvPr/>
        </p:nvPicPr>
        <p:blipFill rotWithShape="1">
          <a:blip r:embed="rId6">
            <a:alphaModFix/>
          </a:blip>
          <a:srcRect b="58123" l="28038" r="50822" t="18027"/>
          <a:stretch/>
        </p:blipFill>
        <p:spPr>
          <a:xfrm>
            <a:off x="3687625" y="3419138"/>
            <a:ext cx="3180250" cy="1724363"/>
          </a:xfrm>
          <a:prstGeom prst="rect">
            <a:avLst/>
          </a:prstGeom>
          <a:noFill/>
          <a:ln>
            <a:noFill/>
          </a:ln>
        </p:spPr>
      </p:pic>
      <p:sp>
        <p:nvSpPr>
          <p:cNvPr id="396" name="Google Shape;396;p5"/>
          <p:cNvSpPr/>
          <p:nvPr/>
        </p:nvSpPr>
        <p:spPr>
          <a:xfrm>
            <a:off x="3687625" y="4092600"/>
            <a:ext cx="3180300" cy="325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5"/>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g74e96a536c_0_0"/>
          <p:cNvSpPr txBox="1"/>
          <p:nvPr/>
        </p:nvSpPr>
        <p:spPr>
          <a:xfrm>
            <a:off x="1188885" y="170299"/>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403" name="Google Shape;403;g74e96a536c_0_0"/>
          <p:cNvPicPr preferRelativeResize="0"/>
          <p:nvPr/>
        </p:nvPicPr>
        <p:blipFill rotWithShape="1">
          <a:blip r:embed="rId3">
            <a:alphaModFix/>
          </a:blip>
          <a:srcRect b="0" l="0" r="0" t="0"/>
          <a:stretch/>
        </p:blipFill>
        <p:spPr>
          <a:xfrm>
            <a:off x="0" y="0"/>
            <a:ext cx="864592" cy="754380"/>
          </a:xfrm>
          <a:prstGeom prst="rect">
            <a:avLst/>
          </a:prstGeom>
          <a:noFill/>
          <a:ln>
            <a:noFill/>
          </a:ln>
        </p:spPr>
      </p:pic>
      <p:sp>
        <p:nvSpPr>
          <p:cNvPr id="404" name="Google Shape;404;g74e96a536c_0_0"/>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sp>
        <p:nvSpPr>
          <p:cNvPr id="405" name="Google Shape;405;g74e96a536c_0_0"/>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i="0" lang="en-US" sz="2700" u="none" cap="none" strike="noStrike">
                <a:solidFill>
                  <a:srgbClr val="0000FF"/>
                </a:solidFill>
                <a:latin typeface="Droid Sans"/>
                <a:ea typeface="Droid Sans"/>
                <a:cs typeface="Droid Sans"/>
                <a:sym typeface="Droid Sans"/>
              </a:rPr>
              <a:t>iUS </a:t>
            </a:r>
            <a:r>
              <a:rPr lang="en-US" sz="2700">
                <a:solidFill>
                  <a:srgbClr val="0000FF"/>
                </a:solidFill>
                <a:latin typeface="Droid Sans"/>
                <a:ea typeface="Droid Sans"/>
                <a:cs typeface="Droid Sans"/>
                <a:sym typeface="Droid Sans"/>
              </a:rPr>
              <a:t>Device D</a:t>
            </a:r>
            <a:r>
              <a:rPr i="0" lang="en-US" sz="2700" u="none" cap="none" strike="noStrike">
                <a:solidFill>
                  <a:srgbClr val="0000FF"/>
                </a:solidFill>
                <a:latin typeface="Droid Sans"/>
                <a:ea typeface="Droid Sans"/>
                <a:cs typeface="Droid Sans"/>
                <a:sym typeface="Droid Sans"/>
              </a:rPr>
              <a:t>esign in Solidworks</a:t>
            </a:r>
            <a:endParaRPr i="0" sz="2700" u="none" cap="none" strike="noStrike">
              <a:solidFill>
                <a:schemeClr val="dk1"/>
              </a:solidFill>
              <a:latin typeface="Droid Sans"/>
              <a:ea typeface="Droid Sans"/>
              <a:cs typeface="Droid Sans"/>
              <a:sym typeface="Droid Sans"/>
            </a:endParaRPr>
          </a:p>
        </p:txBody>
      </p:sp>
      <p:grpSp>
        <p:nvGrpSpPr>
          <p:cNvPr id="406" name="Google Shape;406;g74e96a536c_0_0"/>
          <p:cNvGrpSpPr/>
          <p:nvPr/>
        </p:nvGrpSpPr>
        <p:grpSpPr>
          <a:xfrm>
            <a:off x="4955230" y="1516770"/>
            <a:ext cx="3707144" cy="3626747"/>
            <a:chOff x="896805" y="2022339"/>
            <a:chExt cx="4282745" cy="4835663"/>
          </a:xfrm>
        </p:grpSpPr>
        <p:pic>
          <p:nvPicPr>
            <p:cNvPr id="407" name="Google Shape;407;g74e96a536c_0_0"/>
            <p:cNvPicPr preferRelativeResize="0"/>
            <p:nvPr/>
          </p:nvPicPr>
          <p:blipFill rotWithShape="1">
            <a:blip r:embed="rId4">
              <a:alphaModFix/>
            </a:blip>
            <a:srcRect b="0" l="0" r="0" t="0"/>
            <a:stretch/>
          </p:blipFill>
          <p:spPr>
            <a:xfrm flipH="1">
              <a:off x="896805" y="2022352"/>
              <a:ext cx="2125386" cy="4835650"/>
            </a:xfrm>
            <a:prstGeom prst="rect">
              <a:avLst/>
            </a:prstGeom>
            <a:noFill/>
            <a:ln>
              <a:noFill/>
            </a:ln>
          </p:spPr>
        </p:pic>
        <p:sp>
          <p:nvSpPr>
            <p:cNvPr id="408" name="Google Shape;408;g74e96a536c_0_0"/>
            <p:cNvSpPr txBox="1"/>
            <p:nvPr/>
          </p:nvSpPr>
          <p:spPr>
            <a:xfrm>
              <a:off x="3326450" y="2022339"/>
              <a:ext cx="1853100" cy="12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PMMA Implant </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Depth: 4mm</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OD: 14mm </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ID: 10.5mm</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Edge thickness: 1.75mm</a:t>
              </a:r>
              <a:endParaRPr b="0" i="0" sz="1400" u="none" cap="none" strike="noStrike">
                <a:solidFill>
                  <a:srgbClr val="000000"/>
                </a:solidFill>
                <a:latin typeface="Calibri"/>
                <a:ea typeface="Calibri"/>
                <a:cs typeface="Calibri"/>
                <a:sym typeface="Calibri"/>
              </a:endParaRPr>
            </a:p>
          </p:txBody>
        </p:sp>
        <p:sp>
          <p:nvSpPr>
            <p:cNvPr id="409" name="Google Shape;409;g74e96a536c_0_0"/>
            <p:cNvSpPr txBox="1"/>
            <p:nvPr/>
          </p:nvSpPr>
          <p:spPr>
            <a:xfrm>
              <a:off x="3326450" y="4754725"/>
              <a:ext cx="1548300" cy="93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CMUT Array </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OD: 81.mm</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ID: 5.2mm</a:t>
              </a:r>
              <a:endParaRPr b="0" i="0" sz="1400" u="none" cap="none" strike="noStrike">
                <a:solidFill>
                  <a:srgbClr val="000000"/>
                </a:solidFill>
                <a:latin typeface="Calibri"/>
                <a:ea typeface="Calibri"/>
                <a:cs typeface="Calibri"/>
                <a:sym typeface="Calibri"/>
              </a:endParaRPr>
            </a:p>
          </p:txBody>
        </p:sp>
        <p:cxnSp>
          <p:nvCxnSpPr>
            <p:cNvPr id="410" name="Google Shape;410;g74e96a536c_0_0"/>
            <p:cNvCxnSpPr>
              <a:stCxn id="408" idx="1"/>
            </p:cNvCxnSpPr>
            <p:nvPr/>
          </p:nvCxnSpPr>
          <p:spPr>
            <a:xfrm flipH="1">
              <a:off x="2681750" y="2648889"/>
              <a:ext cx="644700" cy="444300"/>
            </a:xfrm>
            <a:prstGeom prst="straightConnector1">
              <a:avLst/>
            </a:prstGeom>
            <a:noFill/>
            <a:ln cap="flat" cmpd="sng" w="38100">
              <a:solidFill>
                <a:schemeClr val="dk2"/>
              </a:solidFill>
              <a:prstDash val="solid"/>
              <a:round/>
              <a:headEnd len="sm" w="sm" type="none"/>
              <a:tailEnd len="med" w="med" type="triangle"/>
            </a:ln>
          </p:spPr>
        </p:cxnSp>
        <p:cxnSp>
          <p:nvCxnSpPr>
            <p:cNvPr id="411" name="Google Shape;411;g74e96a536c_0_0"/>
            <p:cNvCxnSpPr/>
            <p:nvPr/>
          </p:nvCxnSpPr>
          <p:spPr>
            <a:xfrm flipH="1">
              <a:off x="2326975" y="5184014"/>
              <a:ext cx="873000" cy="545700"/>
            </a:xfrm>
            <a:prstGeom prst="straightConnector1">
              <a:avLst/>
            </a:prstGeom>
            <a:noFill/>
            <a:ln cap="flat" cmpd="sng" w="38100">
              <a:solidFill>
                <a:schemeClr val="dk2"/>
              </a:solidFill>
              <a:prstDash val="solid"/>
              <a:round/>
              <a:headEnd len="sm" w="sm" type="none"/>
              <a:tailEnd len="med" w="med" type="triangle"/>
            </a:ln>
          </p:spPr>
        </p:cxnSp>
      </p:grpSp>
      <p:sp>
        <p:nvSpPr>
          <p:cNvPr id="412" name="Google Shape;412;g74e96a536c_0_0"/>
          <p:cNvSpPr txBox="1"/>
          <p:nvPr/>
        </p:nvSpPr>
        <p:spPr>
          <a:xfrm>
            <a:off x="683000" y="1727275"/>
            <a:ext cx="3809700" cy="27423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000000"/>
              </a:buClr>
              <a:buSzPts val="2000"/>
              <a:buFont typeface="Calibri"/>
              <a:buChar char="●"/>
            </a:pPr>
            <a:r>
              <a:rPr lang="en-US" sz="2000">
                <a:latin typeface="Calibri"/>
                <a:ea typeface="Calibri"/>
                <a:cs typeface="Calibri"/>
                <a:sym typeface="Calibri"/>
              </a:rPr>
              <a:t>PMMA is a clear plastic material that is used in neural implants</a:t>
            </a:r>
            <a:endParaRPr sz="2000">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lang="en-US" sz="2000">
                <a:latin typeface="Calibri"/>
                <a:ea typeface="Calibri"/>
                <a:cs typeface="Calibri"/>
                <a:sym typeface="Calibri"/>
              </a:rPr>
              <a:t>Created a preliminary iUS part in Solidworks with the CMUT array produced in the paper</a:t>
            </a:r>
            <a:endParaRPr sz="2000">
              <a:latin typeface="Calibri"/>
              <a:ea typeface="Calibri"/>
              <a:cs typeface="Calibri"/>
              <a:sym typeface="Calibri"/>
            </a:endParaRPr>
          </a:p>
          <a:p>
            <a:pPr indent="-355600" lvl="0" marL="457200" marR="0" rtl="0" algn="l">
              <a:lnSpc>
                <a:spcPct val="100000"/>
              </a:lnSpc>
              <a:spcBef>
                <a:spcPts val="0"/>
              </a:spcBef>
              <a:spcAft>
                <a:spcPts val="0"/>
              </a:spcAft>
              <a:buSzPts val="2000"/>
              <a:buFont typeface="Calibri"/>
              <a:buChar char="●"/>
            </a:pPr>
            <a:r>
              <a:rPr lang="en-US" sz="2000">
                <a:latin typeface="Calibri"/>
                <a:ea typeface="Calibri"/>
                <a:cs typeface="Calibri"/>
                <a:sym typeface="Calibri"/>
              </a:rPr>
              <a:t>Shows that it fits very well within the size constraints </a:t>
            </a:r>
            <a:endParaRPr sz="2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9"/>
          <p:cNvSpPr txBox="1"/>
          <p:nvPr/>
        </p:nvSpPr>
        <p:spPr>
          <a:xfrm>
            <a:off x="1188885" y="151250"/>
            <a:ext cx="74982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Verdana"/>
                <a:ea typeface="Verdana"/>
                <a:cs typeface="Verdana"/>
                <a:sym typeface="Verdana"/>
              </a:rPr>
              <a:t>An Implantable Wireless Ultrasound Device</a:t>
            </a:r>
            <a:br>
              <a:rPr b="1" i="0" lang="en-US" sz="2000" u="none" cap="none" strike="noStrike">
                <a:latin typeface="Verdana"/>
                <a:ea typeface="Verdana"/>
                <a:cs typeface="Verdana"/>
                <a:sym typeface="Verdana"/>
              </a:rPr>
            </a:br>
            <a:r>
              <a:rPr b="1" i="0" lang="en-US" sz="2000" u="none" cap="none" strike="noStrike">
                <a:latin typeface="Verdana"/>
                <a:ea typeface="Verdana"/>
                <a:cs typeface="Verdana"/>
                <a:sym typeface="Verdana"/>
              </a:rPr>
              <a:t>for Real-Time Diagnosis of Brain Diseases</a:t>
            </a:r>
            <a:endParaRPr b="1" i="0" sz="2000" u="none" cap="none" strike="noStrike">
              <a:latin typeface="Verdana"/>
              <a:ea typeface="Verdana"/>
              <a:cs typeface="Verdana"/>
              <a:sym typeface="Verdana"/>
            </a:endParaRPr>
          </a:p>
        </p:txBody>
      </p:sp>
      <p:pic>
        <p:nvPicPr>
          <p:cNvPr id="418" name="Google Shape;418;p9"/>
          <p:cNvPicPr preferRelativeResize="0"/>
          <p:nvPr/>
        </p:nvPicPr>
        <p:blipFill rotWithShape="1">
          <a:blip r:embed="rId3">
            <a:alphaModFix/>
          </a:blip>
          <a:srcRect b="0" l="0" r="0" t="0"/>
          <a:stretch/>
        </p:blipFill>
        <p:spPr>
          <a:xfrm>
            <a:off x="0" y="0"/>
            <a:ext cx="864592" cy="754380"/>
          </a:xfrm>
          <a:prstGeom prst="rect">
            <a:avLst/>
          </a:prstGeom>
          <a:noFill/>
          <a:ln>
            <a:noFill/>
          </a:ln>
        </p:spPr>
      </p:pic>
      <p:grpSp>
        <p:nvGrpSpPr>
          <p:cNvPr id="419" name="Google Shape;419;p9"/>
          <p:cNvGrpSpPr/>
          <p:nvPr/>
        </p:nvGrpSpPr>
        <p:grpSpPr>
          <a:xfrm>
            <a:off x="1974502" y="2636027"/>
            <a:ext cx="6889003" cy="2337493"/>
            <a:chOff x="232897" y="2071123"/>
            <a:chExt cx="8583358" cy="3736402"/>
          </a:xfrm>
        </p:grpSpPr>
        <p:sp>
          <p:nvSpPr>
            <p:cNvPr id="420" name="Google Shape;420;p9"/>
            <p:cNvSpPr/>
            <p:nvPr/>
          </p:nvSpPr>
          <p:spPr>
            <a:xfrm>
              <a:off x="3017879" y="4607840"/>
              <a:ext cx="3193379" cy="1199685"/>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     </a:t>
              </a:r>
              <a:br>
                <a:rPr b="0" i="0" lang="en-US" sz="27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App (iOS)</a:t>
              </a:r>
              <a:endParaRPr b="0" i="0" sz="2700" u="none" cap="none" strike="noStrike">
                <a:solidFill>
                  <a:srgbClr val="000000"/>
                </a:solidFill>
                <a:latin typeface="Arial"/>
                <a:ea typeface="Arial"/>
                <a:cs typeface="Arial"/>
                <a:sym typeface="Arial"/>
              </a:endParaRPr>
            </a:p>
          </p:txBody>
        </p:sp>
        <p:sp>
          <p:nvSpPr>
            <p:cNvPr id="421" name="Google Shape;421;p9"/>
            <p:cNvSpPr/>
            <p:nvPr/>
          </p:nvSpPr>
          <p:spPr>
            <a:xfrm>
              <a:off x="3309901" y="2547658"/>
              <a:ext cx="2524198" cy="1199686"/>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0" i="0" lang="en-US" sz="1700" u="none" cap="none" strike="noStrike">
                  <a:solidFill>
                    <a:srgbClr val="000000"/>
                  </a:solidFill>
                  <a:latin typeface="Arial"/>
                  <a:ea typeface="Arial"/>
                  <a:cs typeface="Arial"/>
                  <a:sym typeface="Arial"/>
                </a:rPr>
                <a:t>Microprocessor w/ Bluetooth Chip</a:t>
              </a:r>
              <a:endParaRPr b="0" i="0" sz="1700" u="none" cap="none" strike="noStrike">
                <a:solidFill>
                  <a:srgbClr val="000000"/>
                </a:solidFill>
                <a:latin typeface="Arial"/>
                <a:ea typeface="Arial"/>
                <a:cs typeface="Arial"/>
                <a:sym typeface="Arial"/>
              </a:endParaRPr>
            </a:p>
          </p:txBody>
        </p:sp>
        <p:sp>
          <p:nvSpPr>
            <p:cNvPr id="422" name="Google Shape;422;p9"/>
            <p:cNvSpPr/>
            <p:nvPr/>
          </p:nvSpPr>
          <p:spPr>
            <a:xfrm>
              <a:off x="232897" y="2697535"/>
              <a:ext cx="1974768" cy="982663"/>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000" u="none" cap="none" strike="noStrike">
                  <a:solidFill>
                    <a:srgbClr val="000000"/>
                  </a:solidFill>
                  <a:latin typeface="Arial"/>
                  <a:ea typeface="Arial"/>
                  <a:cs typeface="Arial"/>
                  <a:sym typeface="Arial"/>
                </a:rPr>
                <a:t>Simulated Ultrasound</a:t>
              </a:r>
              <a:endParaRPr b="0" i="0" sz="2000" u="none" cap="none" strike="noStrike">
                <a:solidFill>
                  <a:srgbClr val="000000"/>
                </a:solidFill>
                <a:latin typeface="Arial"/>
                <a:ea typeface="Arial"/>
                <a:cs typeface="Arial"/>
                <a:sym typeface="Arial"/>
              </a:endParaRPr>
            </a:p>
          </p:txBody>
        </p:sp>
        <p:sp>
          <p:nvSpPr>
            <p:cNvPr id="423" name="Google Shape;423;p9"/>
            <p:cNvSpPr/>
            <p:nvPr/>
          </p:nvSpPr>
          <p:spPr>
            <a:xfrm>
              <a:off x="3632026" y="4712168"/>
              <a:ext cx="1879945" cy="519480"/>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Bluetooth</a:t>
              </a:r>
              <a:endParaRPr b="0" i="0" sz="2000" u="none" cap="none" strike="noStrike">
                <a:solidFill>
                  <a:srgbClr val="000000"/>
                </a:solidFill>
                <a:latin typeface="Arial"/>
                <a:ea typeface="Arial"/>
                <a:cs typeface="Arial"/>
                <a:sym typeface="Arial"/>
              </a:endParaRPr>
            </a:p>
          </p:txBody>
        </p:sp>
        <p:cxnSp>
          <p:nvCxnSpPr>
            <p:cNvPr id="424" name="Google Shape;424;p9"/>
            <p:cNvCxnSpPr/>
            <p:nvPr/>
          </p:nvCxnSpPr>
          <p:spPr>
            <a:xfrm>
              <a:off x="2207665" y="3186512"/>
              <a:ext cx="1049649" cy="13018"/>
            </a:xfrm>
            <a:prstGeom prst="straightConnector1">
              <a:avLst/>
            </a:prstGeom>
            <a:noFill/>
            <a:ln cap="flat" cmpd="sng" w="38100">
              <a:solidFill>
                <a:schemeClr val="dk2"/>
              </a:solidFill>
              <a:prstDash val="solid"/>
              <a:round/>
              <a:headEnd len="sm" w="sm" type="none"/>
              <a:tailEnd len="med" w="med" type="triangle"/>
            </a:ln>
          </p:spPr>
        </p:cxnSp>
        <p:cxnSp>
          <p:nvCxnSpPr>
            <p:cNvPr id="425" name="Google Shape;425;p9"/>
            <p:cNvCxnSpPr/>
            <p:nvPr/>
          </p:nvCxnSpPr>
          <p:spPr>
            <a:xfrm>
              <a:off x="4718009" y="3747297"/>
              <a:ext cx="0" cy="877059"/>
            </a:xfrm>
            <a:prstGeom prst="straightConnector1">
              <a:avLst/>
            </a:prstGeom>
            <a:noFill/>
            <a:ln cap="flat" cmpd="sng" w="38100">
              <a:solidFill>
                <a:schemeClr val="dk2"/>
              </a:solidFill>
              <a:prstDash val="solid"/>
              <a:round/>
              <a:headEnd len="sm" w="sm" type="none"/>
              <a:tailEnd len="med" w="med" type="triangle"/>
            </a:ln>
          </p:spPr>
        </p:cxnSp>
        <p:sp>
          <p:nvSpPr>
            <p:cNvPr id="426" name="Google Shape;426;p9"/>
            <p:cNvSpPr txBox="1"/>
            <p:nvPr/>
          </p:nvSpPr>
          <p:spPr>
            <a:xfrm>
              <a:off x="4744294" y="3680936"/>
              <a:ext cx="1383000" cy="87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1600" u="none" cap="none" strike="noStrike">
                  <a:solidFill>
                    <a:srgbClr val="000000"/>
                  </a:solidFill>
                  <a:latin typeface="Calibri"/>
                  <a:ea typeface="Calibri"/>
                  <a:cs typeface="Calibri"/>
                  <a:sym typeface="Calibri"/>
                </a:rPr>
                <a:t>Send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raw data</a:t>
              </a:r>
              <a:endParaRPr b="0" i="0" sz="1600" u="none" cap="none" strike="noStrike">
                <a:solidFill>
                  <a:srgbClr val="000000"/>
                </a:solidFill>
                <a:latin typeface="Calibri"/>
                <a:ea typeface="Calibri"/>
                <a:cs typeface="Calibri"/>
                <a:sym typeface="Calibri"/>
              </a:endParaRPr>
            </a:p>
          </p:txBody>
        </p:sp>
        <p:cxnSp>
          <p:nvCxnSpPr>
            <p:cNvPr id="427" name="Google Shape;427;p9"/>
            <p:cNvCxnSpPr/>
            <p:nvPr/>
          </p:nvCxnSpPr>
          <p:spPr>
            <a:xfrm rot="10800000">
              <a:off x="4414711" y="3736239"/>
              <a:ext cx="0" cy="877059"/>
            </a:xfrm>
            <a:prstGeom prst="straightConnector1">
              <a:avLst/>
            </a:prstGeom>
            <a:noFill/>
            <a:ln cap="flat" cmpd="sng" w="38100">
              <a:solidFill>
                <a:schemeClr val="dk2"/>
              </a:solidFill>
              <a:prstDash val="solid"/>
              <a:round/>
              <a:headEnd len="sm" w="sm" type="none"/>
              <a:tailEnd len="med" w="med" type="triangle"/>
            </a:ln>
          </p:spPr>
        </p:cxnSp>
        <p:sp>
          <p:nvSpPr>
            <p:cNvPr id="428" name="Google Shape;428;p9"/>
            <p:cNvSpPr txBox="1"/>
            <p:nvPr/>
          </p:nvSpPr>
          <p:spPr>
            <a:xfrm>
              <a:off x="3251178" y="3678615"/>
              <a:ext cx="1102200" cy="876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900"/>
                <a:buFont typeface="Arial"/>
                <a:buNone/>
              </a:pPr>
              <a:r>
                <a:rPr b="0" i="0" lang="en-US" sz="1600" u="none" cap="none" strike="noStrike">
                  <a:solidFill>
                    <a:srgbClr val="000000"/>
                  </a:solidFill>
                  <a:latin typeface="Calibri"/>
                  <a:ea typeface="Calibri"/>
                  <a:cs typeface="Calibri"/>
                  <a:sym typeface="Calibri"/>
                </a:rPr>
                <a:t>Request info</a:t>
              </a:r>
              <a:endParaRPr b="0" i="0" sz="1600" u="none" cap="none" strike="noStrike">
                <a:solidFill>
                  <a:srgbClr val="000000"/>
                </a:solidFill>
                <a:latin typeface="Calibri"/>
                <a:ea typeface="Calibri"/>
                <a:cs typeface="Calibri"/>
                <a:sym typeface="Calibri"/>
              </a:endParaRPr>
            </a:p>
          </p:txBody>
        </p:sp>
        <p:sp>
          <p:nvSpPr>
            <p:cNvPr id="429" name="Google Shape;429;p9"/>
            <p:cNvSpPr/>
            <p:nvPr/>
          </p:nvSpPr>
          <p:spPr>
            <a:xfrm>
              <a:off x="6936310" y="2391947"/>
              <a:ext cx="1879945" cy="1460438"/>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0" i="0" lang="en-US" sz="1500" u="none" cap="none" strike="noStrike">
                  <a:solidFill>
                    <a:srgbClr val="000000"/>
                  </a:solidFill>
                  <a:latin typeface="Arial"/>
                  <a:ea typeface="Arial"/>
                  <a:cs typeface="Arial"/>
                  <a:sym typeface="Arial"/>
                </a:rPr>
                <a:t>Storage (e.g. microSD card or on-board)</a:t>
              </a:r>
              <a:endParaRPr b="0" i="0" sz="1500" u="none" cap="none" strike="noStrike">
                <a:solidFill>
                  <a:srgbClr val="000000"/>
                </a:solidFill>
                <a:latin typeface="Arial"/>
                <a:ea typeface="Arial"/>
                <a:cs typeface="Arial"/>
                <a:sym typeface="Arial"/>
              </a:endParaRPr>
            </a:p>
          </p:txBody>
        </p:sp>
        <p:sp>
          <p:nvSpPr>
            <p:cNvPr id="430" name="Google Shape;430;p9"/>
            <p:cNvSpPr txBox="1"/>
            <p:nvPr/>
          </p:nvSpPr>
          <p:spPr>
            <a:xfrm>
              <a:off x="2222851" y="2287728"/>
              <a:ext cx="1071900" cy="76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US" u="none" cap="none" strike="noStrike">
                  <a:solidFill>
                    <a:srgbClr val="000000"/>
                  </a:solidFill>
                  <a:latin typeface="Calibri"/>
                  <a:ea typeface="Calibri"/>
                  <a:cs typeface="Calibri"/>
                  <a:sym typeface="Calibri"/>
                </a:rPr>
                <a:t>Send raw data</a:t>
              </a:r>
              <a:endParaRPr b="0" i="0" u="none" cap="none" strike="noStrike">
                <a:solidFill>
                  <a:srgbClr val="000000"/>
                </a:solidFill>
                <a:latin typeface="Calibri"/>
                <a:ea typeface="Calibri"/>
                <a:cs typeface="Calibri"/>
                <a:sym typeface="Calibri"/>
              </a:endParaRPr>
            </a:p>
          </p:txBody>
        </p:sp>
        <p:cxnSp>
          <p:nvCxnSpPr>
            <p:cNvPr id="431" name="Google Shape;431;p9"/>
            <p:cNvCxnSpPr/>
            <p:nvPr/>
          </p:nvCxnSpPr>
          <p:spPr>
            <a:xfrm>
              <a:off x="5860380" y="3053947"/>
              <a:ext cx="1049649" cy="13018"/>
            </a:xfrm>
            <a:prstGeom prst="straightConnector1">
              <a:avLst/>
            </a:prstGeom>
            <a:noFill/>
            <a:ln cap="flat" cmpd="sng" w="38100">
              <a:solidFill>
                <a:schemeClr val="dk2"/>
              </a:solidFill>
              <a:prstDash val="solid"/>
              <a:round/>
              <a:headEnd len="sm" w="sm" type="none"/>
              <a:tailEnd len="med" w="med" type="triangle"/>
            </a:ln>
          </p:spPr>
        </p:cxnSp>
        <p:sp>
          <p:nvSpPr>
            <p:cNvPr id="432" name="Google Shape;432;p9"/>
            <p:cNvSpPr txBox="1"/>
            <p:nvPr/>
          </p:nvSpPr>
          <p:spPr>
            <a:xfrm>
              <a:off x="5849266" y="2071123"/>
              <a:ext cx="1071900" cy="982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US" sz="1600" u="none" cap="none" strike="noStrike">
                  <a:solidFill>
                    <a:srgbClr val="000000"/>
                  </a:solidFill>
                  <a:latin typeface="Calibri"/>
                  <a:ea typeface="Calibri"/>
                  <a:cs typeface="Calibri"/>
                  <a:sym typeface="Calibri"/>
                </a:rPr>
                <a:t>Save data</a:t>
              </a:r>
              <a:endParaRPr b="0" i="0" sz="1600" u="none" cap="none" strike="noStrike">
                <a:solidFill>
                  <a:srgbClr val="000000"/>
                </a:solidFill>
                <a:latin typeface="Calibri"/>
                <a:ea typeface="Calibri"/>
                <a:cs typeface="Calibri"/>
                <a:sym typeface="Calibri"/>
              </a:endParaRPr>
            </a:p>
          </p:txBody>
        </p:sp>
        <p:cxnSp>
          <p:nvCxnSpPr>
            <p:cNvPr id="433" name="Google Shape;433;p9"/>
            <p:cNvCxnSpPr/>
            <p:nvPr/>
          </p:nvCxnSpPr>
          <p:spPr>
            <a:xfrm rot="10800000">
              <a:off x="5834099" y="3348177"/>
              <a:ext cx="1102236" cy="0"/>
            </a:xfrm>
            <a:prstGeom prst="straightConnector1">
              <a:avLst/>
            </a:prstGeom>
            <a:noFill/>
            <a:ln cap="flat" cmpd="sng" w="38100">
              <a:solidFill>
                <a:schemeClr val="dk2"/>
              </a:solidFill>
              <a:prstDash val="solid"/>
              <a:round/>
              <a:headEnd len="sm" w="sm" type="none"/>
              <a:tailEnd len="med" w="med" type="triangle"/>
            </a:ln>
          </p:spPr>
        </p:cxnSp>
        <p:sp>
          <p:nvSpPr>
            <p:cNvPr id="434" name="Google Shape;434;p9"/>
            <p:cNvSpPr txBox="1"/>
            <p:nvPr/>
          </p:nvSpPr>
          <p:spPr>
            <a:xfrm flipH="1">
              <a:off x="5676687" y="3311281"/>
              <a:ext cx="1472114" cy="84991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US" sz="1600" u="none" cap="none" strike="noStrike">
                  <a:solidFill>
                    <a:srgbClr val="000000"/>
                  </a:solidFill>
                  <a:latin typeface="Calibri"/>
                  <a:ea typeface="Calibri"/>
                  <a:cs typeface="Calibri"/>
                  <a:sym typeface="Calibri"/>
                </a:rPr>
                <a:t>Retrieve data</a:t>
              </a:r>
              <a:endParaRPr b="0" i="0" sz="1600" u="none" cap="none" strike="noStrike">
                <a:solidFill>
                  <a:srgbClr val="000000"/>
                </a:solidFill>
                <a:latin typeface="Calibri"/>
                <a:ea typeface="Calibri"/>
                <a:cs typeface="Calibri"/>
                <a:sym typeface="Calibri"/>
              </a:endParaRPr>
            </a:p>
          </p:txBody>
        </p:sp>
      </p:grpSp>
      <p:sp>
        <p:nvSpPr>
          <p:cNvPr id="435" name="Google Shape;435;p9"/>
          <p:cNvSpPr/>
          <p:nvPr/>
        </p:nvSpPr>
        <p:spPr>
          <a:xfrm>
            <a:off x="569225" y="966319"/>
            <a:ext cx="8117700" cy="61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i="0" lang="en-US" sz="2700" u="none" cap="none" strike="noStrike">
                <a:solidFill>
                  <a:srgbClr val="0000FF"/>
                </a:solidFill>
                <a:latin typeface="Droid Sans"/>
                <a:ea typeface="Droid Sans"/>
                <a:cs typeface="Droid Sans"/>
                <a:sym typeface="Droid Sans"/>
              </a:rPr>
              <a:t>Block Diagram for this semester</a:t>
            </a:r>
            <a:endParaRPr i="0" sz="2700" u="none" cap="none" strike="noStrike">
              <a:solidFill>
                <a:schemeClr val="dk1"/>
              </a:solidFill>
              <a:latin typeface="Droid Sans"/>
              <a:ea typeface="Droid Sans"/>
              <a:cs typeface="Droid Sans"/>
              <a:sym typeface="Droid Sans"/>
            </a:endParaRPr>
          </a:p>
        </p:txBody>
      </p:sp>
      <p:sp>
        <p:nvSpPr>
          <p:cNvPr id="436" name="Google Shape;436;p9"/>
          <p:cNvSpPr/>
          <p:nvPr/>
        </p:nvSpPr>
        <p:spPr>
          <a:xfrm>
            <a:off x="596098" y="2587241"/>
            <a:ext cx="15849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500"/>
              <a:buFont typeface="Arial"/>
              <a:buNone/>
            </a:pPr>
            <a:r>
              <a:rPr i="0" lang="en-US" sz="2200" u="none" cap="none" strike="noStrike">
                <a:solidFill>
                  <a:srgbClr val="0000FF"/>
                </a:solidFill>
                <a:latin typeface="Droid Sans"/>
                <a:ea typeface="Droid Sans"/>
                <a:cs typeface="Droid Sans"/>
                <a:sym typeface="Droid Sans"/>
              </a:rPr>
              <a:t>Maximum</a:t>
            </a:r>
            <a:endParaRPr i="0" sz="1200" u="none" cap="none" strike="noStrike">
              <a:solidFill>
                <a:srgbClr val="000000"/>
              </a:solidFill>
              <a:latin typeface="Droid Sans"/>
              <a:ea typeface="Droid Sans"/>
              <a:cs typeface="Droid Sans"/>
              <a:sym typeface="Droid Sans"/>
            </a:endParaRPr>
          </a:p>
        </p:txBody>
      </p:sp>
      <p:grpSp>
        <p:nvGrpSpPr>
          <p:cNvPr id="437" name="Google Shape;437;p9"/>
          <p:cNvGrpSpPr/>
          <p:nvPr/>
        </p:nvGrpSpPr>
        <p:grpSpPr>
          <a:xfrm>
            <a:off x="2546007" y="1220826"/>
            <a:ext cx="5866669" cy="1309899"/>
            <a:chOff x="2047229" y="1704073"/>
            <a:chExt cx="5866669" cy="1746532"/>
          </a:xfrm>
        </p:grpSpPr>
        <p:sp>
          <p:nvSpPr>
            <p:cNvPr id="438" name="Google Shape;438;p9"/>
            <p:cNvSpPr/>
            <p:nvPr/>
          </p:nvSpPr>
          <p:spPr>
            <a:xfrm>
              <a:off x="5256327" y="2097007"/>
              <a:ext cx="2657571" cy="1165995"/>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     </a:t>
              </a:r>
              <a:br>
                <a:rPr b="0" i="0" lang="en-US" sz="2700" u="none" cap="none" strike="noStrike">
                  <a:solidFill>
                    <a:srgbClr val="000000"/>
                  </a:solidFill>
                  <a:latin typeface="Arial"/>
                  <a:ea typeface="Arial"/>
                  <a:cs typeface="Arial"/>
                  <a:sym typeface="Arial"/>
                </a:rPr>
              </a:br>
              <a:r>
                <a:rPr b="0" i="0" lang="en-US" sz="2200" u="none" cap="none" strike="noStrike">
                  <a:solidFill>
                    <a:srgbClr val="000000"/>
                  </a:solidFill>
                  <a:latin typeface="Arial"/>
                  <a:ea typeface="Arial"/>
                  <a:cs typeface="Arial"/>
                  <a:sym typeface="Arial"/>
                </a:rPr>
                <a:t>App (iOS)</a:t>
              </a:r>
              <a:endParaRPr b="0" i="0" sz="2200" u="none" cap="none" strike="noStrike">
                <a:solidFill>
                  <a:srgbClr val="000000"/>
                </a:solidFill>
                <a:latin typeface="Arial"/>
                <a:ea typeface="Arial"/>
                <a:cs typeface="Arial"/>
                <a:sym typeface="Arial"/>
              </a:endParaRPr>
            </a:p>
          </p:txBody>
        </p:sp>
        <p:sp>
          <p:nvSpPr>
            <p:cNvPr id="439" name="Google Shape;439;p9"/>
            <p:cNvSpPr/>
            <p:nvPr/>
          </p:nvSpPr>
          <p:spPr>
            <a:xfrm>
              <a:off x="2047229" y="2160655"/>
              <a:ext cx="1974300" cy="1039978"/>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000" u="none" cap="none" strike="noStrike">
                  <a:solidFill>
                    <a:srgbClr val="000000"/>
                  </a:solidFill>
                  <a:latin typeface="Arial"/>
                  <a:ea typeface="Arial"/>
                  <a:cs typeface="Arial"/>
                  <a:sym typeface="Arial"/>
                </a:rPr>
                <a:t>Ultrasound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000" u="none" cap="none" strike="noStrike">
                  <a:solidFill>
                    <a:srgbClr val="000000"/>
                  </a:solidFill>
                  <a:latin typeface="Arial"/>
                  <a:ea typeface="Arial"/>
                  <a:cs typeface="Arial"/>
                  <a:sym typeface="Arial"/>
                </a:rPr>
                <a:t>(Clarius Probe)</a:t>
              </a:r>
              <a:endParaRPr b="0" i="0" sz="2000" u="none" cap="none" strike="noStrike">
                <a:solidFill>
                  <a:srgbClr val="000000"/>
                </a:solidFill>
                <a:latin typeface="Arial"/>
                <a:ea typeface="Arial"/>
                <a:cs typeface="Arial"/>
                <a:sym typeface="Arial"/>
              </a:endParaRPr>
            </a:p>
          </p:txBody>
        </p:sp>
        <p:sp>
          <p:nvSpPr>
            <p:cNvPr id="440" name="Google Shape;440;p9"/>
            <p:cNvSpPr/>
            <p:nvPr/>
          </p:nvSpPr>
          <p:spPr>
            <a:xfrm>
              <a:off x="5645362" y="2165783"/>
              <a:ext cx="1879500" cy="622500"/>
            </a:xfrm>
            <a:prstGeom prst="rect">
              <a:avLst/>
            </a:prstGeom>
            <a:gradFill>
              <a:gsLst>
                <a:gs pos="0">
                  <a:srgbClr val="9BCDFF"/>
                </a:gs>
                <a:gs pos="35000">
                  <a:srgbClr val="B8DCFF"/>
                </a:gs>
                <a:gs pos="100000">
                  <a:srgbClr val="E2F0FF"/>
                </a:gs>
              </a:gsLst>
              <a:lin ang="16200000" scaled="0"/>
            </a:gradFill>
            <a:ln cap="flat" cmpd="sng" w="9525">
              <a:solidFill>
                <a:srgbClr val="5597D3"/>
              </a:solidFill>
              <a:prstDash val="solid"/>
              <a:round/>
              <a:headEnd len="sm" w="sm" type="none"/>
              <a:tailEnd len="sm" w="sm" type="none"/>
            </a:ln>
            <a:effectLst>
              <a:outerShdw blurRad="40000" rotWithShape="0" dir="5400000" dist="20000">
                <a:srgbClr val="000000">
                  <a:alpha val="36078"/>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Bluetooth</a:t>
              </a:r>
              <a:endParaRPr b="0" i="0" sz="2000" u="none" cap="none" strike="noStrike">
                <a:solidFill>
                  <a:srgbClr val="000000"/>
                </a:solidFill>
                <a:latin typeface="Arial"/>
                <a:ea typeface="Arial"/>
                <a:cs typeface="Arial"/>
                <a:sym typeface="Arial"/>
              </a:endParaRPr>
            </a:p>
          </p:txBody>
        </p:sp>
        <p:cxnSp>
          <p:nvCxnSpPr>
            <p:cNvPr id="441" name="Google Shape;441;p9"/>
            <p:cNvCxnSpPr/>
            <p:nvPr/>
          </p:nvCxnSpPr>
          <p:spPr>
            <a:xfrm rot="10800000">
              <a:off x="4026278" y="2722448"/>
              <a:ext cx="1249101" cy="0"/>
            </a:xfrm>
            <a:prstGeom prst="straightConnector1">
              <a:avLst/>
            </a:prstGeom>
            <a:noFill/>
            <a:ln cap="flat" cmpd="sng" w="38100">
              <a:solidFill>
                <a:schemeClr val="dk2"/>
              </a:solidFill>
              <a:prstDash val="solid"/>
              <a:round/>
              <a:headEnd len="sm" w="sm" type="none"/>
              <a:tailEnd len="med" w="med" type="triangle"/>
            </a:ln>
          </p:spPr>
        </p:cxnSp>
        <p:sp>
          <p:nvSpPr>
            <p:cNvPr id="442" name="Google Shape;442;p9"/>
            <p:cNvSpPr txBox="1"/>
            <p:nvPr/>
          </p:nvSpPr>
          <p:spPr>
            <a:xfrm>
              <a:off x="4086997" y="1704073"/>
              <a:ext cx="1071600" cy="81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US" u="none" cap="none" strike="noStrike">
                  <a:solidFill>
                    <a:srgbClr val="000000"/>
                  </a:solidFill>
                  <a:latin typeface="Calibri"/>
                  <a:ea typeface="Calibri"/>
                  <a:cs typeface="Calibri"/>
                  <a:sym typeface="Calibri"/>
                </a:rPr>
                <a:t>Send Images</a:t>
              </a:r>
              <a:endParaRPr b="0" i="0" u="none" cap="none" strike="noStrike">
                <a:solidFill>
                  <a:srgbClr val="000000"/>
                </a:solidFill>
                <a:latin typeface="Calibri"/>
                <a:ea typeface="Calibri"/>
                <a:cs typeface="Calibri"/>
                <a:sym typeface="Calibri"/>
              </a:endParaRPr>
            </a:p>
          </p:txBody>
        </p:sp>
        <p:cxnSp>
          <p:nvCxnSpPr>
            <p:cNvPr id="443" name="Google Shape;443;p9"/>
            <p:cNvCxnSpPr/>
            <p:nvPr/>
          </p:nvCxnSpPr>
          <p:spPr>
            <a:xfrm>
              <a:off x="4026278" y="2503962"/>
              <a:ext cx="1249101" cy="0"/>
            </a:xfrm>
            <a:prstGeom prst="straightConnector1">
              <a:avLst/>
            </a:prstGeom>
            <a:noFill/>
            <a:ln cap="flat" cmpd="sng" w="38100">
              <a:solidFill>
                <a:schemeClr val="dk2"/>
              </a:solidFill>
              <a:prstDash val="solid"/>
              <a:round/>
              <a:headEnd len="sm" w="sm" type="none"/>
              <a:tailEnd len="med" w="med" type="triangle"/>
            </a:ln>
          </p:spPr>
        </p:cxnSp>
        <p:sp>
          <p:nvSpPr>
            <p:cNvPr id="444" name="Google Shape;444;p9"/>
            <p:cNvSpPr txBox="1"/>
            <p:nvPr/>
          </p:nvSpPr>
          <p:spPr>
            <a:xfrm>
              <a:off x="4082279" y="2676379"/>
              <a:ext cx="1071600" cy="77422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US" u="none" cap="none" strike="noStrike">
                  <a:solidFill>
                    <a:srgbClr val="000000"/>
                  </a:solidFill>
                  <a:latin typeface="Calibri"/>
                  <a:ea typeface="Calibri"/>
                  <a:cs typeface="Calibri"/>
                  <a:sym typeface="Calibri"/>
                </a:rPr>
                <a:t>Request info</a:t>
              </a:r>
              <a:endParaRPr b="0" i="0" u="none" cap="none" strike="noStrike">
                <a:solidFill>
                  <a:srgbClr val="000000"/>
                </a:solidFill>
                <a:latin typeface="Calibri"/>
                <a:ea typeface="Calibri"/>
                <a:cs typeface="Calibri"/>
                <a:sym typeface="Calibri"/>
              </a:endParaRPr>
            </a:p>
          </p:txBody>
        </p:sp>
      </p:grpSp>
      <p:sp>
        <p:nvSpPr>
          <p:cNvPr id="445" name="Google Shape;445;p9"/>
          <p:cNvSpPr/>
          <p:nvPr/>
        </p:nvSpPr>
        <p:spPr>
          <a:xfrm>
            <a:off x="596097" y="1498760"/>
            <a:ext cx="1484400" cy="294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500"/>
              <a:buFont typeface="Arial"/>
              <a:buNone/>
            </a:pPr>
            <a:r>
              <a:rPr i="0" lang="en-US" sz="2200" u="none" cap="none" strike="noStrike">
                <a:solidFill>
                  <a:srgbClr val="0000FF"/>
                </a:solidFill>
                <a:latin typeface="Droid Sans"/>
                <a:ea typeface="Droid Sans"/>
                <a:cs typeface="Droid Sans"/>
                <a:sym typeface="Droid Sans"/>
              </a:rPr>
              <a:t>Expected</a:t>
            </a:r>
            <a:endParaRPr i="0" sz="2200" u="none" cap="none" strike="noStrike">
              <a:solidFill>
                <a:schemeClr val="dk1"/>
              </a:solidFill>
              <a:latin typeface="Droid Sans"/>
              <a:ea typeface="Droid Sans"/>
              <a:cs typeface="Droid Sans"/>
              <a:sym typeface="Droid Sans"/>
            </a:endParaRPr>
          </a:p>
        </p:txBody>
      </p:sp>
      <p:cxnSp>
        <p:nvCxnSpPr>
          <p:cNvPr id="446" name="Google Shape;446;p9"/>
          <p:cNvCxnSpPr/>
          <p:nvPr/>
        </p:nvCxnSpPr>
        <p:spPr>
          <a:xfrm>
            <a:off x="736600" y="2530726"/>
            <a:ext cx="8407500" cy="0"/>
          </a:xfrm>
          <a:prstGeom prst="straightConnector1">
            <a:avLst/>
          </a:prstGeom>
          <a:noFill/>
          <a:ln cap="flat" cmpd="sng" w="38100">
            <a:solidFill>
              <a:srgbClr val="3E6EC2"/>
            </a:solidFill>
            <a:prstDash val="dash"/>
            <a:round/>
            <a:headEnd len="sm" w="sm" type="none"/>
            <a:tailEnd len="sm" w="sm" type="none"/>
          </a:ln>
        </p:spPr>
      </p:cxnSp>
      <p:sp>
        <p:nvSpPr>
          <p:cNvPr id="447" name="Google Shape;447;p9"/>
          <p:cNvSpPr txBox="1"/>
          <p:nvPr/>
        </p:nvSpPr>
        <p:spPr>
          <a:xfrm>
            <a:off x="7079100" y="4661325"/>
            <a:ext cx="2064900" cy="48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Calibri"/>
                <a:ea typeface="Calibri"/>
                <a:cs typeface="Calibri"/>
                <a:sym typeface="Calibri"/>
              </a:rPr>
              <a:t>CONFIDENTIAL</a:t>
            </a:r>
            <a:endParaRPr b="0" i="0" sz="2400" u="none" cap="none" strike="noStrike">
              <a:solidFill>
                <a:srgbClr val="FF0000"/>
              </a:solidFill>
              <a:latin typeface="Calibri"/>
              <a:ea typeface="Calibri"/>
              <a:cs typeface="Calibri"/>
              <a:sym typeface="Calibri"/>
            </a:endParaRPr>
          </a:p>
        </p:txBody>
      </p:sp>
      <p:sp>
        <p:nvSpPr>
          <p:cNvPr id="448" name="Google Shape;448;p9"/>
          <p:cNvSpPr/>
          <p:nvPr/>
        </p:nvSpPr>
        <p:spPr>
          <a:xfrm>
            <a:off x="736600" y="2636031"/>
            <a:ext cx="8252400" cy="2452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2020-02-11T18:31:46Z</dcterms:created>
  <dc:creator>Jess Rilakkuma</dc:creator>
</cp:coreProperties>
</file>