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5"/>
  </p:notesMasterIdLst>
  <p:sldIdLst>
    <p:sldId id="257" r:id="rId2"/>
    <p:sldId id="261" r:id="rId3"/>
    <p:sldId id="268" r:id="rId4"/>
    <p:sldId id="266" r:id="rId5"/>
    <p:sldId id="260" r:id="rId6"/>
    <p:sldId id="262" r:id="rId7"/>
    <p:sldId id="269" r:id="rId8"/>
    <p:sldId id="271" r:id="rId9"/>
    <p:sldId id="264" r:id="rId10"/>
    <p:sldId id="265" r:id="rId11"/>
    <p:sldId id="267" r:id="rId12"/>
    <p:sldId id="26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5B8DE-BC01-4A15-BFB2-D9AF8A0C923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2225D-8157-4E72-9EF2-FC2098E60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56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center for biomedical and imaging informatics</a:t>
            </a:r>
          </a:p>
          <a:p>
            <a:r>
              <a:rPr lang="en-US" dirty="0" smtClean="0"/>
              <a:t>department of radiology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F3D9-CEED-CB4A-BABD-DD5C22A6E5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2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F3D9-CEED-CB4A-BABD-DD5C22A6E5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83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from file into data structure</a:t>
            </a:r>
          </a:p>
          <a:p>
            <a:r>
              <a:rPr lang="en-US" dirty="0" smtClean="0"/>
              <a:t>Display</a:t>
            </a:r>
            <a:r>
              <a:rPr lang="en-US" baseline="0" dirty="0" smtClean="0"/>
              <a:t> in html5 without images</a:t>
            </a:r>
          </a:p>
          <a:p>
            <a:r>
              <a:rPr lang="en-US" baseline="0" dirty="0" smtClean="0"/>
              <a:t>Write it out to separate file</a:t>
            </a:r>
          </a:p>
          <a:p>
            <a:r>
              <a:rPr lang="en-US" baseline="0" dirty="0" smtClean="0"/>
              <a:t>validate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F3D9-CEED-CB4A-BABD-DD5C22A6E5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30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27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43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62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065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81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3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47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1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68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5B87-B446-40C5-8D53-34C9B858F40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5D381-7D0A-4FA8-8775-69FDD83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85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DICOM in Dart (</a:t>
            </a:r>
            <a:r>
              <a:rPr lang="en-US" dirty="0" err="1" smtClean="0"/>
              <a:t>DCMiD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/>
              <a:t>Project 13</a:t>
            </a:r>
            <a:endParaRPr lang="en-US" sz="2100" dirty="0" smtClean="0"/>
          </a:p>
          <a:p>
            <a:r>
              <a:rPr lang="en-US" sz="2100" dirty="0" smtClean="0"/>
              <a:t>Damish Shah    Danielle </a:t>
            </a:r>
            <a:r>
              <a:rPr lang="en-US" sz="2100" dirty="0"/>
              <a:t>Tinio</a:t>
            </a:r>
          </a:p>
          <a:p>
            <a:r>
              <a:rPr lang="en-US" sz="2100" dirty="0"/>
              <a:t>Mentor: Dr. James Philbin</a:t>
            </a:r>
          </a:p>
          <a:p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162" y="980455"/>
            <a:ext cx="2171700" cy="57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8187" y="857251"/>
            <a:ext cx="1572813" cy="69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88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plan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o continue toward our maximum deliverables</a:t>
            </a:r>
            <a:r>
              <a:rPr lang="en-US" dirty="0" smtClean="0"/>
              <a:t>, we chose to split the upcoming tasks</a:t>
            </a:r>
          </a:p>
          <a:p>
            <a:pPr lvl="1"/>
            <a:r>
              <a:rPr lang="en-US" dirty="0" smtClean="0"/>
              <a:t>Optimize parsers (Damish)</a:t>
            </a:r>
          </a:p>
          <a:p>
            <a:pPr lvl="1"/>
            <a:r>
              <a:rPr lang="en-US" dirty="0" smtClean="0"/>
              <a:t>Validate the most recent version of code (Both)</a:t>
            </a:r>
          </a:p>
          <a:p>
            <a:pPr lvl="1"/>
            <a:r>
              <a:rPr lang="en-US" dirty="0" smtClean="0"/>
              <a:t>Finish the user interface (Danielle)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Continue our current frequency of meetings</a:t>
            </a:r>
          </a:p>
          <a:p>
            <a:pPr lvl="1"/>
            <a:r>
              <a:rPr lang="en-US" dirty="0" smtClean="0"/>
              <a:t>Monday and Thursday at 9:30 with our mentor</a:t>
            </a:r>
          </a:p>
          <a:p>
            <a:pPr lvl="1"/>
            <a:r>
              <a:rPr lang="en-US" dirty="0" smtClean="0"/>
              <a:t>Sunday, Monday, Wednesday, Friday at 10:00 as a team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10119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591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Minimum </a:t>
            </a:r>
            <a:r>
              <a:rPr lang="en-US" dirty="0" smtClean="0">
                <a:solidFill>
                  <a:srgbClr val="000000"/>
                </a:solidFill>
              </a:rPr>
              <a:t>deliverables (March 20)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→ (April 5)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000000"/>
                </a:solidFill>
              </a:rPr>
              <a:t>Read and display DICOM in a browser and then write it</a:t>
            </a:r>
            <a:endParaRPr lang="en-US" strike="sngStrike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Build a test program that compares input and output to validate </a:t>
            </a:r>
            <a:r>
              <a:rPr lang="en-US" dirty="0" smtClean="0">
                <a:solidFill>
                  <a:srgbClr val="000000"/>
                </a:solidFill>
              </a:rPr>
              <a:t>correctness (in progress)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Create unit tests for each </a:t>
            </a:r>
            <a:r>
              <a:rPr lang="en-US" dirty="0" smtClean="0">
                <a:solidFill>
                  <a:srgbClr val="000000"/>
                </a:solidFill>
              </a:rPr>
              <a:t>class (in progress)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Expected </a:t>
            </a:r>
            <a:r>
              <a:rPr lang="en-US" dirty="0" smtClean="0">
                <a:solidFill>
                  <a:srgbClr val="000000"/>
                </a:solidFill>
              </a:rPr>
              <a:t>deliverables (April 3)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→ (April 8)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Display a work list of studies of n </a:t>
            </a:r>
            <a:r>
              <a:rPr lang="en-US" dirty="0" smtClean="0">
                <a:solidFill>
                  <a:srgbClr val="000000"/>
                </a:solidFill>
              </a:rPr>
              <a:t>patients (in progress)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Display patient as collapse/expand tree for study information </a:t>
            </a:r>
            <a:r>
              <a:rPr lang="en-US" dirty="0" smtClean="0">
                <a:solidFill>
                  <a:srgbClr val="000000"/>
                </a:solidFill>
              </a:rPr>
              <a:t>model (in progress)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Maximum </a:t>
            </a:r>
            <a:r>
              <a:rPr lang="en-US" dirty="0" smtClean="0">
                <a:solidFill>
                  <a:srgbClr val="000000"/>
                </a:solidFill>
              </a:rPr>
              <a:t>deliverables (May 1)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Display </a:t>
            </a:r>
            <a:r>
              <a:rPr lang="en-US" dirty="0" smtClean="0">
                <a:solidFill>
                  <a:srgbClr val="000000"/>
                </a:solidFill>
              </a:rPr>
              <a:t>images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Add </a:t>
            </a:r>
            <a:r>
              <a:rPr lang="en-US" strike="sngStrike" dirty="0" smtClean="0">
                <a:solidFill>
                  <a:srgbClr val="FF0000"/>
                </a:solidFill>
              </a:rPr>
              <a:t>overlay </a:t>
            </a:r>
            <a:r>
              <a:rPr lang="en-US" strike="sngStrike" dirty="0" smtClean="0">
                <a:solidFill>
                  <a:srgbClr val="FF0000"/>
                </a:solidFill>
              </a:rPr>
              <a:t>information </a:t>
            </a:r>
            <a:r>
              <a:rPr lang="en-US" dirty="0" smtClean="0">
                <a:solidFill>
                  <a:srgbClr val="FF0000"/>
                </a:solidFill>
              </a:rPr>
              <a:t>(abandoned due to time)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Edit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metadata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Encrypt and decrypt studies using AES (GCM) using an encryption framework created at Hopkins Security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Institute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→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(Summer 2014)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36537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February 20: </a:t>
            </a:r>
            <a:r>
              <a:rPr lang="en-US" dirty="0"/>
              <a:t>Have project proposal finished and all of the programming planned and reviewed by Dr. </a:t>
            </a:r>
            <a:r>
              <a:rPr lang="en-US" dirty="0" err="1"/>
              <a:t>Philbin</a:t>
            </a:r>
            <a:endParaRPr lang="en-US" dirty="0"/>
          </a:p>
          <a:p>
            <a:r>
              <a:rPr lang="en-US" b="1" dirty="0"/>
              <a:t>March 6:</a:t>
            </a:r>
            <a:r>
              <a:rPr lang="en-US" dirty="0"/>
              <a:t> Read input (parse)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March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20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→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April 5: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Write and validate output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April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3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→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April 8: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HTML5/CSS3 display metadata</a:t>
            </a:r>
          </a:p>
          <a:p>
            <a:r>
              <a:rPr lang="en-US" b="1" dirty="0" smtClean="0"/>
              <a:t>May </a:t>
            </a:r>
            <a:r>
              <a:rPr lang="en-US" b="1" dirty="0"/>
              <a:t>1:</a:t>
            </a:r>
            <a:r>
              <a:rPr lang="en-US" dirty="0"/>
              <a:t> </a:t>
            </a:r>
            <a:r>
              <a:rPr lang="en-US" dirty="0" smtClean="0"/>
              <a:t>Display images</a:t>
            </a:r>
            <a:endParaRPr lang="en-US" dirty="0"/>
          </a:p>
          <a:p>
            <a:r>
              <a:rPr lang="en-US" b="1" dirty="0"/>
              <a:t>May 9:</a:t>
            </a:r>
            <a:r>
              <a:rPr lang="en-US" dirty="0"/>
              <a:t> Final Poster </a:t>
            </a:r>
            <a:r>
              <a:rPr lang="en-US" dirty="0" smtClean="0"/>
              <a:t>Presentation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395" y="4173537"/>
          <a:ext cx="6553211" cy="2087566"/>
        </p:xfrm>
        <a:graphic>
          <a:graphicData uri="http://schemas.openxmlformats.org/drawingml/2006/table">
            <a:tbl>
              <a:tblPr/>
              <a:tblGrid>
                <a:gridCol w="2475651"/>
                <a:gridCol w="278015"/>
                <a:gridCol w="278015"/>
                <a:gridCol w="185344"/>
                <a:gridCol w="278015"/>
                <a:gridCol w="278015"/>
                <a:gridCol w="278015"/>
                <a:gridCol w="185344"/>
                <a:gridCol w="185344"/>
                <a:gridCol w="185344"/>
                <a:gridCol w="185344"/>
                <a:gridCol w="185344"/>
                <a:gridCol w="185344"/>
                <a:gridCol w="185344"/>
                <a:gridCol w="278015"/>
                <a:gridCol w="278015"/>
                <a:gridCol w="278015"/>
                <a:gridCol w="185344"/>
                <a:gridCol w="185344"/>
              </a:tblGrid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Proposal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Read input (parse)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 output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Display metadata in browser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Display images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Final Presentation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673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29" y="2979537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 smtClean="0"/>
              <a:t>and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42250" cy="41244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i="1" dirty="0" smtClean="0"/>
              <a:t>Determine the feasibility of using binary DICOM for building browser based medical imaging </a:t>
            </a:r>
            <a:r>
              <a:rPr lang="en-US" sz="3600" i="1" dirty="0" smtClean="0"/>
              <a:t>applications</a:t>
            </a:r>
          </a:p>
          <a:p>
            <a:pPr marL="0" indent="0" algn="ctr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dirty="0" smtClean="0"/>
              <a:t>Method: </a:t>
            </a:r>
          </a:p>
          <a:p>
            <a:r>
              <a:rPr lang="en-US" dirty="0" smtClean="0"/>
              <a:t>Design and implement a DICOM editor that reads and writes binary DICOM and displays it using HTML5, CSS3 and the Dart programming language. </a:t>
            </a:r>
          </a:p>
          <a:p>
            <a:r>
              <a:rPr lang="en-US" dirty="0" smtClean="0"/>
              <a:t>Test performance by reading, displaying and writing DICOM studies in binary format.</a:t>
            </a:r>
          </a:p>
          <a:p>
            <a:r>
              <a:rPr lang="en-US" dirty="0" smtClean="0"/>
              <a:t>Goal: Read and display imaging studies in less than 3 seconds</a:t>
            </a:r>
            <a:r>
              <a:rPr lang="en-US" sz="3600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9771" y="5679874"/>
            <a:ext cx="3358666" cy="8925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 t="32000" b="32000"/>
          <a:stretch>
            <a:fillRect/>
          </a:stretch>
        </p:blipFill>
        <p:spPr>
          <a:xfrm>
            <a:off x="6708437" y="5859083"/>
            <a:ext cx="1978363" cy="53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dirty="0" smtClean="0"/>
              <a:t>Access to our mentor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dirty="0" smtClean="0"/>
              <a:t>Computer to write code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dirty="0" smtClean="0"/>
              <a:t>Bitbucket to share code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dirty="0" smtClean="0"/>
              <a:t>Dart &amp; DICOM Reference Information</a:t>
            </a:r>
          </a:p>
          <a:p>
            <a:pPr>
              <a:buClr>
                <a:srgbClr val="92D050"/>
              </a:buClr>
              <a:buFont typeface="Wingdings" pitchFamily="2" charset="2"/>
              <a:buChar char="ü"/>
            </a:pPr>
            <a:r>
              <a:rPr lang="en-US" dirty="0" smtClean="0"/>
              <a:t>Access to DICOM Test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471" y="1575881"/>
            <a:ext cx="7886700" cy="471781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6041" y="2136579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Dataset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436041" y="3242848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Attributes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36041" y="4309648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Sequence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36041" y="5376448"/>
            <a:ext cx="213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Items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02841" y="2859110"/>
            <a:ext cx="0" cy="344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02841" y="3925910"/>
            <a:ext cx="0" cy="344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02841" y="4955979"/>
            <a:ext cx="0" cy="344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1441" y="2822379"/>
            <a:ext cx="69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of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31441" y="3965379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be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31441" y="4955979"/>
            <a:ext cx="69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of</a:t>
            </a:r>
            <a:endParaRPr lang="en-US" dirty="0"/>
          </a:p>
        </p:txBody>
      </p:sp>
      <p:cxnSp>
        <p:nvCxnSpPr>
          <p:cNvPr id="14" name="Curved Connector 13"/>
          <p:cNvCxnSpPr>
            <a:stCxn id="7" idx="3"/>
            <a:endCxn id="4" idx="3"/>
          </p:cNvCxnSpPr>
          <p:nvPr/>
        </p:nvCxnSpPr>
        <p:spPr>
          <a:xfrm flipV="1">
            <a:off x="5569641" y="2459745"/>
            <a:ext cx="12700" cy="3239869"/>
          </a:xfrm>
          <a:prstGeom prst="curvedConnector3">
            <a:avLst>
              <a:gd name="adj1" fmla="val 87378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87751" y="3558444"/>
            <a:ext cx="194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item contains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718870" y="358437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7670" y="3355779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datatypes</a:t>
            </a:r>
            <a:endParaRPr lang="en-US" dirty="0" smtClean="0"/>
          </a:p>
          <a:p>
            <a:r>
              <a:rPr lang="en-US" dirty="0" smtClean="0"/>
              <a:t>Ex/ </a:t>
            </a:r>
            <a:r>
              <a:rPr lang="en-US" dirty="0" err="1" smtClean="0"/>
              <a:t>stringList</a:t>
            </a:r>
            <a:r>
              <a:rPr lang="en-US" dirty="0" smtClean="0"/>
              <a:t>, </a:t>
            </a:r>
            <a:r>
              <a:rPr lang="en-US" dirty="0" err="1" smtClean="0"/>
              <a:t>decimalList</a:t>
            </a:r>
            <a:r>
              <a:rPr lang="en-US" dirty="0" smtClean="0"/>
              <a:t>, </a:t>
            </a:r>
            <a:r>
              <a:rPr lang="en-US" b="1" dirty="0" err="1" smtClean="0"/>
              <a:t>B</a:t>
            </a:r>
            <a:r>
              <a:rPr lang="en-US" b="1" dirty="0" err="1" smtClean="0"/>
              <a:t>ulkdata</a:t>
            </a:r>
            <a:r>
              <a:rPr lang="en-US" b="1" dirty="0" smtClean="0"/>
              <a:t> Reference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832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916"/>
            <a:ext cx="7600950" cy="4333026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 define members whose body returns a single expression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bobLikes</a:t>
            </a:r>
            <a:r>
              <a:rPr lang="en-US" dirty="0" smtClean="0"/>
              <a:t>() =&gt; </a:t>
            </a:r>
            <a:r>
              <a:rPr lang="en-US" dirty="0" err="1" smtClean="0"/>
              <a:t>isDeepFried</a:t>
            </a:r>
            <a:r>
              <a:rPr lang="en-US" dirty="0" smtClean="0"/>
              <a:t> </a:t>
            </a:r>
            <a:r>
              <a:rPr lang="en-US" dirty="0" smtClean="0"/>
              <a:t>|| (</a:t>
            </a:r>
            <a:r>
              <a:rPr lang="en-US" dirty="0" err="1" smtClean="0"/>
              <a:t>hasPieCrust</a:t>
            </a:r>
            <a:r>
              <a:rPr lang="en-US" dirty="0" smtClean="0"/>
              <a:t> &amp;&amp; !vegan</a:t>
            </a:r>
            <a:r>
              <a:rPr lang="en-US" dirty="0" smtClean="0"/>
              <a:t>);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‘?’ can be used in place of “if-else” statements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</a:t>
            </a:r>
            <a:r>
              <a:rPr lang="en-US" dirty="0" smtClean="0"/>
              <a:t> = condition ? b: c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Function expressions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var</a:t>
            </a:r>
            <a:r>
              <a:rPr lang="en-US" dirty="0" smtClean="0"/>
              <a:t>  names = people.map((person) =&gt; person.name);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Underscores for private methods and variables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_test;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Getters and setters</a:t>
            </a:r>
          </a:p>
          <a:p>
            <a:pPr lvl="1">
              <a:buFont typeface="Arial" charset="0"/>
              <a:buChar char="•"/>
            </a:pPr>
            <a:r>
              <a:rPr lang="en-US" dirty="0" err="1" smtClean="0"/>
              <a:t>int</a:t>
            </a:r>
            <a:r>
              <a:rPr lang="en-US" dirty="0" smtClean="0"/>
              <a:t> get test =&gt; </a:t>
            </a:r>
            <a:r>
              <a:rPr lang="en-US" dirty="0" err="1" smtClean="0"/>
              <a:t>this._test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void set test (</a:t>
            </a:r>
            <a:r>
              <a:rPr lang="en-US" dirty="0" err="1" smtClean="0"/>
              <a:t>int</a:t>
            </a:r>
            <a:r>
              <a:rPr lang="en-US" dirty="0" smtClean="0"/>
              <a:t> value)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this._test</a:t>
            </a:r>
            <a:r>
              <a:rPr lang="en-US" dirty="0" smtClean="0"/>
              <a:t> = value;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t="32000" b="32000"/>
          <a:stretch>
            <a:fillRect/>
          </a:stretch>
        </p:blipFill>
        <p:spPr>
          <a:xfrm>
            <a:off x="763597" y="497170"/>
            <a:ext cx="1978363" cy="534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3488" y="6261100"/>
            <a:ext cx="667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Example </a:t>
            </a:r>
            <a:r>
              <a:rPr lang="en-US" dirty="0" smtClean="0"/>
              <a:t>code from https://www.dartlang.org/articles/style-guide/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03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parsing and writing is </a:t>
            </a:r>
            <a:r>
              <a:rPr lang="en-US" dirty="0" smtClean="0"/>
              <a:t>functional</a:t>
            </a:r>
            <a:endParaRPr lang="en-US" dirty="0" smtClean="0"/>
          </a:p>
          <a:p>
            <a:pPr lvl="1"/>
            <a:r>
              <a:rPr lang="en-US" dirty="0" smtClean="0"/>
              <a:t>Binary parsers</a:t>
            </a:r>
          </a:p>
          <a:p>
            <a:pPr lvl="1"/>
            <a:r>
              <a:rPr lang="en-US" dirty="0" smtClean="0"/>
              <a:t>String parsers</a:t>
            </a:r>
          </a:p>
          <a:p>
            <a:pPr lvl="1"/>
            <a:r>
              <a:rPr lang="en-US" dirty="0" smtClean="0"/>
              <a:t>Data structure</a:t>
            </a:r>
          </a:p>
          <a:p>
            <a:pPr lvl="1"/>
            <a:r>
              <a:rPr lang="en-US" dirty="0" smtClean="0"/>
              <a:t>Created classes</a:t>
            </a:r>
          </a:p>
          <a:p>
            <a:pPr lvl="2"/>
            <a:r>
              <a:rPr lang="en-US" dirty="0" err="1" smtClean="0"/>
              <a:t>DateTime</a:t>
            </a:r>
            <a:r>
              <a:rPr lang="en-US" dirty="0" smtClean="0"/>
              <a:t>  </a:t>
            </a:r>
            <a:r>
              <a:rPr lang="en-US" dirty="0" smtClean="0"/>
              <a:t>to override Dart’s </a:t>
            </a:r>
            <a:r>
              <a:rPr lang="en-US" dirty="0" err="1" smtClean="0"/>
              <a:t>DateTime</a:t>
            </a:r>
            <a:r>
              <a:rPr lang="en-US" dirty="0" smtClean="0"/>
              <a:t> class</a:t>
            </a:r>
          </a:p>
          <a:p>
            <a:pPr lvl="3"/>
            <a:r>
              <a:rPr lang="en-US" dirty="0" smtClean="0"/>
              <a:t>Needed to write more accurate time</a:t>
            </a:r>
            <a:endParaRPr lang="en-US" dirty="0" smtClean="0"/>
          </a:p>
          <a:p>
            <a:pPr lvl="1"/>
            <a:r>
              <a:rPr lang="en-US" dirty="0" smtClean="0"/>
              <a:t>Write Output</a:t>
            </a:r>
            <a:endParaRPr lang="en-US" dirty="0" smtClean="0"/>
          </a:p>
          <a:p>
            <a:r>
              <a:rPr lang="en-US" dirty="0" smtClean="0"/>
              <a:t>Validating parsers with testing</a:t>
            </a:r>
          </a:p>
          <a:p>
            <a:r>
              <a:rPr lang="en-US" dirty="0" smtClean="0"/>
              <a:t>Developing the basic skeleton of UI for end-point user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4602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9335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Binary data is being stored as </a:t>
            </a:r>
            <a:r>
              <a:rPr lang="en-US" dirty="0" err="1" smtClean="0"/>
              <a:t>ByteData</a:t>
            </a:r>
            <a:r>
              <a:rPr lang="en-US" dirty="0" smtClean="0"/>
              <a:t> in our </a:t>
            </a:r>
            <a:r>
              <a:rPr lang="en-US" dirty="0" err="1" smtClean="0"/>
              <a:t>ByteBuffer</a:t>
            </a:r>
            <a:r>
              <a:rPr lang="en-US" dirty="0" smtClean="0"/>
              <a:t> class</a:t>
            </a:r>
          </a:p>
          <a:p>
            <a:r>
              <a:rPr lang="en-US" dirty="0" err="1" smtClean="0"/>
              <a:t>Bytedata</a:t>
            </a:r>
            <a:r>
              <a:rPr lang="en-US" dirty="0" smtClean="0"/>
              <a:t> has a lot of built in functions for binary data types, </a:t>
            </a:r>
            <a:r>
              <a:rPr lang="en-US" dirty="0" err="1" smtClean="0"/>
              <a:t>int</a:t>
            </a:r>
            <a:r>
              <a:rPr lang="en-US" dirty="0" smtClean="0"/>
              <a:t> in general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getInt8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getUint32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850900" y="4033135"/>
            <a:ext cx="7442200" cy="147732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B5BD2"/>
                </a:solidFill>
                <a:latin typeface="Courier New"/>
              </a:rPr>
              <a:t>readUint8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err="1" smtClean="0">
                <a:solidFill>
                  <a:srgbClr val="7E0854"/>
                </a:solidFill>
                <a:latin typeface="Courier New"/>
              </a:rPr>
              <a:t>var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7F1CC9"/>
                </a:solidFill>
                <a:latin typeface="Courier New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b="1" dirty="0" smtClean="0">
                <a:solidFill>
                  <a:srgbClr val="0618BD"/>
                </a:solidFill>
                <a:latin typeface="Courier New"/>
              </a:rPr>
              <a:t>_bd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b="1" dirty="0" smtClean="0">
                <a:solidFill>
                  <a:srgbClr val="000000"/>
                </a:solidFill>
                <a:highlight>
                  <a:srgbClr val="B6D6FD"/>
                </a:highlight>
                <a:latin typeface="Courier New"/>
              </a:rPr>
              <a:t>getUint8(_</a:t>
            </a:r>
            <a:r>
              <a:rPr lang="en-US" b="1" dirty="0" err="1" smtClean="0">
                <a:solidFill>
                  <a:srgbClr val="000000"/>
                </a:solidFill>
                <a:highlight>
                  <a:srgbClr val="B6D6FD"/>
                </a:highlight>
                <a:latin typeface="Courier New"/>
              </a:rPr>
              <a:t>chkRdIdx</a:t>
            </a:r>
            <a:r>
              <a:rPr lang="en-US" b="1" dirty="0" smtClean="0">
                <a:solidFill>
                  <a:srgbClr val="000000"/>
                </a:solidFill>
                <a:highlight>
                  <a:srgbClr val="B6D6FD"/>
                </a:highlight>
                <a:latin typeface="Courier New"/>
              </a:rPr>
              <a:t>(</a:t>
            </a:r>
            <a:r>
              <a:rPr lang="en-US" b="1" dirty="0" smtClean="0">
                <a:solidFill>
                  <a:srgbClr val="0618BD"/>
                </a:solidFill>
                <a:highlight>
                  <a:srgbClr val="B6D6FD"/>
                </a:highlight>
                <a:latin typeface="Courier New"/>
              </a:rPr>
              <a:t>_</a:t>
            </a:r>
            <a:r>
              <a:rPr lang="en-US" b="1" dirty="0" err="1" smtClean="0">
                <a:solidFill>
                  <a:srgbClr val="0618BD"/>
                </a:solidFill>
                <a:highlight>
                  <a:srgbClr val="B6D6FD"/>
                </a:highlight>
                <a:latin typeface="Courier New"/>
              </a:rPr>
              <a:t>rdIdx</a:t>
            </a:r>
            <a:r>
              <a:rPr lang="en-US" b="1" dirty="0" smtClean="0">
                <a:solidFill>
                  <a:srgbClr val="000000"/>
                </a:solidFill>
                <a:highlight>
                  <a:srgbClr val="B6D6FD"/>
                </a:highlight>
                <a:latin typeface="Courier New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618BD"/>
                </a:solidFill>
                <a:latin typeface="Courier New"/>
              </a:rPr>
              <a:t>_</a:t>
            </a:r>
            <a:r>
              <a:rPr lang="en-US" dirty="0" err="1" smtClean="0">
                <a:solidFill>
                  <a:srgbClr val="0618BD"/>
                </a:solidFill>
                <a:latin typeface="Courier New"/>
              </a:rPr>
              <a:t>rdIdx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+= </a:t>
            </a:r>
            <a:r>
              <a:rPr lang="en-US" i="1" dirty="0" smtClean="0">
                <a:solidFill>
                  <a:srgbClr val="0618BD"/>
                </a:solidFill>
                <a:latin typeface="Courier New"/>
              </a:rPr>
              <a:t>_int8Size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 smtClean="0">
                <a:solidFill>
                  <a:srgbClr val="7E0854"/>
                </a:solidFill>
                <a:latin typeface="Courier New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7F1CC9"/>
                </a:solidFill>
                <a:latin typeface="Courier New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4900" y="6007100"/>
            <a:ext cx="6143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Example code from our </a:t>
            </a:r>
            <a:r>
              <a:rPr lang="en-US" dirty="0" err="1" smtClean="0"/>
              <a:t>bytebuf.dart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*_</a:t>
            </a:r>
            <a:r>
              <a:rPr lang="en-US" dirty="0" err="1" smtClean="0"/>
              <a:t>bd</a:t>
            </a:r>
            <a:r>
              <a:rPr lang="en-US" dirty="0" smtClean="0"/>
              <a:t> is the internal </a:t>
            </a:r>
            <a:r>
              <a:rPr lang="en-US" dirty="0" err="1" smtClean="0"/>
              <a:t>ByteData</a:t>
            </a:r>
            <a:r>
              <a:rPr lang="en-US" dirty="0" smtClean="0"/>
              <a:t> representation of our binary data.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9255"/>
            <a:ext cx="7886700" cy="1947885"/>
          </a:xfrm>
        </p:spPr>
        <p:txBody>
          <a:bodyPr>
            <a:normAutofit/>
          </a:bodyPr>
          <a:lstStyle/>
          <a:p>
            <a:r>
              <a:rPr lang="en-US" dirty="0" smtClean="0"/>
              <a:t>G</a:t>
            </a:r>
            <a:r>
              <a:rPr lang="en-US" dirty="0" smtClean="0"/>
              <a:t>ive values when it becomes available</a:t>
            </a:r>
          </a:p>
          <a:p>
            <a:r>
              <a:rPr lang="en-US" dirty="0" smtClean="0"/>
              <a:t>Do not have to parse in time with everything else</a:t>
            </a:r>
          </a:p>
          <a:p>
            <a:r>
              <a:rPr lang="en-US" dirty="0" smtClean="0"/>
              <a:t>Asynchronous model for functions doing potentially expensive work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6850" y="3764561"/>
            <a:ext cx="6210300" cy="175432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7E0854"/>
                </a:solidFill>
                <a:latin typeface="Courier New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i="1" dirty="0" err="1" smtClean="0">
                <a:solidFill>
                  <a:srgbClr val="404040"/>
                </a:solidFill>
                <a:latin typeface="Courier New"/>
              </a:rPr>
              <a:t>readFile</a:t>
            </a:r>
            <a:r>
              <a:rPr lang="en-US" b="1" i="1" dirty="0" smtClean="0">
                <a:solidFill>
                  <a:srgbClr val="000000"/>
                </a:solidFill>
                <a:latin typeface="Courier New"/>
              </a:rPr>
              <a:t>(File </a:t>
            </a:r>
            <a:r>
              <a:rPr lang="en-US" b="1" i="1" dirty="0" err="1" smtClean="0">
                <a:solidFill>
                  <a:srgbClr val="87312E"/>
                </a:solidFill>
                <a:latin typeface="Courier New"/>
              </a:rPr>
              <a:t>file</a:t>
            </a:r>
            <a:r>
              <a:rPr lang="en-US" b="1" i="1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Future </a:t>
            </a:r>
            <a:r>
              <a:rPr lang="en-US" dirty="0" smtClean="0">
                <a:solidFill>
                  <a:srgbClr val="7F1CC9"/>
                </a:solidFill>
                <a:latin typeface="Courier New"/>
              </a:rPr>
              <a:t>handler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dirty="0" err="1" smtClean="0">
                <a:solidFill>
                  <a:srgbClr val="87312E"/>
                </a:solidFill>
                <a:latin typeface="Courier New"/>
              </a:rPr>
              <a:t>file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.readAsBytes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err="1" smtClean="0">
                <a:solidFill>
                  <a:srgbClr val="7F1CC9"/>
                </a:solidFill>
                <a:latin typeface="Courier New"/>
              </a:rPr>
              <a:t>handler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.then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((Uint8List </a:t>
            </a:r>
            <a:r>
              <a:rPr lang="en-US" dirty="0" smtClean="0">
                <a:solidFill>
                  <a:srgbClr val="87312E"/>
                </a:solidFill>
                <a:latin typeface="Courier New"/>
              </a:rPr>
              <a:t>bytes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return </a:t>
            </a:r>
            <a:r>
              <a:rPr lang="en-US" b="1" dirty="0" smtClean="0">
                <a:solidFill>
                  <a:srgbClr val="7E0854"/>
                </a:solidFill>
                <a:latin typeface="Courier New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ByteBuf.fromBytes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smtClean="0">
                <a:solidFill>
                  <a:srgbClr val="87312E"/>
                </a:solidFill>
                <a:latin typeface="Courier New"/>
              </a:rPr>
              <a:t>bytes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});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3200" y="5887967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*Example code from our </a:t>
            </a:r>
            <a:r>
              <a:rPr lang="en-US" dirty="0" err="1" smtClean="0"/>
              <a:t>bytebuf.dart</a:t>
            </a:r>
            <a:r>
              <a:rPr lang="en-US" dirty="0" smtClean="0"/>
              <a:t> class: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534"/>
            <a:ext cx="8058150" cy="28395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Updating our code outline as we learn more about </a:t>
            </a:r>
            <a:r>
              <a:rPr lang="en-US" dirty="0" smtClean="0"/>
              <a:t>D</a:t>
            </a:r>
            <a:r>
              <a:rPr lang="en-US" dirty="0" smtClean="0"/>
              <a:t>art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have found better ways to structure our code and have been forced to redo pieces of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Parsers </a:t>
            </a:r>
            <a:r>
              <a:rPr lang="en-US" dirty="0" smtClean="0"/>
              <a:t>have not been affected, but how we handle input and the underlying data structure has had to be rewritten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As a result, the tests have to be updated as the methods are reorganized and optimized</a:t>
            </a:r>
          </a:p>
          <a:p>
            <a:pPr lvl="2"/>
            <a:r>
              <a:rPr lang="en-US" dirty="0" smtClean="0"/>
              <a:t>Complete validation of output can be formally done once the parsers are finalized using unit tests</a:t>
            </a:r>
          </a:p>
          <a:p>
            <a:pPr lvl="2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21417" y="4602769"/>
            <a:ext cx="4501166" cy="147732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E0854"/>
                </a:solidFill>
                <a:latin typeface="Courier New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B5BD2"/>
                </a:solidFill>
                <a:latin typeface="Courier New"/>
              </a:rPr>
              <a:t>main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test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2D24FB"/>
                </a:solidFill>
                <a:latin typeface="Courier New"/>
              </a:rPr>
              <a:t>'Addition test</a:t>
            </a:r>
            <a:r>
              <a:rPr lang="en-US" dirty="0" smtClean="0">
                <a:solidFill>
                  <a:srgbClr val="2D24FB"/>
                </a:solidFill>
                <a:latin typeface="Courier New"/>
              </a:rPr>
              <a:t>'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expect(</a:t>
            </a:r>
            <a:r>
              <a:rPr lang="en-US" dirty="0" smtClean="0">
                <a:solidFill>
                  <a:srgbClr val="0C6F0E"/>
                </a:solidFill>
                <a:latin typeface="Courier New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+ </a:t>
            </a:r>
            <a:r>
              <a:rPr lang="en-US" dirty="0" smtClean="0">
                <a:solidFill>
                  <a:srgbClr val="0C6F0E"/>
                </a:solidFill>
                <a:latin typeface="Courier New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== </a:t>
            </a:r>
            <a:r>
              <a:rPr lang="en-US" dirty="0" smtClean="0">
                <a:solidFill>
                  <a:srgbClr val="0C6F0E"/>
                </a:solidFill>
                <a:latin typeface="Courier New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i="1" dirty="0" err="1" smtClean="0">
                <a:solidFill>
                  <a:srgbClr val="0618BD"/>
                </a:solidFill>
                <a:latin typeface="Courier New"/>
              </a:rPr>
              <a:t>isTrue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i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});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9652" y="6245113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4 PASSED, 1 FAILED, 0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39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740</Words>
  <Application>Microsoft Office PowerPoint</Application>
  <PresentationFormat>On-screen Show (4:3)</PresentationFormat>
  <Paragraphs>233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DICOM in Dart (DCMiD)</vt:lpstr>
      <vt:lpstr>Topic and Goal</vt:lpstr>
      <vt:lpstr>Dependencies</vt:lpstr>
      <vt:lpstr>DICOM Review</vt:lpstr>
      <vt:lpstr>Slide 5</vt:lpstr>
      <vt:lpstr>Work To Date</vt:lpstr>
      <vt:lpstr>Example code</vt:lpstr>
      <vt:lpstr>Future</vt:lpstr>
      <vt:lpstr>Problems</vt:lpstr>
      <vt:lpstr>What we plan to do</vt:lpstr>
      <vt:lpstr>Deliverables</vt:lpstr>
      <vt:lpstr>Updated Project Plan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in Dart (DCMiD)</dc:title>
  <dc:creator>Microsoft account</dc:creator>
  <cp:lastModifiedBy>Danielle</cp:lastModifiedBy>
  <cp:revision>79</cp:revision>
  <dcterms:created xsi:type="dcterms:W3CDTF">2014-04-01T01:31:25Z</dcterms:created>
  <dcterms:modified xsi:type="dcterms:W3CDTF">2014-04-03T15:09:44Z</dcterms:modified>
</cp:coreProperties>
</file>