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76" r:id="rId3"/>
    <p:sldId id="279" r:id="rId4"/>
    <p:sldId id="283" r:id="rId5"/>
    <p:sldId id="296" r:id="rId6"/>
    <p:sldId id="293" r:id="rId7"/>
    <p:sldId id="294" r:id="rId8"/>
    <p:sldId id="298" r:id="rId9"/>
    <p:sldId id="299" r:id="rId10"/>
    <p:sldId id="297" r:id="rId11"/>
    <p:sldId id="300" r:id="rId12"/>
    <p:sldId id="281" r:id="rId13"/>
    <p:sldId id="282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C04"/>
    <a:srgbClr val="AAAE12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9"/>
  </p:normalViewPr>
  <p:slideViewPr>
    <p:cSldViewPr showGuides="1"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2018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A3E4-F0E0-4B51-B09F-B71C8786F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772400" cy="27432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DESIGN AND FABRICATION OF TACTILE INTERFACE FOR PALPATION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Checkpoint presentation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06006-AA9B-4E43-BD4C-AD044CF97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Project By: Amrita </a:t>
            </a:r>
            <a:r>
              <a:rPr lang="en-US" sz="2000" dirty="0" err="1"/>
              <a:t>Krishnaraj</a:t>
            </a:r>
            <a:endParaRPr lang="en-US" sz="2000" dirty="0"/>
          </a:p>
          <a:p>
            <a:r>
              <a:rPr lang="en-US" sz="2000" dirty="0"/>
              <a:t>Team 16</a:t>
            </a:r>
          </a:p>
          <a:p>
            <a:r>
              <a:rPr lang="en-US" sz="2000" dirty="0"/>
              <a:t>Mentors: Dr. Nitish </a:t>
            </a:r>
            <a:r>
              <a:rPr lang="en-US" sz="2000" dirty="0" err="1"/>
              <a:t>Thakor</a:t>
            </a:r>
            <a:r>
              <a:rPr lang="en-US" sz="2000" dirty="0"/>
              <a:t>, Dr. Jeremy Brown</a:t>
            </a:r>
          </a:p>
        </p:txBody>
      </p:sp>
    </p:spTree>
    <p:extLst>
      <p:ext uri="{BB962C8B-B14F-4D97-AF65-F5344CB8AC3E}">
        <p14:creationId xmlns:p14="http://schemas.microsoft.com/office/powerpoint/2010/main" val="326823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9038-7443-40BB-BCD6-3DBF8AB6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solidFill>
                  <a:schemeClr val="accent2"/>
                </a:solidFill>
              </a:rPr>
              <a:t>Updated Deliverable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C24F2-D55F-449F-B743-E8A673E663FF}"/>
              </a:ext>
            </a:extLst>
          </p:cNvPr>
          <p:cNvSpPr txBox="1"/>
          <p:nvPr/>
        </p:nvSpPr>
        <p:spPr>
          <a:xfrm>
            <a:off x="419100" y="1213008"/>
            <a:ext cx="8305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Minimum: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/>
              <a:t>Develop a tactile interface for breast lump detection (3/11/18)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/>
              <a:t>Determine the location of lump (2/4/18)</a:t>
            </a:r>
          </a:p>
          <a:p>
            <a:endParaRPr lang="en-IN" sz="1800" dirty="0"/>
          </a:p>
          <a:p>
            <a:r>
              <a:rPr lang="en-IN" sz="1800" dirty="0"/>
              <a:t>Expected: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/>
              <a:t>Develop a method to differentiate between the lumps. (4/22/18) </a:t>
            </a:r>
            <a:r>
              <a:rPr lang="en-IN" sz="1800" dirty="0">
                <a:solidFill>
                  <a:schemeClr val="accent1">
                    <a:lumMod val="75000"/>
                  </a:schemeClr>
                </a:solidFill>
              </a:rPr>
              <a:t>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/>
              <a:t>Develop user interface for data visualisation. (4/29/18) </a:t>
            </a:r>
            <a:r>
              <a:rPr lang="en-IN" sz="1800" dirty="0">
                <a:solidFill>
                  <a:schemeClr val="accent1">
                    <a:lumMod val="75000"/>
                  </a:schemeClr>
                </a:solidFill>
              </a:rPr>
              <a:t>In progress</a:t>
            </a:r>
          </a:p>
          <a:p>
            <a:endParaRPr lang="en-IN" sz="1800" dirty="0"/>
          </a:p>
          <a:p>
            <a:r>
              <a:rPr lang="en-IN" sz="1800" dirty="0"/>
              <a:t>Maximum:</a:t>
            </a:r>
          </a:p>
          <a:p>
            <a:r>
              <a:rPr lang="en-IN" sz="1800" dirty="0"/>
              <a:t>Develop an </a:t>
            </a:r>
            <a:r>
              <a:rPr lang="en-IN" sz="1800" dirty="0" err="1"/>
              <a:t>ioT</a:t>
            </a:r>
            <a:r>
              <a:rPr lang="en-IN" sz="1800" dirty="0"/>
              <a:t> interface for visualisation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/>
              <a:t>Evaluate clinical diagnostic parameters (5/5/18)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/>
              <a:t>Design the probe (5/10/18)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dirty="0"/>
          </a:p>
          <a:p>
            <a:endParaRPr lang="en-IN" dirty="0"/>
          </a:p>
          <a:p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AF21F8-A38C-4D0F-803F-05E625164DF3}"/>
              </a:ext>
            </a:extLst>
          </p:cNvPr>
          <p:cNvCxnSpPr>
            <a:cxnSpLocks/>
          </p:cNvCxnSpPr>
          <p:nvPr/>
        </p:nvCxnSpPr>
        <p:spPr bwMode="auto">
          <a:xfrm>
            <a:off x="609600" y="3886200"/>
            <a:ext cx="419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A27ACC7-AD69-418C-B2CD-AD870C1D42A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162800" y="1524000"/>
            <a:ext cx="304800" cy="29604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7E8E3-674B-4419-9780-57D45EC3257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953000" y="1820041"/>
            <a:ext cx="304800" cy="2960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44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672376D-D05E-4AA3-8FD1-C052159CB460}"/>
              </a:ext>
            </a:extLst>
          </p:cNvPr>
          <p:cNvSpPr txBox="1">
            <a:spLocks/>
          </p:cNvSpPr>
          <p:nvPr/>
        </p:nvSpPr>
        <p:spPr>
          <a:xfrm>
            <a:off x="838200" y="228600"/>
            <a:ext cx="77724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 algn="l"/>
            <a:r>
              <a:rPr lang="en-US" kern="0" dirty="0">
                <a:solidFill>
                  <a:schemeClr val="accent2"/>
                </a:solidFill>
              </a:rPr>
              <a:t>Timeline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AAE3A1-D839-46B6-9A8D-834975B06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319065"/>
              </p:ext>
            </p:extLst>
          </p:nvPr>
        </p:nvGraphicFramePr>
        <p:xfrm>
          <a:off x="457200" y="3698240"/>
          <a:ext cx="8202562" cy="25535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9761">
                  <a:extLst>
                    <a:ext uri="{9D8B030D-6E8A-4147-A177-3AD203B41FA5}">
                      <a16:colId xmlns:a16="http://schemas.microsoft.com/office/drawing/2014/main" val="341540017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57194621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45068372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21466179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712796464"/>
                    </a:ext>
                  </a:extLst>
                </a:gridCol>
              </a:tblGrid>
              <a:tr h="203200">
                <a:tc rowSpan="4">
                  <a:txBody>
                    <a:bodyPr/>
                    <a:lstStyle/>
                    <a:p>
                      <a:endParaRPr lang="en-US" sz="1000" b="1" dirty="0"/>
                    </a:p>
                    <a:p>
                      <a:endParaRPr lang="en-US" sz="1000" b="1" dirty="0"/>
                    </a:p>
                    <a:p>
                      <a:endParaRPr lang="en-US" sz="1000" b="1" dirty="0"/>
                    </a:p>
                    <a:p>
                      <a:r>
                        <a:rPr lang="en-US" sz="1000" b="1" dirty="0">
                          <a:solidFill>
                            <a:srgbClr val="FFC000"/>
                          </a:solidFill>
                        </a:rPr>
                        <a:t>Expected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Determine the texture of lump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b="0" dirty="0">
                          <a:solidFill>
                            <a:schemeClr val="tx1"/>
                          </a:solidFill>
                        </a:rPr>
                        <a:t>Calibrate Sensor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b="0" dirty="0">
                          <a:solidFill>
                            <a:schemeClr val="tx1"/>
                          </a:solidFill>
                        </a:rPr>
                        <a:t>4/7/18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4/22/18</a:t>
                      </a: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294477"/>
                  </a:ext>
                </a:extLst>
              </a:tr>
              <a:tr h="474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Develop the first principle method for texture detection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4/20/18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224950"/>
                  </a:ext>
                </a:extLst>
              </a:tr>
              <a:tr h="474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Develop classification algorithm for texture detection (if needed)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4/26/18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656869"/>
                  </a:ext>
                </a:extLst>
              </a:tr>
              <a:tr h="338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Develop visualization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GUI for data visualization and Documentation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4/29/18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4/29/18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536052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Maximum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Determine clinical diagnostic 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Validate the method on different samples and improve accuracy. Determine sensitivity and specificity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5/5/18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5/10/18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620603"/>
                  </a:ext>
                </a:extLst>
              </a:tr>
              <a:tr h="47413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Design probe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Design a model and required components for the probe prototype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5/10/18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9421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0B69E3-A5D4-4672-B8B0-0EF34C3FA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200"/>
              </p:ext>
            </p:extLst>
          </p:nvPr>
        </p:nvGraphicFramePr>
        <p:xfrm>
          <a:off x="506361" y="1461532"/>
          <a:ext cx="8153401" cy="1651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415400179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571946216"/>
                    </a:ext>
                  </a:extLst>
                </a:gridCol>
                <a:gridCol w="3200401">
                  <a:extLst>
                    <a:ext uri="{9D8B030D-6E8A-4147-A177-3AD203B41FA5}">
                      <a16:colId xmlns:a16="http://schemas.microsoft.com/office/drawing/2014/main" val="245068372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21466179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712796464"/>
                    </a:ext>
                  </a:extLst>
                </a:gridCol>
              </a:tblGrid>
              <a:tr h="123613">
                <a:tc rowSpan="4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="1" dirty="0">
                          <a:solidFill>
                            <a:srgbClr val="FFC000"/>
                          </a:solidFill>
                        </a:rPr>
                        <a:t>Expected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Determine the texture of lump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b="0" dirty="0">
                          <a:solidFill>
                            <a:schemeClr val="tx1"/>
                          </a:solidFill>
                        </a:rPr>
                        <a:t>Calibrate sensor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b="0" dirty="0">
                          <a:solidFill>
                            <a:schemeClr val="tx1"/>
                          </a:solidFill>
                        </a:rPr>
                        <a:t>4/7/18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4/22/18</a:t>
                      </a:r>
                    </a:p>
                    <a:p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294477"/>
                  </a:ext>
                </a:extLst>
              </a:tr>
              <a:tr h="181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Develop algorithms for texture detection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4/14/18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22495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Experimental analysis and accuracy correction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4/20/14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6568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Develop visualization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GUI for data visualization and Documentation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4/27/18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4/27/18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53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Maximum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Develop IoT interface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Develop an app for the visualization of sensor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10/5/18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5/10/18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6206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CC0AFB-327E-4EBD-99D3-80D8FCB8E3AE}"/>
              </a:ext>
            </a:extLst>
          </p:cNvPr>
          <p:cNvSpPr txBox="1"/>
          <p:nvPr/>
        </p:nvSpPr>
        <p:spPr>
          <a:xfrm>
            <a:off x="535858" y="926068"/>
            <a:ext cx="223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Old timeline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D876A-6FDD-4C96-9897-DEA565FA7EBB}"/>
              </a:ext>
            </a:extLst>
          </p:cNvPr>
          <p:cNvSpPr txBox="1"/>
          <p:nvPr/>
        </p:nvSpPr>
        <p:spPr>
          <a:xfrm>
            <a:off x="506361" y="3244334"/>
            <a:ext cx="223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Updated timeline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5EF9D-468A-428B-828D-503823B30AD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744065" y="3713741"/>
            <a:ext cx="228600" cy="2285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80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9E7E70-AF54-4B63-99BE-35E32E011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01246"/>
              </p:ext>
            </p:extLst>
          </p:nvPr>
        </p:nvGraphicFramePr>
        <p:xfrm>
          <a:off x="419100" y="685800"/>
          <a:ext cx="8305799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419647727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7493731"/>
                    </a:ext>
                  </a:extLst>
                </a:gridCol>
                <a:gridCol w="2164478">
                  <a:extLst>
                    <a:ext uri="{9D8B030D-6E8A-4147-A177-3AD203B41FA5}">
                      <a16:colId xmlns:a16="http://schemas.microsoft.com/office/drawing/2014/main" val="4107937765"/>
                    </a:ext>
                  </a:extLst>
                </a:gridCol>
                <a:gridCol w="2388596">
                  <a:extLst>
                    <a:ext uri="{9D8B030D-6E8A-4147-A177-3AD203B41FA5}">
                      <a16:colId xmlns:a16="http://schemas.microsoft.com/office/drawing/2014/main" val="3680208081"/>
                    </a:ext>
                  </a:extLst>
                </a:gridCol>
                <a:gridCol w="1085725">
                  <a:extLst>
                    <a:ext uri="{9D8B030D-6E8A-4147-A177-3AD203B41FA5}">
                      <a16:colId xmlns:a16="http://schemas.microsoft.com/office/drawing/2014/main" val="29075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Need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Date of Resolution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Action taken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Alternate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Deliverable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79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Training on fabrication of sensor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2/13/18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Completed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Minimum 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Materials for sensor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2/13/18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Completed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Minimum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36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Access to BME instrumentation Lab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2/23/18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Completed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Minimum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21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Access to 3D printing 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4/1/18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Completed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Make a cardboard structure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Expected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79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Samples with different hardness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3/10/18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Completed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 alternate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Minimum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75174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Android phone/tab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4/25/18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someone's old/new phone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92881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Silicon breast model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Completed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/>
                        <a:t>Minimum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69647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5F44C5C-B936-4951-81EE-FFC42EA060B3}"/>
              </a:ext>
            </a:extLst>
          </p:cNvPr>
          <p:cNvSpPr txBox="1">
            <a:spLocks/>
          </p:cNvSpPr>
          <p:nvPr/>
        </p:nvSpPr>
        <p:spPr>
          <a:xfrm>
            <a:off x="838200" y="228600"/>
            <a:ext cx="77724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pPr algn="l"/>
            <a:r>
              <a:rPr lang="en-US" kern="0" dirty="0">
                <a:solidFill>
                  <a:schemeClr val="accent2"/>
                </a:solidFill>
              </a:rPr>
              <a:t>Updated Dependencies</a:t>
            </a:r>
          </a:p>
        </p:txBody>
      </p:sp>
    </p:spTree>
    <p:extLst>
      <p:ext uri="{BB962C8B-B14F-4D97-AF65-F5344CB8AC3E}">
        <p14:creationId xmlns:p14="http://schemas.microsoft.com/office/powerpoint/2010/main" val="297977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75CE-405C-4DEF-96A9-018E373D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065D7-7CAB-4B3F-92E8-2A1AFABEB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/>
              <a:t>Weekly meetings with Dr. Brown</a:t>
            </a:r>
          </a:p>
          <a:p>
            <a:pPr algn="just"/>
            <a:r>
              <a:rPr lang="en-US" sz="1800" dirty="0"/>
              <a:t>Results updated on the web page</a:t>
            </a:r>
          </a:p>
          <a:p>
            <a:pPr algn="just"/>
            <a:r>
              <a:rPr lang="en-US" sz="1800" dirty="0"/>
              <a:t>Results maintained in a google doc shared with Luke</a:t>
            </a:r>
          </a:p>
          <a:p>
            <a:pPr algn="just"/>
            <a:r>
              <a:rPr lang="en-US" sz="1800" dirty="0"/>
              <a:t>Code to be shared in JH box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853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2BA4-0151-4BED-B5D1-D0C02ED6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Reading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851A1-10A4-4018-A5E1-61C860B1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800" b="1" dirty="0"/>
              <a:t>Tactile Sensor </a:t>
            </a:r>
          </a:p>
          <a:p>
            <a:pPr algn="just"/>
            <a:r>
              <a:rPr lang="en-US" sz="1600" dirty="0"/>
              <a:t>F. P. Bowden and L. Leben, ”The nature of sliding and the analysis of friction,” Proc. Roy. Soc. London A, vol. 169, pp. 371-379, 1939.</a:t>
            </a:r>
          </a:p>
          <a:p>
            <a:pPr algn="just"/>
            <a:r>
              <a:rPr lang="en-US" sz="1600" dirty="0"/>
              <a:t>K. L. Johnson, K. Kendall, and A. D. Roberts, ”Surface energy and the contact of elastic solids,” in Proc. Roy. Soc. London A, vol. 324, pp. 324-313, 1971.</a:t>
            </a:r>
          </a:p>
          <a:p>
            <a:pPr algn="just"/>
            <a:r>
              <a:rPr lang="en-US" sz="1600" dirty="0"/>
              <a:t>W. W. Lee, J. J. </a:t>
            </a:r>
            <a:r>
              <a:rPr lang="en-US" sz="1600" dirty="0" err="1"/>
              <a:t>Cabibihan</a:t>
            </a:r>
            <a:r>
              <a:rPr lang="en-US" sz="1600" dirty="0"/>
              <a:t> and N. V. </a:t>
            </a:r>
            <a:r>
              <a:rPr lang="en-US" sz="1600" dirty="0" err="1"/>
              <a:t>Thakor</a:t>
            </a:r>
            <a:r>
              <a:rPr lang="en-US" sz="1600" dirty="0"/>
              <a:t>, ”Biomimetic strategies for tactile sensing,” in Proc. IEEE Int. Conf. Sensors, 2013, pp. 1084-1087.</a:t>
            </a:r>
          </a:p>
          <a:p>
            <a:pPr algn="just"/>
            <a:r>
              <a:rPr lang="en-US" sz="1600" dirty="0"/>
              <a:t>L. Osborn, R. </a:t>
            </a:r>
            <a:r>
              <a:rPr lang="en-US" sz="1600" dirty="0" err="1"/>
              <a:t>Kaliki</a:t>
            </a:r>
            <a:r>
              <a:rPr lang="en-US" sz="1600" dirty="0"/>
              <a:t>, and N. V. </a:t>
            </a:r>
            <a:r>
              <a:rPr lang="en-US" sz="1600" dirty="0" err="1"/>
              <a:t>Thakor</a:t>
            </a:r>
            <a:r>
              <a:rPr lang="en-US" sz="1600" dirty="0"/>
              <a:t>, ”Utilizing tactile feedback for biomimetic grasping control in upper limb prostheses,” in Proc. IEEE Int. Conf. Sensors, 2013, pp. 1266-1269.</a:t>
            </a:r>
          </a:p>
          <a:p>
            <a:pPr algn="just"/>
            <a:r>
              <a:rPr lang="en-US" sz="1600" dirty="0"/>
              <a:t>E. D. </a:t>
            </a:r>
            <a:r>
              <a:rPr lang="en-US" sz="1600" dirty="0" err="1"/>
              <a:t>Engeberg</a:t>
            </a:r>
            <a:r>
              <a:rPr lang="en-US" sz="1600" dirty="0"/>
              <a:t> and S. G. Meek, ”Adaptive Sliding Mode Control for Prosthetic Hands to Simultaneously Prevent Slip and Minimize Deformation of Grasped Objects,” IEEE/ASME Trans. </a:t>
            </a:r>
            <a:r>
              <a:rPr lang="en-US" sz="1600" dirty="0" err="1"/>
              <a:t>Mechatron</a:t>
            </a:r>
            <a:r>
              <a:rPr lang="en-US" sz="1600" dirty="0"/>
              <a:t>.,vol. 18, pp. 376-385, 2013.</a:t>
            </a:r>
          </a:p>
          <a:p>
            <a:pPr algn="just"/>
            <a:r>
              <a:rPr lang="en-US" sz="1600" dirty="0" err="1"/>
              <a:t>W.W.Lee</a:t>
            </a:r>
            <a:r>
              <a:rPr lang="en-US" sz="1600" dirty="0"/>
              <a:t>, </a:t>
            </a:r>
            <a:r>
              <a:rPr lang="en-US" sz="1600" dirty="0" err="1"/>
              <a:t>H.Yu</a:t>
            </a:r>
            <a:r>
              <a:rPr lang="en-US" sz="1600" dirty="0"/>
              <a:t> and N.V. </a:t>
            </a:r>
            <a:r>
              <a:rPr lang="en-US" sz="1600" dirty="0" err="1"/>
              <a:t>Thakor</a:t>
            </a:r>
            <a:r>
              <a:rPr lang="en-US" sz="1600" dirty="0"/>
              <a:t>,”Gait event detection through neuromorphic spike sequence learning”, in  Proc. IEEE RAS and EMBS Int. </a:t>
            </a:r>
            <a:r>
              <a:rPr lang="en-US" sz="1600" dirty="0" err="1"/>
              <a:t>Conf</a:t>
            </a:r>
            <a:r>
              <a:rPr lang="en-US" sz="1600" dirty="0"/>
              <a:t>, 2014,pp. 899-905.</a:t>
            </a:r>
          </a:p>
          <a:p>
            <a:pPr marL="0" indent="0" algn="just">
              <a:buNone/>
            </a:pPr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452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12B1-A348-46A6-BB71-D14C4704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Reading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3AA27-A1C2-45B1-8A14-2E77767ED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Clustering and Classification algorithms</a:t>
            </a:r>
          </a:p>
          <a:p>
            <a:pPr algn="just"/>
            <a:r>
              <a:rPr lang="en-US" sz="1400" dirty="0"/>
              <a:t>K. D. Irwin, "An application of electrothermal feedback for high resolution cryogenic particle detection", Appl. Phys. Lett., vol. 66, no. 15, pp. 1998-2000, Apr. 1995.</a:t>
            </a:r>
          </a:p>
          <a:p>
            <a:pPr algn="just"/>
            <a:r>
              <a:rPr lang="en-US" sz="1400" dirty="0"/>
              <a:t>Md Sohrab Mahmud, Md. </a:t>
            </a:r>
            <a:r>
              <a:rPr lang="en-US" sz="1400" dirty="0" err="1"/>
              <a:t>Mostafizer</a:t>
            </a:r>
            <a:r>
              <a:rPr lang="en-US" sz="1400" dirty="0"/>
              <a:t> Rahman, Md. Nasim Akhtar, "Improvement of K-means Clustering algorithm with better initial centroids based on weighted average", 7th International Conference on Electrical and Computer Engineering, pp. 647-650, 2012.</a:t>
            </a:r>
          </a:p>
          <a:p>
            <a:pPr algn="just"/>
            <a:r>
              <a:rPr lang="en-US" sz="1400" dirty="0"/>
              <a:t>R.G. </a:t>
            </a:r>
            <a:r>
              <a:rPr lang="en-US" sz="1400" dirty="0" err="1"/>
              <a:t>Stockwell</a:t>
            </a:r>
            <a:r>
              <a:rPr lang="en-US" sz="1400" dirty="0"/>
              <a:t>, L. </a:t>
            </a:r>
            <a:r>
              <a:rPr lang="en-US" sz="1400" dirty="0" err="1"/>
              <a:t>Mansinha</a:t>
            </a:r>
            <a:r>
              <a:rPr lang="en-US" sz="1400" dirty="0"/>
              <a:t>, R.P. Lowe, Localization of the complex spectrum: the S-transform, IEEE Trans. Signal Process. 44 (4) (1996) 998–1001. </a:t>
            </a:r>
          </a:p>
          <a:p>
            <a:pPr algn="just"/>
            <a:r>
              <a:rPr lang="en-US" sz="1400" dirty="0"/>
              <a:t>L. Cohen, Time–frequency distributions—a review, Proc. IEEE 77 (1989) 941–981. </a:t>
            </a:r>
          </a:p>
          <a:p>
            <a:pPr algn="just"/>
            <a:r>
              <a:rPr lang="en-US" sz="1400" dirty="0"/>
              <a:t>S.C. Johnson, Hierarchical clustering schemes, </a:t>
            </a:r>
            <a:r>
              <a:rPr lang="en-US" sz="1400" dirty="0" err="1"/>
              <a:t>Psychometrika</a:t>
            </a:r>
            <a:r>
              <a:rPr lang="en-US" sz="1400" dirty="0"/>
              <a:t> 2 (1967) 241–254. </a:t>
            </a:r>
          </a:p>
          <a:p>
            <a:pPr algn="just"/>
            <a:r>
              <a:rPr lang="en-US" sz="1400" dirty="0"/>
              <a:t>J.H. Ward, Hierarchical grouping to optimize an objective function, J. Am. Stat. Assoc. 58 (301) (1963) 236–244. </a:t>
            </a:r>
          </a:p>
          <a:p>
            <a:pPr algn="just"/>
            <a:r>
              <a:rPr lang="en-US" sz="1400" dirty="0"/>
              <a:t>R.O. </a:t>
            </a:r>
            <a:r>
              <a:rPr lang="en-US" sz="1400" dirty="0" err="1"/>
              <a:t>Duda</a:t>
            </a:r>
            <a:r>
              <a:rPr lang="en-US" sz="1400" dirty="0"/>
              <a:t>, P.E. Hart, Pattern Classification and Scene Analysis, Wiley, New York, 1973. </a:t>
            </a:r>
          </a:p>
          <a:p>
            <a:pPr algn="just"/>
            <a:r>
              <a:rPr lang="en-US" sz="1400" dirty="0"/>
              <a:t>R. Fisher, The statistical utilization of multiple measurements, Ann. Eugenics 8 (1938) 376–386. </a:t>
            </a:r>
          </a:p>
          <a:p>
            <a:pPr algn="just"/>
            <a:r>
              <a:rPr lang="en-US" sz="1400" dirty="0"/>
              <a:t>L.G. Durand, et al., Spectral analysis and acoustic transmission of mitral and aortic valve closure sounds in dogs. Part 1. Modelling the heart/thorax acoustic system, Med. Biol. Eng. </a:t>
            </a:r>
            <a:r>
              <a:rPr lang="en-US" sz="1400" dirty="0" err="1"/>
              <a:t>Comput</a:t>
            </a:r>
            <a:r>
              <a:rPr lang="en-US" sz="1400" dirty="0"/>
              <a:t>. 28 (4) (1990) 269–277.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0744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E852-920B-44C3-AA88-30AD63DA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6096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152098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0FEC-3A2E-40E5-9AA6-C2744916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9935-ABDF-4BA3-BA09-5FC890DC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Project Goal:</a:t>
            </a:r>
          </a:p>
          <a:p>
            <a:pPr algn="just"/>
            <a:r>
              <a:rPr lang="en-US" sz="1800" dirty="0"/>
              <a:t>Design and Fabricate a tactile interface and a method for detecting the breast lumps. 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2000" b="1" dirty="0"/>
              <a:t>Importance:</a:t>
            </a:r>
          </a:p>
          <a:p>
            <a:pPr marL="394110" indent="-285750" algn="just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Current screening methods are X-ray Mammograph, MRI, </a:t>
            </a: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Ultrasound, PET, Molecular based detection.</a:t>
            </a:r>
          </a:p>
          <a:p>
            <a:pPr marL="394110" indent="-285750" algn="just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  <a:p>
            <a:pPr marL="394110" indent="-285750" algn="just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Low dose radiations increase the cancer risk by 43%.</a:t>
            </a:r>
          </a:p>
          <a:p>
            <a:pPr marL="394110" indent="-285750" algn="just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94110" indent="-285750" algn="just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Success rate of clinical breast examination in USA-27.3% and </a:t>
            </a:r>
          </a:p>
          <a:p>
            <a:pPr marL="108360" indent="0" algn="just">
              <a:buClr>
                <a:srgbClr val="000000"/>
              </a:buClr>
              <a:buSzPct val="45000"/>
              <a:buNone/>
            </a:pP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Europe- 59%</a:t>
            </a:r>
          </a:p>
          <a:p>
            <a:pPr marL="108360" indent="0" algn="just">
              <a:buClr>
                <a:srgbClr val="000000"/>
              </a:buClr>
              <a:buSzPct val="45000"/>
              <a:buNone/>
            </a:pP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94110" indent="-285750" algn="just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Success rates for screening mammogram in 57%. False +</a:t>
            </a:r>
            <a:r>
              <a:rPr lang="en-US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</a:t>
            </a: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50% </a:t>
            </a:r>
          </a:p>
          <a:p>
            <a:pPr marL="108360" indent="0" algn="just">
              <a:buClr>
                <a:srgbClr val="000000"/>
              </a:buClr>
              <a:buSzPct val="45000"/>
              <a:buNone/>
            </a:pP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                                                             False -</a:t>
            </a:r>
            <a:r>
              <a:rPr lang="en-US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</a:t>
            </a:r>
            <a:r>
              <a:rPr lang="en-US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24%</a:t>
            </a:r>
          </a:p>
          <a:p>
            <a:pPr marL="108360" indent="0" algn="just">
              <a:buClr>
                <a:srgbClr val="000000"/>
              </a:buClr>
              <a:buSzPct val="45000"/>
              <a:buNone/>
            </a:pP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3640" algn="just">
              <a:lnSpc>
                <a:spcPct val="100000"/>
              </a:lnSpc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US" sz="1800" spc="-1" baseline="9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614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5576-8317-429F-B9AC-830899A6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Technical Summary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AC7BF8-4AF4-4037-99EB-01A9086ECE54}"/>
              </a:ext>
            </a:extLst>
          </p:cNvPr>
          <p:cNvSpPr/>
          <p:nvPr/>
        </p:nvSpPr>
        <p:spPr bwMode="auto">
          <a:xfrm>
            <a:off x="6400800" y="12954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D8433-7AD9-42EE-933B-3C1AC6A14984}"/>
              </a:ext>
            </a:extLst>
          </p:cNvPr>
          <p:cNvSpPr txBox="1"/>
          <p:nvPr/>
        </p:nvSpPr>
        <p:spPr>
          <a:xfrm>
            <a:off x="6477000" y="137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Tactile Sensor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6F057-D08D-4895-A12E-97892210BE28}"/>
              </a:ext>
            </a:extLst>
          </p:cNvPr>
          <p:cNvSpPr/>
          <p:nvPr/>
        </p:nvSpPr>
        <p:spPr bwMode="auto">
          <a:xfrm>
            <a:off x="6400800" y="2438400"/>
            <a:ext cx="1676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5FD14-D7DA-4A4C-A8F4-A66D9C3D05F8}"/>
              </a:ext>
            </a:extLst>
          </p:cNvPr>
          <p:cNvSpPr txBox="1"/>
          <p:nvPr/>
        </p:nvSpPr>
        <p:spPr>
          <a:xfrm>
            <a:off x="6400800" y="2514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Readout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A39312-B4E4-4710-A430-50D6E7B7A9E4}"/>
              </a:ext>
            </a:extLst>
          </p:cNvPr>
          <p:cNvSpPr/>
          <p:nvPr/>
        </p:nvSpPr>
        <p:spPr bwMode="auto">
          <a:xfrm>
            <a:off x="6400800" y="3429000"/>
            <a:ext cx="16764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D0E75-6C23-4496-965B-F58A69AE0F52}"/>
              </a:ext>
            </a:extLst>
          </p:cNvPr>
          <p:cNvSpPr txBox="1"/>
          <p:nvPr/>
        </p:nvSpPr>
        <p:spPr>
          <a:xfrm>
            <a:off x="6477000" y="3505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Data</a:t>
            </a:r>
          </a:p>
          <a:p>
            <a:pPr algn="ctr"/>
            <a:r>
              <a:rPr lang="en-US" sz="1600" dirty="0"/>
              <a:t>Processing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CC514-9899-48E4-9A1B-C9BFFE4F8ED3}"/>
              </a:ext>
            </a:extLst>
          </p:cNvPr>
          <p:cNvSpPr/>
          <p:nvPr/>
        </p:nvSpPr>
        <p:spPr bwMode="auto">
          <a:xfrm>
            <a:off x="6400800" y="4572000"/>
            <a:ext cx="16764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EC0BF-8F6B-4F40-BCB9-43A0D3418963}"/>
              </a:ext>
            </a:extLst>
          </p:cNvPr>
          <p:cNvSpPr txBox="1"/>
          <p:nvPr/>
        </p:nvSpPr>
        <p:spPr>
          <a:xfrm>
            <a:off x="6449627" y="4714988"/>
            <a:ext cx="155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Data Visualization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AAB31F-3A41-4061-8391-2654166EE7B2}"/>
              </a:ext>
            </a:extLst>
          </p:cNvPr>
          <p:cNvCxnSpPr>
            <a:endCxn id="5" idx="0"/>
          </p:cNvCxnSpPr>
          <p:nvPr/>
        </p:nvCxnSpPr>
        <p:spPr bwMode="auto">
          <a:xfrm>
            <a:off x="7239000" y="18288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F7B19C-35C7-45B3-85F7-D9EA7E8CD3EF}"/>
              </a:ext>
            </a:extLst>
          </p:cNvPr>
          <p:cNvCxnSpPr>
            <a:stCxn id="5" idx="2"/>
          </p:cNvCxnSpPr>
          <p:nvPr/>
        </p:nvCxnSpPr>
        <p:spPr bwMode="auto">
          <a:xfrm>
            <a:off x="7239000" y="29718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45C8E2-B8AA-4329-9F5A-2F183D061C0B}"/>
              </a:ext>
            </a:extLst>
          </p:cNvPr>
          <p:cNvCxnSpPr>
            <a:stCxn id="7" idx="2"/>
            <a:endCxn id="9" idx="0"/>
          </p:cNvCxnSpPr>
          <p:nvPr/>
        </p:nvCxnSpPr>
        <p:spPr bwMode="auto">
          <a:xfrm>
            <a:off x="7239000" y="41148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9DA67E-DD88-4738-8E5C-4F162E95A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0460" y="2467746"/>
            <a:ext cx="2584381" cy="19382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CBC12A-CFFA-4E12-B383-03B5310DA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58757" y="2487346"/>
            <a:ext cx="2545877" cy="19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5576-8317-429F-B9AC-830899A6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1677"/>
            <a:ext cx="7772400" cy="609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Technology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04367-5068-46A5-AB1E-730DFC29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7" y="1430777"/>
            <a:ext cx="5181597" cy="2105344"/>
          </a:xfrm>
        </p:spPr>
        <p:txBody>
          <a:bodyPr/>
          <a:lstStyle/>
          <a:p>
            <a:pPr algn="just"/>
            <a:r>
              <a:rPr lang="en-US" sz="1800" dirty="0"/>
              <a:t>6x6 sensing elements with interelement spacing 0.5cms. </a:t>
            </a:r>
          </a:p>
          <a:p>
            <a:pPr algn="just"/>
            <a:r>
              <a:rPr lang="en-US" sz="1800" dirty="0"/>
              <a:t>Conductive fabric size: 0.5 </a:t>
            </a:r>
            <a:r>
              <a:rPr lang="en-US" sz="1800" dirty="0" err="1"/>
              <a:t>cms</a:t>
            </a:r>
            <a:endParaRPr lang="en-US" sz="1800" dirty="0"/>
          </a:p>
          <a:p>
            <a:pPr algn="just"/>
            <a:r>
              <a:rPr lang="en-US" sz="1800" dirty="0"/>
              <a:t>Maximum output Voltage: 5V</a:t>
            </a:r>
          </a:p>
          <a:p>
            <a:pPr algn="just"/>
            <a:r>
              <a:rPr lang="en-US" sz="1800" dirty="0"/>
              <a:t>Operating Range: 0-30 N</a:t>
            </a:r>
          </a:p>
          <a:p>
            <a:pPr algn="just"/>
            <a:r>
              <a:rPr lang="en-US" sz="1800" dirty="0"/>
              <a:t>Sensitivity: 0.1N</a:t>
            </a:r>
          </a:p>
          <a:p>
            <a:pPr algn="just"/>
            <a:r>
              <a:rPr lang="en-US" sz="1800" dirty="0"/>
              <a:t>Resolution: 0.06 N (6 </a:t>
            </a:r>
            <a:r>
              <a:rPr lang="en-US" sz="1800" dirty="0" err="1"/>
              <a:t>gms</a:t>
            </a:r>
            <a:r>
              <a:rPr lang="en-US" sz="1800" dirty="0"/>
              <a:t>)</a:t>
            </a:r>
            <a:endParaRPr lang="en-US" dirty="0"/>
          </a:p>
          <a:p>
            <a:pPr algn="just"/>
            <a:r>
              <a:rPr lang="en-US" sz="1800" dirty="0" err="1"/>
              <a:t>R</a:t>
            </a:r>
            <a:r>
              <a:rPr lang="en-US" sz="1200" dirty="0" err="1"/>
              <a:t>div</a:t>
            </a:r>
            <a:r>
              <a:rPr lang="en-US" sz="1800" dirty="0"/>
              <a:t> = 10k ohms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9DD1D5-B76A-4E6F-8541-482D717E4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42800" r="56667" b="44074"/>
          <a:stretch/>
        </p:blipFill>
        <p:spPr>
          <a:xfrm>
            <a:off x="921101" y="4419600"/>
            <a:ext cx="3225761" cy="16464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C789A7-F48E-4BCF-990E-49551964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66" t="26953" r="27500" b="29925"/>
          <a:stretch/>
        </p:blipFill>
        <p:spPr>
          <a:xfrm>
            <a:off x="5663184" y="4038600"/>
            <a:ext cx="2590797" cy="2218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D96C9-0CD4-46AA-9D15-A3886953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42" t="15883" r="37788" b="28791"/>
          <a:stretch/>
        </p:blipFill>
        <p:spPr>
          <a:xfrm>
            <a:off x="5769806" y="1327354"/>
            <a:ext cx="28194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6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3011-A931-4A42-8E7D-A28A787F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solidFill>
                  <a:schemeClr val="accent2"/>
                </a:solidFill>
              </a:rPr>
              <a:t>Sensor Calibration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A76DC-3066-42EE-A14A-C737D654CB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33" t="14427" r="31667" b="27767"/>
          <a:stretch/>
        </p:blipFill>
        <p:spPr>
          <a:xfrm>
            <a:off x="5181600" y="1676400"/>
            <a:ext cx="3429000" cy="2971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1475F4-AF77-41A3-800D-712D1C4E840B}"/>
              </a:ext>
            </a:extLst>
          </p:cNvPr>
          <p:cNvSpPr txBox="1"/>
          <p:nvPr/>
        </p:nvSpPr>
        <p:spPr>
          <a:xfrm>
            <a:off x="685800" y="4953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Sensor force resistance(FSR) :</a:t>
            </a:r>
          </a:p>
          <a:p>
            <a:r>
              <a:rPr lang="en-IN" sz="1800" dirty="0"/>
              <a:t>               V * </a:t>
            </a:r>
            <a:r>
              <a:rPr lang="en-IN" sz="1800" dirty="0" err="1"/>
              <a:t>R</a:t>
            </a:r>
            <a:r>
              <a:rPr lang="en-IN" sz="1200" dirty="0" err="1"/>
              <a:t>div</a:t>
            </a:r>
            <a:endParaRPr lang="en-IN" sz="1200" dirty="0"/>
          </a:p>
          <a:p>
            <a:r>
              <a:rPr lang="en-IN" sz="1800" dirty="0"/>
              <a:t>                 E-V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A36C71-C1BF-49F7-9E4B-66C50DA169D1}"/>
              </a:ext>
            </a:extLst>
          </p:cNvPr>
          <p:cNvCxnSpPr/>
          <p:nvPr/>
        </p:nvCxnSpPr>
        <p:spPr bwMode="auto">
          <a:xfrm>
            <a:off x="1676400" y="55626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9B3F359-D709-4CD0-8A41-144BEC05B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8300"/>
            <a:ext cx="3708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7986-9E81-48F9-9572-C23C5852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solidFill>
                  <a:schemeClr val="accent2"/>
                </a:solidFill>
              </a:rPr>
              <a:t>Software Structure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916CAE-BCD2-4CF0-8F51-982AF36E030D}"/>
              </a:ext>
            </a:extLst>
          </p:cNvPr>
          <p:cNvSpPr/>
          <p:nvPr/>
        </p:nvSpPr>
        <p:spPr bwMode="auto">
          <a:xfrm>
            <a:off x="457200" y="2813446"/>
            <a:ext cx="1371600" cy="6917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5A11A6-C765-44D9-969C-95F7CABB50CB}"/>
              </a:ext>
            </a:extLst>
          </p:cNvPr>
          <p:cNvSpPr txBox="1"/>
          <p:nvPr/>
        </p:nvSpPr>
        <p:spPr>
          <a:xfrm>
            <a:off x="457200" y="2889647"/>
            <a:ext cx="137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Interpolate </a:t>
            </a:r>
          </a:p>
          <a:p>
            <a:r>
              <a:rPr lang="en-IN" sz="1700" dirty="0"/>
              <a:t>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DEF255-F58C-4B0E-8146-577774AD4619}"/>
              </a:ext>
            </a:extLst>
          </p:cNvPr>
          <p:cNvSpPr/>
          <p:nvPr/>
        </p:nvSpPr>
        <p:spPr bwMode="auto">
          <a:xfrm>
            <a:off x="1981200" y="2813447"/>
            <a:ext cx="1371600" cy="6917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17161-FA4E-4B7B-B074-5FCB2BD0B03C}"/>
              </a:ext>
            </a:extLst>
          </p:cNvPr>
          <p:cNvSpPr txBox="1"/>
          <p:nvPr/>
        </p:nvSpPr>
        <p:spPr>
          <a:xfrm>
            <a:off x="1981200" y="2889647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Threshold</a:t>
            </a:r>
          </a:p>
          <a:p>
            <a:r>
              <a:rPr lang="en-IN" sz="1700" dirty="0"/>
              <a:t>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DD3FB3-FA9B-4FF5-A599-CC537D0D3669}"/>
              </a:ext>
            </a:extLst>
          </p:cNvPr>
          <p:cNvSpPr/>
          <p:nvPr/>
        </p:nvSpPr>
        <p:spPr bwMode="auto">
          <a:xfrm>
            <a:off x="1828800" y="5257800"/>
            <a:ext cx="152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80033-FE35-4316-B15C-42C995C4C68E}"/>
              </a:ext>
            </a:extLst>
          </p:cNvPr>
          <p:cNvSpPr txBox="1"/>
          <p:nvPr/>
        </p:nvSpPr>
        <p:spPr>
          <a:xfrm>
            <a:off x="1905000" y="5410200"/>
            <a:ext cx="1905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Smooth data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4B794E-EC4F-42C6-B3E3-38D1979B7603}"/>
              </a:ext>
            </a:extLst>
          </p:cNvPr>
          <p:cNvSpPr/>
          <p:nvPr/>
        </p:nvSpPr>
        <p:spPr bwMode="auto">
          <a:xfrm>
            <a:off x="381000" y="1447800"/>
            <a:ext cx="1447800" cy="760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D35A3-001D-4951-9BAF-80BF51C48251}"/>
              </a:ext>
            </a:extLst>
          </p:cNvPr>
          <p:cNvSpPr txBox="1"/>
          <p:nvPr/>
        </p:nvSpPr>
        <p:spPr>
          <a:xfrm>
            <a:off x="457200" y="1592997"/>
            <a:ext cx="137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Read digital data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09DFE9-2136-4B00-9193-12B64DE142FA}"/>
              </a:ext>
            </a:extLst>
          </p:cNvPr>
          <p:cNvSpPr/>
          <p:nvPr/>
        </p:nvSpPr>
        <p:spPr bwMode="auto">
          <a:xfrm>
            <a:off x="3810000" y="5257800"/>
            <a:ext cx="1752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8C22F8-D028-43F9-A7FB-DA57D6E4F5CB}"/>
              </a:ext>
            </a:extLst>
          </p:cNvPr>
          <p:cNvSpPr txBox="1"/>
          <p:nvPr/>
        </p:nvSpPr>
        <p:spPr>
          <a:xfrm>
            <a:off x="3886200" y="5423728"/>
            <a:ext cx="167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Visualisation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E4F957-55A0-46D7-ACAC-E9B16F30EF93}"/>
              </a:ext>
            </a:extLst>
          </p:cNvPr>
          <p:cNvSpPr/>
          <p:nvPr/>
        </p:nvSpPr>
        <p:spPr bwMode="auto">
          <a:xfrm>
            <a:off x="4572000" y="3810000"/>
            <a:ext cx="1524000" cy="691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E60713-C8FB-472B-9F10-DB3D28C0E7AB}"/>
              </a:ext>
            </a:extLst>
          </p:cNvPr>
          <p:cNvSpPr txBox="1"/>
          <p:nvPr/>
        </p:nvSpPr>
        <p:spPr>
          <a:xfrm>
            <a:off x="4648200" y="3886200"/>
            <a:ext cx="137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Connected components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63E6C-7364-48B2-8362-331FCF2267D8}"/>
              </a:ext>
            </a:extLst>
          </p:cNvPr>
          <p:cNvSpPr/>
          <p:nvPr/>
        </p:nvSpPr>
        <p:spPr bwMode="auto">
          <a:xfrm>
            <a:off x="6477000" y="3810000"/>
            <a:ext cx="1295400" cy="953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5EFF4E-330A-4D1D-9B64-517A40632C10}"/>
              </a:ext>
            </a:extLst>
          </p:cNvPr>
          <p:cNvSpPr/>
          <p:nvPr/>
        </p:nvSpPr>
        <p:spPr bwMode="auto">
          <a:xfrm>
            <a:off x="3575612" y="2813447"/>
            <a:ext cx="1371601" cy="7399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8703A6-F458-4F71-89C3-13AD07B62BD1}"/>
              </a:ext>
            </a:extLst>
          </p:cNvPr>
          <p:cNvSpPr txBox="1"/>
          <p:nvPr/>
        </p:nvSpPr>
        <p:spPr>
          <a:xfrm>
            <a:off x="3657600" y="2889647"/>
            <a:ext cx="1143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Segment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9D567-6478-4BAD-BE6C-836693422509}"/>
              </a:ext>
            </a:extLst>
          </p:cNvPr>
          <p:cNvSpPr txBox="1"/>
          <p:nvPr/>
        </p:nvSpPr>
        <p:spPr>
          <a:xfrm>
            <a:off x="6477000" y="3886200"/>
            <a:ext cx="1524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Size and Location estimation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34C035-487A-498B-9BFE-221AE4FFDB8D}"/>
              </a:ext>
            </a:extLst>
          </p:cNvPr>
          <p:cNvCxnSpPr>
            <a:stCxn id="13" idx="2"/>
            <a:endCxn id="3" idx="0"/>
          </p:cNvCxnSpPr>
          <p:nvPr/>
        </p:nvCxnSpPr>
        <p:spPr bwMode="auto">
          <a:xfrm>
            <a:off x="1143000" y="2208550"/>
            <a:ext cx="0" cy="604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B751F8-8833-421F-8956-9FC703E2EDB5}"/>
              </a:ext>
            </a:extLst>
          </p:cNvPr>
          <p:cNvCxnSpPr>
            <a:stCxn id="4" idx="3"/>
            <a:endCxn id="6" idx="1"/>
          </p:cNvCxnSpPr>
          <p:nvPr/>
        </p:nvCxnSpPr>
        <p:spPr bwMode="auto">
          <a:xfrm>
            <a:off x="1828800" y="3197424"/>
            <a:ext cx="15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718C9E-E0A4-432E-94B4-D932C3BA7F35}"/>
              </a:ext>
            </a:extLst>
          </p:cNvPr>
          <p:cNvCxnSpPr>
            <a:endCxn id="21" idx="1"/>
          </p:cNvCxnSpPr>
          <p:nvPr/>
        </p:nvCxnSpPr>
        <p:spPr bwMode="auto">
          <a:xfrm flipV="1">
            <a:off x="3352800" y="3183438"/>
            <a:ext cx="222812" cy="169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A74D4C-5D5B-4435-BDD3-0678EFEA5450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8200" y="2374107"/>
            <a:ext cx="914400" cy="4393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3F2D453-28CB-4F61-9D17-E0637A95DFDA}"/>
              </a:ext>
            </a:extLst>
          </p:cNvPr>
          <p:cNvCxnSpPr/>
          <p:nvPr/>
        </p:nvCxnSpPr>
        <p:spPr bwMode="auto">
          <a:xfrm>
            <a:off x="4419600" y="3553429"/>
            <a:ext cx="152400" cy="2565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5C4665-270E-4653-80FA-6737A73269A5}"/>
              </a:ext>
            </a:extLst>
          </p:cNvPr>
          <p:cNvCxnSpPr>
            <a:cxnSpLocks/>
          </p:cNvCxnSpPr>
          <p:nvPr/>
        </p:nvCxnSpPr>
        <p:spPr bwMode="auto">
          <a:xfrm flipV="1">
            <a:off x="3352800" y="5611743"/>
            <a:ext cx="4572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4D5F4F-17E8-4228-B0D7-6C53760C3C50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>
            <a:off x="6096000" y="4155877"/>
            <a:ext cx="381000" cy="35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C85F326-08EC-46FE-9911-EA7A14A59DB7}"/>
              </a:ext>
            </a:extLst>
          </p:cNvPr>
          <p:cNvSpPr/>
          <p:nvPr/>
        </p:nvSpPr>
        <p:spPr bwMode="auto">
          <a:xfrm>
            <a:off x="6019800" y="5334000"/>
            <a:ext cx="2362200" cy="8741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7F747-88A6-4A04-B550-05D0669F4A8D}"/>
              </a:ext>
            </a:extLst>
          </p:cNvPr>
          <p:cNvSpPr txBox="1"/>
          <p:nvPr/>
        </p:nvSpPr>
        <p:spPr>
          <a:xfrm>
            <a:off x="6324600" y="553405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 err="1"/>
              <a:t>Matlab</a:t>
            </a:r>
            <a:r>
              <a:rPr lang="en-IN" sz="1800" dirty="0"/>
              <a:t> GUI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FBE94-39A8-4BD2-9594-4087EA0B007A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>
            <a:off x="7162800" y="4763363"/>
            <a:ext cx="38100" cy="570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EA4C01-4DAE-4310-A7C1-01E5A74C9B36}"/>
              </a:ext>
            </a:extLst>
          </p:cNvPr>
          <p:cNvCxnSpPr>
            <a:cxnSpLocks/>
          </p:cNvCxnSpPr>
          <p:nvPr/>
        </p:nvCxnSpPr>
        <p:spPr bwMode="auto">
          <a:xfrm>
            <a:off x="8229600" y="2203846"/>
            <a:ext cx="0" cy="3130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3A65A6-626E-4122-9078-83E58EBEA85E}"/>
              </a:ext>
            </a:extLst>
          </p:cNvPr>
          <p:cNvCxnSpPr>
            <a:cxnSpLocks/>
            <a:endCxn id="8" idx="0"/>
          </p:cNvCxnSpPr>
          <p:nvPr/>
        </p:nvCxnSpPr>
        <p:spPr bwMode="auto">
          <a:xfrm flipH="1">
            <a:off x="2590800" y="3553429"/>
            <a:ext cx="1371600" cy="17043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E4C862-4F79-491D-97D4-888CD2CE7BA6}"/>
              </a:ext>
            </a:extLst>
          </p:cNvPr>
          <p:cNvCxnSpPr>
            <a:stCxn id="15" idx="3"/>
            <a:endCxn id="7" idx="1"/>
          </p:cNvCxnSpPr>
          <p:nvPr/>
        </p:nvCxnSpPr>
        <p:spPr bwMode="auto">
          <a:xfrm>
            <a:off x="5562600" y="5600700"/>
            <a:ext cx="457200" cy="1703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E7BA3E8-EAE0-4CEB-9A1B-DC5C29347EBC}"/>
              </a:ext>
            </a:extLst>
          </p:cNvPr>
          <p:cNvSpPr/>
          <p:nvPr/>
        </p:nvSpPr>
        <p:spPr bwMode="auto">
          <a:xfrm>
            <a:off x="5111187" y="1682354"/>
            <a:ext cx="1447800" cy="691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09BC76-20F6-4597-BD9B-D1327B9723ED}"/>
              </a:ext>
            </a:extLst>
          </p:cNvPr>
          <p:cNvSpPr txBox="1"/>
          <p:nvPr/>
        </p:nvSpPr>
        <p:spPr>
          <a:xfrm>
            <a:off x="5170025" y="1748496"/>
            <a:ext cx="130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Signal processing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1DB82A4-4E1F-42B6-A465-D9C4CAB41A41}"/>
              </a:ext>
            </a:extLst>
          </p:cNvPr>
          <p:cNvSpPr/>
          <p:nvPr/>
        </p:nvSpPr>
        <p:spPr bwMode="auto">
          <a:xfrm>
            <a:off x="6934200" y="1682354"/>
            <a:ext cx="1676400" cy="7560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E35151-5927-4BC4-9DA8-8758E013C11B}"/>
              </a:ext>
            </a:extLst>
          </p:cNvPr>
          <p:cNvSpPr txBox="1"/>
          <p:nvPr/>
        </p:nvSpPr>
        <p:spPr>
          <a:xfrm>
            <a:off x="7010398" y="1792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Lump classification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DD30D0C-3B44-4833-9923-7E7E51E4947D}"/>
              </a:ext>
            </a:extLst>
          </p:cNvPr>
          <p:cNvCxnSpPr/>
          <p:nvPr/>
        </p:nvCxnSpPr>
        <p:spPr bwMode="auto">
          <a:xfrm>
            <a:off x="6558987" y="1987154"/>
            <a:ext cx="37521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Flowchart: Magnetic Disk 54">
            <a:extLst>
              <a:ext uri="{FF2B5EF4-FFF2-40B4-BE49-F238E27FC236}">
                <a16:creationId xmlns:a16="http://schemas.microsoft.com/office/drawing/2014/main" id="{7D8C2CA4-C58C-4215-914A-2AC3CCD75CC1}"/>
              </a:ext>
            </a:extLst>
          </p:cNvPr>
          <p:cNvSpPr/>
          <p:nvPr/>
        </p:nvSpPr>
        <p:spPr bwMode="auto">
          <a:xfrm>
            <a:off x="7200900" y="872700"/>
            <a:ext cx="1181100" cy="609600"/>
          </a:xfrm>
          <a:prstGeom prst="flowChartMagneticDisk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C90841-76D4-4E76-A3B6-C9644F2C1FF9}"/>
              </a:ext>
            </a:extLst>
          </p:cNvPr>
          <p:cNvSpPr txBox="1"/>
          <p:nvPr/>
        </p:nvSpPr>
        <p:spPr>
          <a:xfrm>
            <a:off x="7315200" y="108413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   data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9E3E4E6-9A50-45E1-BF7F-8EEAAF3A7175}"/>
              </a:ext>
            </a:extLst>
          </p:cNvPr>
          <p:cNvCxnSpPr>
            <a:cxnSpLocks/>
            <a:stCxn id="55" idx="3"/>
            <a:endCxn id="48" idx="0"/>
          </p:cNvCxnSpPr>
          <p:nvPr/>
        </p:nvCxnSpPr>
        <p:spPr bwMode="auto">
          <a:xfrm flipH="1">
            <a:off x="7772400" y="1482300"/>
            <a:ext cx="19050" cy="2000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57A72FE1-0BBE-47E1-86C3-F6F131808A15}"/>
              </a:ext>
            </a:extLst>
          </p:cNvPr>
          <p:cNvSpPr/>
          <p:nvPr/>
        </p:nvSpPr>
        <p:spPr bwMode="auto">
          <a:xfrm>
            <a:off x="4419600" y="838200"/>
            <a:ext cx="4572000" cy="174069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05E847D-4F41-4225-A121-58EBCC2F03B4}"/>
              </a:ext>
            </a:extLst>
          </p:cNvPr>
          <p:cNvSpPr/>
          <p:nvPr/>
        </p:nvSpPr>
        <p:spPr bwMode="auto">
          <a:xfrm>
            <a:off x="5791200" y="5029200"/>
            <a:ext cx="2971800" cy="1447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4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410A-5CC0-434A-987F-E023070B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solidFill>
                  <a:schemeClr val="accent2"/>
                </a:solidFill>
              </a:rPr>
              <a:t>Output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170A68-3C06-466E-8949-51CAE6524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5910" r="31667" b="29249"/>
          <a:stretch/>
        </p:blipFill>
        <p:spPr>
          <a:xfrm>
            <a:off x="6781800" y="4367980"/>
            <a:ext cx="1814397" cy="1561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84C9E1-BB19-4319-9AEA-F90412F87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0" t="17391" r="32500" b="30732"/>
          <a:stretch/>
        </p:blipFill>
        <p:spPr>
          <a:xfrm>
            <a:off x="6777716" y="1134307"/>
            <a:ext cx="1814397" cy="1511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2C66BC-0423-42F0-8802-570889B5B2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0" t="17391" r="32500" b="30732"/>
          <a:stretch/>
        </p:blipFill>
        <p:spPr>
          <a:xfrm>
            <a:off x="2644660" y="1173208"/>
            <a:ext cx="1645919" cy="137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C8DF1F-1972-4E52-873F-05FF02D311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67" t="30731" r="13333" b="17392"/>
          <a:stretch/>
        </p:blipFill>
        <p:spPr>
          <a:xfrm>
            <a:off x="2644660" y="2696897"/>
            <a:ext cx="1660667" cy="1383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1D7049-25DE-4FAE-AB27-4CE5F7D1F9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667" t="29249" r="12500" b="15909"/>
          <a:stretch/>
        </p:blipFill>
        <p:spPr>
          <a:xfrm>
            <a:off x="2635685" y="4232877"/>
            <a:ext cx="1645919" cy="14162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FD88D10-420F-4939-8186-01F7FADB185B}"/>
              </a:ext>
            </a:extLst>
          </p:cNvPr>
          <p:cNvSpPr/>
          <p:nvPr/>
        </p:nvSpPr>
        <p:spPr bwMode="auto">
          <a:xfrm>
            <a:off x="457200" y="3352800"/>
            <a:ext cx="1814397" cy="17009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871480-E6D0-43C4-865E-76596598DC8B}"/>
              </a:ext>
            </a:extLst>
          </p:cNvPr>
          <p:cNvSpPr/>
          <p:nvPr/>
        </p:nvSpPr>
        <p:spPr bwMode="auto">
          <a:xfrm>
            <a:off x="762000" y="3669890"/>
            <a:ext cx="381000" cy="29251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E68367-7874-4725-BB3E-8C440E18A7CC}"/>
              </a:ext>
            </a:extLst>
          </p:cNvPr>
          <p:cNvSpPr/>
          <p:nvPr/>
        </p:nvSpPr>
        <p:spPr bwMode="auto">
          <a:xfrm rot="880200">
            <a:off x="1200920" y="4349740"/>
            <a:ext cx="685800" cy="545691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5177A85-FD2F-4692-9036-CEA129AAC7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342" t="17391" r="32500" b="30732"/>
          <a:stretch/>
        </p:blipFill>
        <p:spPr>
          <a:xfrm>
            <a:off x="6773632" y="2723247"/>
            <a:ext cx="1822564" cy="15119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6D4916-02AD-4616-8460-EEB21CE9382A}"/>
              </a:ext>
            </a:extLst>
          </p:cNvPr>
          <p:cNvSpPr/>
          <p:nvPr/>
        </p:nvSpPr>
        <p:spPr bwMode="auto">
          <a:xfrm>
            <a:off x="4654667" y="3306808"/>
            <a:ext cx="1814396" cy="17009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890EEC-5BF0-4FA3-9D3D-788E7FC00038}"/>
              </a:ext>
            </a:extLst>
          </p:cNvPr>
          <p:cNvSpPr/>
          <p:nvPr/>
        </p:nvSpPr>
        <p:spPr bwMode="auto">
          <a:xfrm>
            <a:off x="5715000" y="4036852"/>
            <a:ext cx="381000" cy="763748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9A4F60-01D4-4BE8-8706-77915E0C6915}"/>
              </a:ext>
            </a:extLst>
          </p:cNvPr>
          <p:cNvSpPr/>
          <p:nvPr/>
        </p:nvSpPr>
        <p:spPr bwMode="auto">
          <a:xfrm>
            <a:off x="5410200" y="4036852"/>
            <a:ext cx="304800" cy="414702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0D3C57-D49F-4C4A-BF51-601766D6C000}"/>
              </a:ext>
            </a:extLst>
          </p:cNvPr>
          <p:cNvSpPr txBox="1"/>
          <p:nvPr/>
        </p:nvSpPr>
        <p:spPr>
          <a:xfrm>
            <a:off x="4688855" y="2035647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Depth : 1 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D2E5-748B-4B4F-988F-4F1AA445E551}"/>
              </a:ext>
            </a:extLst>
          </p:cNvPr>
          <p:cNvSpPr txBox="1"/>
          <p:nvPr/>
        </p:nvSpPr>
        <p:spPr>
          <a:xfrm>
            <a:off x="322365" y="1801013"/>
            <a:ext cx="2183108" cy="10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Depth </a:t>
            </a:r>
          </a:p>
          <a:p>
            <a:r>
              <a:rPr lang="en-IN" sz="1600" dirty="0"/>
              <a:t>Circular object: 1mm </a:t>
            </a:r>
          </a:p>
          <a:p>
            <a:r>
              <a:rPr lang="en-IN" sz="1600" dirty="0"/>
              <a:t>Concave square: 7-2 mm varied depth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6DF51A-B2D2-46D3-9263-2CDCBCD80F7F}"/>
              </a:ext>
            </a:extLst>
          </p:cNvPr>
          <p:cNvSpPr txBox="1"/>
          <p:nvPr/>
        </p:nvSpPr>
        <p:spPr>
          <a:xfrm>
            <a:off x="6446678" y="621230"/>
            <a:ext cx="22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Force: 0, 0.85N, 1.5N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2B185-DB83-4B3F-A12E-DE62CA1008F0}"/>
              </a:ext>
            </a:extLst>
          </p:cNvPr>
          <p:cNvSpPr txBox="1"/>
          <p:nvPr/>
        </p:nvSpPr>
        <p:spPr>
          <a:xfrm>
            <a:off x="304800" y="959784"/>
            <a:ext cx="20614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Sample size: 7x7cms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9B7C79-153D-4747-A8A9-CED3ECEE14BF}"/>
              </a:ext>
            </a:extLst>
          </p:cNvPr>
          <p:cNvSpPr txBox="1"/>
          <p:nvPr/>
        </p:nvSpPr>
        <p:spPr>
          <a:xfrm>
            <a:off x="4550004" y="1104378"/>
            <a:ext cx="20614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700" dirty="0"/>
              <a:t>Sample size: 7x7cms</a:t>
            </a:r>
          </a:p>
        </p:txBody>
      </p:sp>
    </p:spTree>
    <p:extLst>
      <p:ext uri="{BB962C8B-B14F-4D97-AF65-F5344CB8AC3E}">
        <p14:creationId xmlns:p14="http://schemas.microsoft.com/office/powerpoint/2010/main" val="125353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A2054A-E183-4F0F-B5BD-C5992C29D9D2}"/>
              </a:ext>
            </a:extLst>
          </p:cNvPr>
          <p:cNvSpPr/>
          <p:nvPr/>
        </p:nvSpPr>
        <p:spPr bwMode="auto">
          <a:xfrm>
            <a:off x="1600200" y="1066800"/>
            <a:ext cx="7162800" cy="4572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67248-DFCF-44E1-8A20-D2FEA23A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err="1">
                <a:solidFill>
                  <a:schemeClr val="accent2"/>
                </a:solidFill>
              </a:rPr>
              <a:t>Matlab</a:t>
            </a:r>
            <a:r>
              <a:rPr lang="en-IN" dirty="0">
                <a:solidFill>
                  <a:schemeClr val="accent2"/>
                </a:solidFill>
              </a:rPr>
              <a:t> Visualisation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99F4C-AF2D-46F8-A1CC-1240021DC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67" t="29249" r="12500" b="15909"/>
          <a:stretch/>
        </p:blipFill>
        <p:spPr>
          <a:xfrm>
            <a:off x="2133600" y="1676400"/>
            <a:ext cx="3896491" cy="335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FBDF08-2B0E-4C46-A3DF-F6D9DF9F3908}"/>
              </a:ext>
            </a:extLst>
          </p:cNvPr>
          <p:cNvSpPr txBox="1"/>
          <p:nvPr/>
        </p:nvSpPr>
        <p:spPr>
          <a:xfrm>
            <a:off x="6172200" y="20574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Berlin Sans FB" panose="020E0602020502020306" pitchFamily="34" charset="0"/>
              </a:rPr>
              <a:t>Lumps: 2</a:t>
            </a:r>
          </a:p>
          <a:p>
            <a:r>
              <a:rPr lang="en-IN" sz="1600" dirty="0">
                <a:latin typeface="Berlin Sans FB" panose="020E0602020502020306" pitchFamily="34" charset="0"/>
              </a:rPr>
              <a:t>Centroid: [15 15]</a:t>
            </a:r>
          </a:p>
          <a:p>
            <a:r>
              <a:rPr lang="en-IN" sz="1600" dirty="0">
                <a:latin typeface="Berlin Sans FB" panose="020E0602020502020306" pitchFamily="34" charset="0"/>
              </a:rPr>
              <a:t>                [38.9756 46.333]</a:t>
            </a:r>
          </a:p>
          <a:p>
            <a:r>
              <a:rPr lang="en-IN" sz="1600" dirty="0">
                <a:latin typeface="Berlin Sans FB" panose="020E0602020502020306" pitchFamily="34" charset="0"/>
              </a:rPr>
              <a:t>Area:  0.9841  </a:t>
            </a:r>
          </a:p>
          <a:p>
            <a:r>
              <a:rPr lang="en-IN" sz="1600" dirty="0">
                <a:latin typeface="Berlin Sans FB" panose="020E0602020502020306" pitchFamily="34" charset="0"/>
              </a:rPr>
              <a:t>           6.1433</a:t>
            </a:r>
          </a:p>
          <a:p>
            <a:r>
              <a:rPr lang="en-IN" sz="1600" dirty="0">
                <a:latin typeface="Berlin Sans FB" panose="020E0602020502020306" pitchFamily="34" charset="0"/>
              </a:rPr>
              <a:t>Segments: 1 , 0 , 0 ,0</a:t>
            </a:r>
          </a:p>
          <a:p>
            <a:r>
              <a:rPr lang="en-IN" sz="1600" dirty="0">
                <a:latin typeface="Berlin Sans FB" panose="020E0602020502020306" pitchFamily="34" charset="0"/>
              </a:rPr>
              <a:t>                  3 , 4 , 0 , 0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540AF0-60C9-48E1-86E0-BCE7435BF1D2}"/>
              </a:ext>
            </a:extLst>
          </p:cNvPr>
          <p:cNvCxnSpPr/>
          <p:nvPr/>
        </p:nvCxnSpPr>
        <p:spPr bwMode="auto">
          <a:xfrm>
            <a:off x="4114800" y="1905000"/>
            <a:ext cx="0" cy="2895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AD877E-568E-4C60-BE6D-3D52B68D9F85}"/>
              </a:ext>
            </a:extLst>
          </p:cNvPr>
          <p:cNvCxnSpPr>
            <a:cxnSpLocks/>
          </p:cNvCxnSpPr>
          <p:nvPr/>
        </p:nvCxnSpPr>
        <p:spPr bwMode="auto">
          <a:xfrm>
            <a:off x="2362200" y="32766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466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C68464FB-6CE6-4644-B20D-C4E6DD622988}"/>
              </a:ext>
            </a:extLst>
          </p:cNvPr>
          <p:cNvSpPr/>
          <p:nvPr/>
        </p:nvSpPr>
        <p:spPr bwMode="auto">
          <a:xfrm>
            <a:off x="7168587" y="4043603"/>
            <a:ext cx="1181100" cy="609600"/>
          </a:xfrm>
          <a:prstGeom prst="flowChartMagneticDisk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F0602-1402-4AD5-A204-8E155D28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solidFill>
                  <a:schemeClr val="accent2"/>
                </a:solidFill>
              </a:rPr>
              <a:t>Lump differentiation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AA883B-41D9-4E53-9A15-C385854AFD82}"/>
              </a:ext>
            </a:extLst>
          </p:cNvPr>
          <p:cNvSpPr/>
          <p:nvPr/>
        </p:nvSpPr>
        <p:spPr bwMode="auto">
          <a:xfrm>
            <a:off x="5034987" y="4882754"/>
            <a:ext cx="1447800" cy="6917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685EB-8037-42C2-8B65-D03787EF3AE9}"/>
              </a:ext>
            </a:extLst>
          </p:cNvPr>
          <p:cNvSpPr txBox="1"/>
          <p:nvPr/>
        </p:nvSpPr>
        <p:spPr>
          <a:xfrm>
            <a:off x="5093825" y="4948896"/>
            <a:ext cx="130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Signal processing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77DD5-2ABE-44A6-B5EC-E7792F931D31}"/>
              </a:ext>
            </a:extLst>
          </p:cNvPr>
          <p:cNvSpPr/>
          <p:nvPr/>
        </p:nvSpPr>
        <p:spPr bwMode="auto">
          <a:xfrm>
            <a:off x="6858000" y="4882754"/>
            <a:ext cx="1676400" cy="7560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C10B6-2863-4F57-A534-7C4E5E475241}"/>
              </a:ext>
            </a:extLst>
          </p:cNvPr>
          <p:cNvSpPr txBox="1"/>
          <p:nvPr/>
        </p:nvSpPr>
        <p:spPr>
          <a:xfrm>
            <a:off x="6934198" y="49924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Lump classification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749AD5-5FDA-43D0-9218-0DBE8AAA52F7}"/>
              </a:ext>
            </a:extLst>
          </p:cNvPr>
          <p:cNvCxnSpPr/>
          <p:nvPr/>
        </p:nvCxnSpPr>
        <p:spPr bwMode="auto">
          <a:xfrm>
            <a:off x="6482787" y="5187554"/>
            <a:ext cx="37521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10EDEE5-97A1-40B3-8E38-2D3A46B1EF9F}"/>
              </a:ext>
            </a:extLst>
          </p:cNvPr>
          <p:cNvSpPr txBox="1"/>
          <p:nvPr/>
        </p:nvSpPr>
        <p:spPr>
          <a:xfrm>
            <a:off x="7239000" y="428453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   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ABFA7F-E9CD-4807-87EE-24E98610D30F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 flipH="1">
            <a:off x="7696200" y="4682700"/>
            <a:ext cx="19050" cy="2000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E9EFCD0-659D-41C5-8E69-6841008D4C72}"/>
              </a:ext>
            </a:extLst>
          </p:cNvPr>
          <p:cNvSpPr txBox="1"/>
          <p:nvPr/>
        </p:nvSpPr>
        <p:spPr>
          <a:xfrm>
            <a:off x="762000" y="1219200"/>
            <a:ext cx="7587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Data: </a:t>
            </a:r>
          </a:p>
          <a:p>
            <a:r>
              <a:rPr lang="en-IN" sz="1800" dirty="0"/>
              <a:t>First order principles.  </a:t>
            </a:r>
          </a:p>
          <a:p>
            <a:endParaRPr lang="en-IN" sz="1800" dirty="0"/>
          </a:p>
          <a:p>
            <a:r>
              <a:rPr lang="en-IN" sz="1800" dirty="0"/>
              <a:t>Signal processing: </a:t>
            </a:r>
          </a:p>
          <a:p>
            <a:r>
              <a:rPr lang="en-IN" sz="1800" dirty="0"/>
              <a:t>o/p voltage, 1</a:t>
            </a:r>
            <a:r>
              <a:rPr lang="en-IN" sz="1800" baseline="30000" dirty="0"/>
              <a:t>st</a:t>
            </a:r>
            <a:r>
              <a:rPr lang="en-IN" sz="1800" dirty="0"/>
              <a:t> order and 2</a:t>
            </a:r>
            <a:r>
              <a:rPr lang="en-IN" sz="1800" baseline="30000" dirty="0"/>
              <a:t>nd</a:t>
            </a:r>
            <a:r>
              <a:rPr lang="en-IN" sz="1800" dirty="0"/>
              <a:t> order time derivative, lump locations</a:t>
            </a:r>
          </a:p>
          <a:p>
            <a:endParaRPr lang="en-IN" sz="1800" dirty="0"/>
          </a:p>
          <a:p>
            <a:r>
              <a:rPr lang="en-IN" sz="1800" dirty="0"/>
              <a:t>Lump Classification:</a:t>
            </a:r>
          </a:p>
          <a:p>
            <a:r>
              <a:rPr lang="en-IN" sz="1800" dirty="0"/>
              <a:t>SVM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289BCB3-D608-4E49-B1CF-8B1DF9742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3"/>
          <a:stretch/>
        </p:blipFill>
        <p:spPr bwMode="auto">
          <a:xfrm>
            <a:off x="1162051" y="4191000"/>
            <a:ext cx="3132769" cy="179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03963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7060</TotalTime>
  <Words>902</Words>
  <Application>Microsoft Office PowerPoint</Application>
  <PresentationFormat>On-screen Show (4:3)</PresentationFormat>
  <Paragraphs>218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Berlin Sans FB</vt:lpstr>
      <vt:lpstr>Noto Sans CJK SC Regular</vt:lpstr>
      <vt:lpstr>Times New Roman</vt:lpstr>
      <vt:lpstr>CIS-Lecture</vt:lpstr>
      <vt:lpstr>DESIGN AND FABRICATION OF TACTILE INTERFACE FOR PALPATION  Checkpoint presentation  </vt:lpstr>
      <vt:lpstr>Introduction</vt:lpstr>
      <vt:lpstr>Technical Summary</vt:lpstr>
      <vt:lpstr>Technology Overview</vt:lpstr>
      <vt:lpstr>Sensor Calibration</vt:lpstr>
      <vt:lpstr>Software Structure</vt:lpstr>
      <vt:lpstr>Output</vt:lpstr>
      <vt:lpstr>Matlab Visualisation</vt:lpstr>
      <vt:lpstr>Lump differentiation</vt:lpstr>
      <vt:lpstr>Updated Deliverable</vt:lpstr>
      <vt:lpstr>PowerPoint Presentation</vt:lpstr>
      <vt:lpstr>PowerPoint Presentation</vt:lpstr>
      <vt:lpstr>Management Plan</vt:lpstr>
      <vt:lpstr>Reading List</vt:lpstr>
      <vt:lpstr>Reading List</vt:lpstr>
      <vt:lpstr>Thank You !!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Ali Ebrahimi</cp:lastModifiedBy>
  <cp:revision>146</cp:revision>
  <cp:lastPrinted>1998-01-12T19:42:20Z</cp:lastPrinted>
  <dcterms:created xsi:type="dcterms:W3CDTF">2014-01-14T11:21:36Z</dcterms:created>
  <dcterms:modified xsi:type="dcterms:W3CDTF">2018-04-17T17:26:44Z</dcterms:modified>
</cp:coreProperties>
</file>