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77" r:id="rId3"/>
    <p:sldId id="258" r:id="rId4"/>
    <p:sldId id="288" r:id="rId5"/>
    <p:sldId id="283" r:id="rId6"/>
    <p:sldId id="284" r:id="rId7"/>
    <p:sldId id="285" r:id="rId8"/>
    <p:sldId id="310" r:id="rId9"/>
    <p:sldId id="290" r:id="rId10"/>
    <p:sldId id="286" r:id="rId11"/>
    <p:sldId id="287" r:id="rId12"/>
    <p:sldId id="311" r:id="rId13"/>
    <p:sldId id="292" r:id="rId14"/>
    <p:sldId id="293" r:id="rId15"/>
    <p:sldId id="296" r:id="rId16"/>
    <p:sldId id="259" r:id="rId17"/>
    <p:sldId id="279" r:id="rId18"/>
    <p:sldId id="278" r:id="rId19"/>
    <p:sldId id="297" r:id="rId20"/>
    <p:sldId id="298" r:id="rId21"/>
    <p:sldId id="299" r:id="rId22"/>
    <p:sldId id="300" r:id="rId23"/>
    <p:sldId id="301" r:id="rId24"/>
    <p:sldId id="295" r:id="rId25"/>
    <p:sldId id="312" r:id="rId26"/>
    <p:sldId id="303" r:id="rId27"/>
    <p:sldId id="302" r:id="rId28"/>
    <p:sldId id="304" r:id="rId29"/>
    <p:sldId id="305" r:id="rId30"/>
    <p:sldId id="306" r:id="rId31"/>
    <p:sldId id="307" r:id="rId32"/>
    <p:sldId id="308" r:id="rId33"/>
    <p:sldId id="281" r:id="rId34"/>
    <p:sldId id="3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gfan Chen" initials="CC" lastIdx="1" clrIdx="0">
    <p:extLst>
      <p:ext uri="{19B8F6BF-5375-455C-9EA6-DF929625EA0E}">
        <p15:presenceInfo xmlns:p15="http://schemas.microsoft.com/office/powerpoint/2012/main" userId="86c1f67d1b6f1d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5232" autoAdjust="0"/>
  </p:normalViewPr>
  <p:slideViewPr>
    <p:cSldViewPr snapToGrid="0" snapToObjects="1">
      <p:cViewPr varScale="1">
        <p:scale>
          <a:sx n="122" d="100"/>
          <a:sy n="122" d="100"/>
        </p:scale>
        <p:origin x="132" y="22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15D73-8EFF-0849-ABA3-0B4F08DF8E7A}"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187A2-260E-134B-A18C-B3DFA2540978}" type="slidenum">
              <a:rPr lang="en-US" smtClean="0"/>
              <a:t>‹#›</a:t>
            </a:fld>
            <a:endParaRPr lang="en-US"/>
          </a:p>
        </p:txBody>
      </p:sp>
    </p:spTree>
    <p:extLst>
      <p:ext uri="{BB962C8B-B14F-4D97-AF65-F5344CB8AC3E}">
        <p14:creationId xmlns:p14="http://schemas.microsoft.com/office/powerpoint/2010/main" val="182530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74D300E-617F-AC4B-BE0F-46B74994F7D2}" type="slidenum">
              <a:rPr lang="en-US" smtClean="0"/>
              <a:t>1</a:t>
            </a:fld>
            <a:endParaRPr lang="en-US"/>
          </a:p>
        </p:txBody>
      </p:sp>
    </p:spTree>
    <p:extLst>
      <p:ext uri="{BB962C8B-B14F-4D97-AF65-F5344CB8AC3E}">
        <p14:creationId xmlns:p14="http://schemas.microsoft.com/office/powerpoint/2010/main" val="33593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10</a:t>
            </a:fld>
            <a:endParaRPr lang="en-US"/>
          </a:p>
        </p:txBody>
      </p:sp>
    </p:spTree>
    <p:extLst>
      <p:ext uri="{BB962C8B-B14F-4D97-AF65-F5344CB8AC3E}">
        <p14:creationId xmlns:p14="http://schemas.microsoft.com/office/powerpoint/2010/main" val="2588051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11</a:t>
            </a:fld>
            <a:endParaRPr lang="en-US"/>
          </a:p>
        </p:txBody>
      </p:sp>
    </p:spTree>
    <p:extLst>
      <p:ext uri="{BB962C8B-B14F-4D97-AF65-F5344CB8AC3E}">
        <p14:creationId xmlns:p14="http://schemas.microsoft.com/office/powerpoint/2010/main" val="177899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12</a:t>
            </a:fld>
            <a:endParaRPr lang="en-US"/>
          </a:p>
        </p:txBody>
      </p:sp>
    </p:spTree>
    <p:extLst>
      <p:ext uri="{BB962C8B-B14F-4D97-AF65-F5344CB8AC3E}">
        <p14:creationId xmlns:p14="http://schemas.microsoft.com/office/powerpoint/2010/main" val="958571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13</a:t>
            </a:fld>
            <a:endParaRPr lang="en-US"/>
          </a:p>
        </p:txBody>
      </p:sp>
    </p:spTree>
    <p:extLst>
      <p:ext uri="{BB962C8B-B14F-4D97-AF65-F5344CB8AC3E}">
        <p14:creationId xmlns:p14="http://schemas.microsoft.com/office/powerpoint/2010/main" val="38193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14</a:t>
            </a:fld>
            <a:endParaRPr lang="en-US"/>
          </a:p>
        </p:txBody>
      </p:sp>
    </p:spTree>
    <p:extLst>
      <p:ext uri="{BB962C8B-B14F-4D97-AF65-F5344CB8AC3E}">
        <p14:creationId xmlns:p14="http://schemas.microsoft.com/office/powerpoint/2010/main" val="2585091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15</a:t>
            </a:fld>
            <a:endParaRPr lang="en-US"/>
          </a:p>
        </p:txBody>
      </p:sp>
    </p:spTree>
    <p:extLst>
      <p:ext uri="{BB962C8B-B14F-4D97-AF65-F5344CB8AC3E}">
        <p14:creationId xmlns:p14="http://schemas.microsoft.com/office/powerpoint/2010/main" val="3209987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16</a:t>
            </a:fld>
            <a:endParaRPr lang="en-US"/>
          </a:p>
        </p:txBody>
      </p:sp>
    </p:spTree>
    <p:extLst>
      <p:ext uri="{BB962C8B-B14F-4D97-AF65-F5344CB8AC3E}">
        <p14:creationId xmlns:p14="http://schemas.microsoft.com/office/powerpoint/2010/main" val="913406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17</a:t>
            </a:fld>
            <a:endParaRPr lang="en-US"/>
          </a:p>
        </p:txBody>
      </p:sp>
    </p:spTree>
    <p:extLst>
      <p:ext uri="{BB962C8B-B14F-4D97-AF65-F5344CB8AC3E}">
        <p14:creationId xmlns:p14="http://schemas.microsoft.com/office/powerpoint/2010/main" val="2943928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18</a:t>
            </a:fld>
            <a:endParaRPr lang="en-US"/>
          </a:p>
        </p:txBody>
      </p:sp>
    </p:spTree>
    <p:extLst>
      <p:ext uri="{BB962C8B-B14F-4D97-AF65-F5344CB8AC3E}">
        <p14:creationId xmlns:p14="http://schemas.microsoft.com/office/powerpoint/2010/main" val="883950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19</a:t>
            </a:fld>
            <a:endParaRPr lang="en-US"/>
          </a:p>
        </p:txBody>
      </p:sp>
    </p:spTree>
    <p:extLst>
      <p:ext uri="{BB962C8B-B14F-4D97-AF65-F5344CB8AC3E}">
        <p14:creationId xmlns:p14="http://schemas.microsoft.com/office/powerpoint/2010/main" val="149543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solution is HIFU monitoring. Since we use HIFU to ablate, why don’t we use it to monitor at the same time. This is what our setup looks like. There are two phases, first we generate ultrasound focused on the target to ablate it. Then, with function generators and amplifiers, we generate ultrasound signals and received by MRI-compatible PVDF receiver. These signals can help us generate the temperature image. These two phases are conducted one after another. Since ultrasound is a kind of wave, it is able to be received in anywhere else. Thus, we set a receiver on the top to receive these signals, where all signals sent from HIFU can be received. With these raw data, we are able to generate a temperature image and tell doctors whether the tissue has been ablated.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a:t>
            </a:fld>
            <a:endParaRPr lang="en-US"/>
          </a:p>
        </p:txBody>
      </p:sp>
    </p:spTree>
    <p:extLst>
      <p:ext uri="{BB962C8B-B14F-4D97-AF65-F5344CB8AC3E}">
        <p14:creationId xmlns:p14="http://schemas.microsoft.com/office/powerpoint/2010/main" val="969373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20</a:t>
            </a:fld>
            <a:endParaRPr lang="en-US"/>
          </a:p>
        </p:txBody>
      </p:sp>
    </p:spTree>
    <p:extLst>
      <p:ext uri="{BB962C8B-B14F-4D97-AF65-F5344CB8AC3E}">
        <p14:creationId xmlns:p14="http://schemas.microsoft.com/office/powerpoint/2010/main" val="1412709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21</a:t>
            </a:fld>
            <a:endParaRPr lang="en-US"/>
          </a:p>
        </p:txBody>
      </p:sp>
    </p:spTree>
    <p:extLst>
      <p:ext uri="{BB962C8B-B14F-4D97-AF65-F5344CB8AC3E}">
        <p14:creationId xmlns:p14="http://schemas.microsoft.com/office/powerpoint/2010/main" val="678165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22</a:t>
            </a:fld>
            <a:endParaRPr lang="en-US"/>
          </a:p>
        </p:txBody>
      </p:sp>
    </p:spTree>
    <p:extLst>
      <p:ext uri="{BB962C8B-B14F-4D97-AF65-F5344CB8AC3E}">
        <p14:creationId xmlns:p14="http://schemas.microsoft.com/office/powerpoint/2010/main" val="2901215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23</a:t>
            </a:fld>
            <a:endParaRPr lang="en-US"/>
          </a:p>
        </p:txBody>
      </p:sp>
    </p:spTree>
    <p:extLst>
      <p:ext uri="{BB962C8B-B14F-4D97-AF65-F5344CB8AC3E}">
        <p14:creationId xmlns:p14="http://schemas.microsoft.com/office/powerpoint/2010/main" val="349122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24</a:t>
            </a:fld>
            <a:endParaRPr lang="en-US"/>
          </a:p>
        </p:txBody>
      </p:sp>
    </p:spTree>
    <p:extLst>
      <p:ext uri="{BB962C8B-B14F-4D97-AF65-F5344CB8AC3E}">
        <p14:creationId xmlns:p14="http://schemas.microsoft.com/office/powerpoint/2010/main" val="2854781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25</a:t>
            </a:fld>
            <a:endParaRPr lang="en-US"/>
          </a:p>
        </p:txBody>
      </p:sp>
    </p:spTree>
    <p:extLst>
      <p:ext uri="{BB962C8B-B14F-4D97-AF65-F5344CB8AC3E}">
        <p14:creationId xmlns:p14="http://schemas.microsoft.com/office/powerpoint/2010/main" val="4073398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26</a:t>
            </a:fld>
            <a:endParaRPr lang="en-US"/>
          </a:p>
        </p:txBody>
      </p:sp>
    </p:spTree>
    <p:extLst>
      <p:ext uri="{BB962C8B-B14F-4D97-AF65-F5344CB8AC3E}">
        <p14:creationId xmlns:p14="http://schemas.microsoft.com/office/powerpoint/2010/main" val="1168140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27</a:t>
            </a:fld>
            <a:endParaRPr lang="en-US"/>
          </a:p>
        </p:txBody>
      </p:sp>
    </p:spTree>
    <p:extLst>
      <p:ext uri="{BB962C8B-B14F-4D97-AF65-F5344CB8AC3E}">
        <p14:creationId xmlns:p14="http://schemas.microsoft.com/office/powerpoint/2010/main" val="195474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28</a:t>
            </a:fld>
            <a:endParaRPr lang="en-US"/>
          </a:p>
        </p:txBody>
      </p:sp>
    </p:spTree>
    <p:extLst>
      <p:ext uri="{BB962C8B-B14F-4D97-AF65-F5344CB8AC3E}">
        <p14:creationId xmlns:p14="http://schemas.microsoft.com/office/powerpoint/2010/main" val="223823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29</a:t>
            </a:fld>
            <a:endParaRPr lang="en-US"/>
          </a:p>
        </p:txBody>
      </p:sp>
    </p:spTree>
    <p:extLst>
      <p:ext uri="{BB962C8B-B14F-4D97-AF65-F5344CB8AC3E}">
        <p14:creationId xmlns:p14="http://schemas.microsoft.com/office/powerpoint/2010/main" val="41340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a:t>
            </a:fld>
            <a:endParaRPr lang="en-US"/>
          </a:p>
        </p:txBody>
      </p:sp>
    </p:spTree>
    <p:extLst>
      <p:ext uri="{BB962C8B-B14F-4D97-AF65-F5344CB8AC3E}">
        <p14:creationId xmlns:p14="http://schemas.microsoft.com/office/powerpoint/2010/main" val="280087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30</a:t>
            </a:fld>
            <a:endParaRPr lang="en-US"/>
          </a:p>
        </p:txBody>
      </p:sp>
    </p:spTree>
    <p:extLst>
      <p:ext uri="{BB962C8B-B14F-4D97-AF65-F5344CB8AC3E}">
        <p14:creationId xmlns:p14="http://schemas.microsoft.com/office/powerpoint/2010/main" val="2285973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31</a:t>
            </a:fld>
            <a:endParaRPr lang="en-US"/>
          </a:p>
        </p:txBody>
      </p:sp>
    </p:spTree>
    <p:extLst>
      <p:ext uri="{BB962C8B-B14F-4D97-AF65-F5344CB8AC3E}">
        <p14:creationId xmlns:p14="http://schemas.microsoft.com/office/powerpoint/2010/main" val="607994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32</a:t>
            </a:fld>
            <a:endParaRPr lang="en-US"/>
          </a:p>
        </p:txBody>
      </p:sp>
    </p:spTree>
    <p:extLst>
      <p:ext uri="{BB962C8B-B14F-4D97-AF65-F5344CB8AC3E}">
        <p14:creationId xmlns:p14="http://schemas.microsoft.com/office/powerpoint/2010/main" val="6060579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solution is HIFU monitoring. Since we use HIFU to ablate, why don’t we use it to monitor at the same time. This is what our setup looks like. There are two phases, first we generate ultrasound focused on the target to ablate it. Then, with function generators and amplifiers, we generate ultrasound signals and received by MRI-compatible PVDF receiver. These signals can help us generate the temperature image. These two phases are conducted one after another. Since ultrasound is a kind of wave, it is able to be received in anywhere else. Thus, we set a receiver on the top to receive these signals, where all signals sent from HIFU can be received. With these raw data, we are able to generate a temperature image and tell doctors whether the tissue has been ablated.</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33</a:t>
            </a:fld>
            <a:endParaRPr lang="en-US"/>
          </a:p>
        </p:txBody>
      </p:sp>
    </p:spTree>
    <p:extLst>
      <p:ext uri="{BB962C8B-B14F-4D97-AF65-F5344CB8AC3E}">
        <p14:creationId xmlns:p14="http://schemas.microsoft.com/office/powerpoint/2010/main" val="6270758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34</a:t>
            </a:fld>
            <a:endParaRPr lang="en-US"/>
          </a:p>
        </p:txBody>
      </p:sp>
    </p:spTree>
    <p:extLst>
      <p:ext uri="{BB962C8B-B14F-4D97-AF65-F5344CB8AC3E}">
        <p14:creationId xmlns:p14="http://schemas.microsoft.com/office/powerpoint/2010/main" val="265420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4</a:t>
            </a:fld>
            <a:endParaRPr lang="en-US"/>
          </a:p>
        </p:txBody>
      </p:sp>
    </p:spTree>
    <p:extLst>
      <p:ext uri="{BB962C8B-B14F-4D97-AF65-F5344CB8AC3E}">
        <p14:creationId xmlns:p14="http://schemas.microsoft.com/office/powerpoint/2010/main" val="2242800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ask you a question. What is one of the most dangerous illness in the world?</a:t>
            </a:r>
          </a:p>
          <a:p>
            <a:r>
              <a:rPr lang="en-US" baseline="0" dirty="0"/>
              <a:t>Cancer is one of them, right?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5</a:t>
            </a:fld>
            <a:endParaRPr lang="en-US"/>
          </a:p>
        </p:txBody>
      </p:sp>
    </p:spTree>
    <p:extLst>
      <p:ext uri="{BB962C8B-B14F-4D97-AF65-F5344CB8AC3E}">
        <p14:creationId xmlns:p14="http://schemas.microsoft.com/office/powerpoint/2010/main" val="98122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6</a:t>
            </a:fld>
            <a:endParaRPr lang="en-US"/>
          </a:p>
        </p:txBody>
      </p:sp>
    </p:spTree>
    <p:extLst>
      <p:ext uri="{BB962C8B-B14F-4D97-AF65-F5344CB8AC3E}">
        <p14:creationId xmlns:p14="http://schemas.microsoft.com/office/powerpoint/2010/main" val="3046420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7</a:t>
            </a:fld>
            <a:endParaRPr lang="en-US"/>
          </a:p>
        </p:txBody>
      </p:sp>
    </p:spTree>
    <p:extLst>
      <p:ext uri="{BB962C8B-B14F-4D97-AF65-F5344CB8AC3E}">
        <p14:creationId xmlns:p14="http://schemas.microsoft.com/office/powerpoint/2010/main" val="375466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8</a:t>
            </a:fld>
            <a:endParaRPr lang="en-US"/>
          </a:p>
        </p:txBody>
      </p:sp>
    </p:spTree>
    <p:extLst>
      <p:ext uri="{BB962C8B-B14F-4D97-AF65-F5344CB8AC3E}">
        <p14:creationId xmlns:p14="http://schemas.microsoft.com/office/powerpoint/2010/main" val="2420898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doctors usually do with cancer?</a:t>
            </a:r>
          </a:p>
          <a:p>
            <a:r>
              <a:rPr lang="en-US" dirty="0"/>
              <a:t>They perform a surgery on patients. </a:t>
            </a:r>
            <a:r>
              <a:rPr lang="en-US" altLang="zh-CN" dirty="0"/>
              <a:t>They cut into body and excise the </a:t>
            </a:r>
            <a:r>
              <a:rPr lang="en-US" altLang="zh-CN" dirty="0" err="1"/>
              <a:t>tumour</a:t>
            </a:r>
            <a:r>
              <a:rPr lang="en-US" altLang="zh-CN" dirty="0"/>
              <a:t>. However, such a surgery will leave a permanent scar and great pain on patient.</a:t>
            </a:r>
            <a:endParaRPr lang="en-US" dirty="0"/>
          </a:p>
        </p:txBody>
      </p:sp>
      <p:sp>
        <p:nvSpPr>
          <p:cNvPr id="4" name="Slide Number Placeholder 3"/>
          <p:cNvSpPr>
            <a:spLocks noGrp="1"/>
          </p:cNvSpPr>
          <p:nvPr>
            <p:ph type="sldNum" sz="quarter" idx="10"/>
          </p:nvPr>
        </p:nvSpPr>
        <p:spPr/>
        <p:txBody>
          <a:bodyPr/>
          <a:lstStyle/>
          <a:p>
            <a:fld id="{42C550AC-FF7F-EB44-941C-02B0C63F0790}" type="slidenum">
              <a:rPr lang="en-US" smtClean="0"/>
              <a:t>9</a:t>
            </a:fld>
            <a:endParaRPr lang="en-US"/>
          </a:p>
        </p:txBody>
      </p:sp>
    </p:spTree>
    <p:extLst>
      <p:ext uri="{BB962C8B-B14F-4D97-AF65-F5344CB8AC3E}">
        <p14:creationId xmlns:p14="http://schemas.microsoft.com/office/powerpoint/2010/main" val="345896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6D0E0F-71B1-A740-9C27-BADB0FF047CD}"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994672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D0E0F-71B1-A740-9C27-BADB0FF047CD}"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47857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D0E0F-71B1-A740-9C27-BADB0FF047CD}"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1468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6D0E0F-71B1-A740-9C27-BADB0FF047CD}"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83945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6D0E0F-71B1-A740-9C27-BADB0FF047CD}"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618797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6D0E0F-71B1-A740-9C27-BADB0FF047CD}"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200994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6D0E0F-71B1-A740-9C27-BADB0FF047CD}" type="datetimeFigureOut">
              <a:rPr lang="en-US" smtClean="0"/>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28729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6D0E0F-71B1-A740-9C27-BADB0FF047CD}" type="datetimeFigureOut">
              <a:rPr lang="en-US" smtClean="0"/>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80082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6D0E0F-71B1-A740-9C27-BADB0FF047CD}" type="datetimeFigureOut">
              <a:rPr lang="en-US" smtClean="0"/>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92268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D0E0F-71B1-A740-9C27-BADB0FF047CD}"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140530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6D0E0F-71B1-A740-9C27-BADB0FF047CD}"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6E398-9417-E741-BFFC-7477F592D70A}" type="slidenum">
              <a:rPr lang="en-US" smtClean="0"/>
              <a:t>‹#›</a:t>
            </a:fld>
            <a:endParaRPr lang="en-US"/>
          </a:p>
        </p:txBody>
      </p:sp>
    </p:spTree>
    <p:extLst>
      <p:ext uri="{BB962C8B-B14F-4D97-AF65-F5344CB8AC3E}">
        <p14:creationId xmlns:p14="http://schemas.microsoft.com/office/powerpoint/2010/main" val="854958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D0E0F-71B1-A740-9C27-BADB0FF047CD}" type="datetimeFigureOut">
              <a:rPr lang="en-US" smtClean="0"/>
              <a:t>3/6/2019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6E398-9417-E741-BFFC-7477F592D70A}" type="slidenum">
              <a:rPr lang="en-US" smtClean="0"/>
              <a:t>‹#›</a:t>
            </a:fld>
            <a:endParaRPr lang="en-US"/>
          </a:p>
        </p:txBody>
      </p:sp>
    </p:spTree>
    <p:extLst>
      <p:ext uri="{BB962C8B-B14F-4D97-AF65-F5344CB8AC3E}">
        <p14:creationId xmlns:p14="http://schemas.microsoft.com/office/powerpoint/2010/main" val="3150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3.tif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0.png"/><Relationship Id="rId4" Type="http://schemas.openxmlformats.org/officeDocument/2006/relationships/image" Target="../media/image3.tiff"/></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3.tiff"/></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tiff"/></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tif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tiff"/></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tiff"/></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3.tiff"/></Relationships>
</file>

<file path=ppt/slides/_rels/slide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tiff"/></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85204" y="2236207"/>
            <a:ext cx="7018235" cy="1178946"/>
          </a:xfrm>
        </p:spPr>
        <p:txBody>
          <a:bodyPr>
            <a:noAutofit/>
          </a:bodyPr>
          <a:lstStyle/>
          <a:p>
            <a:r>
              <a:rPr lang="en-US" altLang="zh-CN" sz="3200" smtClean="0">
                <a:solidFill>
                  <a:srgbClr val="C99231"/>
                </a:solidFill>
                <a:latin typeface="Quadon" charset="-128"/>
                <a:ea typeface=" ☞" charset="0"/>
                <a:cs typeface=" ☞" charset="0"/>
              </a:rPr>
              <a:t>Seminar Presentation</a:t>
            </a:r>
            <a:br>
              <a:rPr lang="en-US" altLang="zh-CN" sz="3200" smtClean="0">
                <a:solidFill>
                  <a:srgbClr val="C99231"/>
                </a:solidFill>
                <a:latin typeface="Quadon" charset="-128"/>
                <a:ea typeface=" ☞" charset="0"/>
                <a:cs typeface=" ☞" charset="0"/>
              </a:rPr>
            </a:br>
            <a:r>
              <a:rPr lang="en-US" altLang="zh-CN" sz="3200" smtClean="0">
                <a:solidFill>
                  <a:srgbClr val="C99231"/>
                </a:solidFill>
                <a:latin typeface="Quadon" charset="-128"/>
                <a:ea typeface=" ☞" charset="0"/>
                <a:cs typeface=" ☞" charset="0"/>
              </a:rPr>
              <a:t>Thermal Imaging</a:t>
            </a:r>
            <a:endParaRPr lang="en-US" sz="3200" dirty="0">
              <a:solidFill>
                <a:srgbClr val="C99231"/>
              </a:solidFill>
              <a:latin typeface="Quadon" charset="-128"/>
              <a:ea typeface=" ☞" charset="0"/>
              <a:cs typeface=" ☞" charset="0"/>
            </a:endParaRPr>
          </a:p>
        </p:txBody>
      </p:sp>
      <p:sp>
        <p:nvSpPr>
          <p:cNvPr id="3" name="Subtitle 2"/>
          <p:cNvSpPr>
            <a:spLocks noGrp="1"/>
          </p:cNvSpPr>
          <p:nvPr>
            <p:ph type="subTitle" idx="1"/>
          </p:nvPr>
        </p:nvSpPr>
        <p:spPr>
          <a:xfrm>
            <a:off x="1960167" y="4091683"/>
            <a:ext cx="8309987" cy="1965574"/>
          </a:xfrm>
        </p:spPr>
        <p:txBody>
          <a:bodyPr>
            <a:noAutofit/>
          </a:bodyPr>
          <a:lstStyle/>
          <a:p>
            <a:pPr>
              <a:spcBef>
                <a:spcPts val="0"/>
              </a:spcBef>
            </a:pPr>
            <a:endParaRPr lang="en-US" dirty="0">
              <a:solidFill>
                <a:schemeClr val="bg1"/>
              </a:solidFill>
              <a:latin typeface="+mj-lt"/>
              <a:cs typeface="Gentona Light"/>
            </a:endParaRPr>
          </a:p>
          <a:p>
            <a:pPr>
              <a:spcBef>
                <a:spcPts val="0"/>
              </a:spcBef>
            </a:pPr>
            <a:r>
              <a:rPr lang="en-US" dirty="0">
                <a:solidFill>
                  <a:schemeClr val="bg1"/>
                </a:solidFill>
                <a:latin typeface="Gentona Book" charset="-128"/>
                <a:cs typeface="Gentona Light"/>
              </a:rPr>
              <a:t>Student: Changfan Chen</a:t>
            </a:r>
          </a:p>
          <a:p>
            <a:pPr>
              <a:spcBef>
                <a:spcPts val="0"/>
              </a:spcBef>
            </a:pPr>
            <a:r>
              <a:rPr lang="en-US" dirty="0">
                <a:solidFill>
                  <a:schemeClr val="bg1"/>
                </a:solidFill>
                <a:latin typeface="Gentona Book" charset="-128"/>
                <a:cs typeface="Gentona Light"/>
              </a:rPr>
              <a:t>Mentor: </a:t>
            </a:r>
            <a:r>
              <a:rPr lang="en-US">
                <a:solidFill>
                  <a:schemeClr val="bg1"/>
                </a:solidFill>
                <a:latin typeface="Gentona Book" charset="-128"/>
                <a:cs typeface="Gentona Light"/>
              </a:rPr>
              <a:t>Dr.Emad</a:t>
            </a:r>
            <a:r>
              <a:rPr lang="en-US" dirty="0">
                <a:solidFill>
                  <a:schemeClr val="bg1"/>
                </a:solidFill>
                <a:latin typeface="Gentona Book" charset="-128"/>
                <a:cs typeface="Gentona Light"/>
              </a:rPr>
              <a:t> </a:t>
            </a:r>
            <a:r>
              <a:rPr lang="en-US" dirty="0" err="1">
                <a:solidFill>
                  <a:schemeClr val="bg1"/>
                </a:solidFill>
                <a:latin typeface="Gentona Book" charset="-128"/>
                <a:cs typeface="Gentona Light"/>
              </a:rPr>
              <a:t>Boctor</a:t>
            </a:r>
            <a:r>
              <a:rPr lang="en-US" dirty="0">
                <a:solidFill>
                  <a:schemeClr val="bg1"/>
                </a:solidFill>
                <a:latin typeface="Gentona Book" charset="-128"/>
                <a:cs typeface="Gentona Light"/>
              </a:rPr>
              <a:t>   </a:t>
            </a:r>
            <a:r>
              <a:rPr lang="en-US" altLang="zh-CN" dirty="0" err="1">
                <a:solidFill>
                  <a:schemeClr val="bg1"/>
                </a:solidFill>
                <a:latin typeface="Gentona Book" charset="-128"/>
                <a:cs typeface="Gentona Light"/>
              </a:rPr>
              <a:t>Younsu</a:t>
            </a:r>
            <a:r>
              <a:rPr lang="en-US" altLang="zh-CN" dirty="0">
                <a:solidFill>
                  <a:schemeClr val="bg1"/>
                </a:solidFill>
                <a:latin typeface="Gentona Book" charset="-128"/>
                <a:cs typeface="Gentona Light"/>
              </a:rPr>
              <a:t> Kim</a:t>
            </a:r>
            <a:endParaRPr lang="en-US" dirty="0">
              <a:solidFill>
                <a:schemeClr val="bg1"/>
              </a:solidFill>
              <a:latin typeface="Gentona Book" charset="-128"/>
              <a:cs typeface="Gentona Light"/>
            </a:endParaRPr>
          </a:p>
          <a:p>
            <a:pPr>
              <a:spcBef>
                <a:spcPts val="0"/>
              </a:spcBef>
            </a:pPr>
            <a:r>
              <a:rPr lang="en-US" smtClean="0">
                <a:solidFill>
                  <a:schemeClr val="bg1"/>
                </a:solidFill>
                <a:latin typeface="Gentona Book" charset="-128"/>
                <a:cs typeface="Gentona Light"/>
              </a:rPr>
              <a:t>03/07/2019</a:t>
            </a:r>
            <a:endParaRPr lang="en-US" dirty="0">
              <a:solidFill>
                <a:schemeClr val="bg1"/>
              </a:solidFill>
              <a:latin typeface="Gentona Book" charset="-128"/>
              <a:cs typeface="Gentona Light"/>
            </a:endParaRPr>
          </a:p>
          <a:p>
            <a:pPr>
              <a:spcBef>
                <a:spcPts val="0"/>
              </a:spcBef>
            </a:pPr>
            <a:endParaRPr lang="en-US" dirty="0">
              <a:solidFill>
                <a:schemeClr val="bg1"/>
              </a:solidFill>
              <a:latin typeface="Gentona Book" charset="-128"/>
              <a:cs typeface="Gentona Light"/>
            </a:endParaRPr>
          </a:p>
          <a:p>
            <a:pPr>
              <a:spcBef>
                <a:spcPts val="0"/>
              </a:spcBef>
            </a:pPr>
            <a:endParaRPr lang="en-US" dirty="0">
              <a:solidFill>
                <a:schemeClr val="bg1"/>
              </a:solidFill>
              <a:latin typeface="Gentona Book" charset="-128"/>
              <a:cs typeface="Gentona Light"/>
            </a:endParaRPr>
          </a:p>
        </p:txBody>
      </p:sp>
      <p:cxnSp>
        <p:nvCxnSpPr>
          <p:cNvPr id="9" name="Straight Connector 8"/>
          <p:cNvCxnSpPr/>
          <p:nvPr/>
        </p:nvCxnSpPr>
        <p:spPr>
          <a:xfrm>
            <a:off x="2391556" y="1872118"/>
            <a:ext cx="7405534"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5" descr="whiting.logo.large.vertic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100" y="-190500"/>
            <a:ext cx="3225800" cy="2159000"/>
          </a:xfrm>
          <a:prstGeom prst="rect">
            <a:avLst/>
          </a:prstGeom>
        </p:spPr>
      </p:pic>
    </p:spTree>
    <p:extLst>
      <p:ext uri="{BB962C8B-B14F-4D97-AF65-F5344CB8AC3E}">
        <p14:creationId xmlns:p14="http://schemas.microsoft.com/office/powerpoint/2010/main" val="1083792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Good &amp; Bad</a:t>
            </a:r>
            <a:endParaRPr lang="zh-CN" altLang="en-US" sz="4000" dirty="0">
              <a:solidFill>
                <a:schemeClr val="bg1"/>
              </a:solidFill>
            </a:endParaRPr>
          </a:p>
        </p:txBody>
      </p:sp>
      <p:sp>
        <p:nvSpPr>
          <p:cNvPr id="2" name="文本框 1"/>
          <p:cNvSpPr txBox="1"/>
          <p:nvPr/>
        </p:nvSpPr>
        <p:spPr>
          <a:xfrm>
            <a:off x="7032085" y="2094523"/>
            <a:ext cx="4146998" cy="3231654"/>
          </a:xfrm>
          <a:prstGeom prst="rect">
            <a:avLst/>
          </a:prstGeom>
          <a:noFill/>
        </p:spPr>
        <p:txBody>
          <a:bodyPr wrap="square" rtlCol="0">
            <a:spAutoFit/>
          </a:bodyPr>
          <a:lstStyle/>
          <a:p>
            <a:r>
              <a:rPr lang="en-US" altLang="zh-CN" sz="2400" smtClean="0"/>
              <a:t>Bad</a:t>
            </a:r>
          </a:p>
          <a:p>
            <a:pPr marL="285750" indent="-285750">
              <a:buFont typeface="Arial" panose="020B0604020202020204" pitchFamily="34" charset="0"/>
              <a:buChar char="•"/>
            </a:pPr>
            <a:r>
              <a:rPr lang="en-US" altLang="zh-CN" smtClean="0"/>
              <a:t>The article does not clarify the challenage of measurement in large and high temperature range as well as the specific solution </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r>
              <a:rPr lang="en-US" altLang="zh-CN" smtClean="0"/>
              <a:t>The picture is not complete and the article does not clarify the function of Attenuator</a:t>
            </a:r>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r>
              <a:rPr lang="en-US" altLang="zh-CN" smtClean="0"/>
              <a:t>No ground truth is provided </a:t>
            </a:r>
            <a:endParaRPr lang="zh-CN" altLang="en-US"/>
          </a:p>
        </p:txBody>
      </p:sp>
      <p:sp>
        <p:nvSpPr>
          <p:cNvPr id="5" name="文本框 4"/>
          <p:cNvSpPr txBox="1"/>
          <p:nvPr/>
        </p:nvSpPr>
        <p:spPr>
          <a:xfrm>
            <a:off x="890954" y="2094523"/>
            <a:ext cx="5228492" cy="3231654"/>
          </a:xfrm>
          <a:prstGeom prst="rect">
            <a:avLst/>
          </a:prstGeom>
          <a:noFill/>
        </p:spPr>
        <p:txBody>
          <a:bodyPr wrap="square" rtlCol="0">
            <a:spAutoFit/>
          </a:bodyPr>
          <a:lstStyle/>
          <a:p>
            <a:r>
              <a:rPr lang="en-US" altLang="zh-CN" sz="2400" smtClean="0"/>
              <a:t>Good</a:t>
            </a:r>
          </a:p>
          <a:p>
            <a:pPr marL="285750" indent="-285750">
              <a:buFont typeface="Arial" panose="020B0604020202020204" pitchFamily="34" charset="0"/>
              <a:buChar char="•"/>
            </a:pPr>
            <a:r>
              <a:rPr lang="en-US" altLang="zh-CN" smtClean="0"/>
              <a:t>The paper consider the property of tissue may change the SoS and attenuation coefficient </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r>
              <a:rPr lang="en-US" altLang="zh-CN" smtClean="0"/>
              <a:t>The paper made a comparison with graph to show SoS is a better parameter which is clear and convincing</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r>
              <a:rPr lang="en-US" altLang="zh-CN" smtClean="0"/>
              <a:t>The bar plots are clear to show all information and relationship between experiments</a:t>
            </a:r>
          </a:p>
          <a:p>
            <a:r>
              <a:rPr lang="en-US" altLang="zh-CN" smtClean="0"/>
              <a:t> </a:t>
            </a:r>
            <a:endParaRPr lang="zh-CN" altLang="en-US"/>
          </a:p>
        </p:txBody>
      </p:sp>
    </p:spTree>
    <p:extLst>
      <p:ext uri="{BB962C8B-B14F-4D97-AF65-F5344CB8AC3E}">
        <p14:creationId xmlns:p14="http://schemas.microsoft.com/office/powerpoint/2010/main" val="128005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Inspiration</a:t>
            </a:r>
            <a:endParaRPr lang="zh-CN" altLang="en-US" sz="4000" dirty="0">
              <a:solidFill>
                <a:schemeClr val="bg1"/>
              </a:solidFill>
            </a:endParaRPr>
          </a:p>
        </p:txBody>
      </p:sp>
      <p:sp>
        <p:nvSpPr>
          <p:cNvPr id="2" name="文本框 1"/>
          <p:cNvSpPr txBox="1"/>
          <p:nvPr/>
        </p:nvSpPr>
        <p:spPr>
          <a:xfrm>
            <a:off x="1867877" y="2414954"/>
            <a:ext cx="7596554" cy="3046988"/>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mtClean="0"/>
              <a:t>We can make full use of change of SoS to design the network and monitor the temperature change in HIFU experiment</a:t>
            </a:r>
          </a:p>
          <a:p>
            <a:endParaRPr lang="en-US" altLang="zh-CN" sz="2400" smtClean="0"/>
          </a:p>
          <a:p>
            <a:endParaRPr lang="en-US" altLang="zh-CN" sz="2400"/>
          </a:p>
          <a:p>
            <a:pPr marL="342900" indent="-342900">
              <a:buFont typeface="Arial" panose="020B0604020202020204" pitchFamily="34" charset="0"/>
              <a:buChar char="•"/>
            </a:pPr>
            <a:r>
              <a:rPr lang="en-US" altLang="zh-CN" sz="2400" smtClean="0"/>
              <a:t>The initial status before ablation is important information to measure the temperature thus the network should include the initial status</a:t>
            </a:r>
            <a:endParaRPr lang="zh-CN" altLang="en-US" sz="2400"/>
          </a:p>
        </p:txBody>
      </p:sp>
    </p:spTree>
    <p:extLst>
      <p:ext uri="{BB962C8B-B14F-4D97-AF65-F5344CB8AC3E}">
        <p14:creationId xmlns:p14="http://schemas.microsoft.com/office/powerpoint/2010/main" val="3370299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smtClean="0">
                <a:solidFill>
                  <a:schemeClr val="bg1"/>
                </a:solidFill>
              </a:rPr>
              <a:t>Papers</a:t>
            </a:r>
            <a:endParaRPr lang="zh-CN" altLang="en-US" sz="4000" dirty="0">
              <a:solidFill>
                <a:schemeClr val="bg1"/>
              </a:solidFill>
            </a:endParaRPr>
          </a:p>
        </p:txBody>
      </p:sp>
      <p:sp>
        <p:nvSpPr>
          <p:cNvPr id="5" name="Rectangle 4">
            <a:extLst>
              <a:ext uri="{FF2B5EF4-FFF2-40B4-BE49-F238E27FC236}">
                <a16:creationId xmlns:a16="http://schemas.microsoft.com/office/drawing/2014/main" id="{2084732C-4AD6-4369-8FD5-3FD2010C710B}"/>
              </a:ext>
            </a:extLst>
          </p:cNvPr>
          <p:cNvSpPr/>
          <p:nvPr/>
        </p:nvSpPr>
        <p:spPr>
          <a:xfrm>
            <a:off x="939282" y="1534754"/>
            <a:ext cx="4648200" cy="5355312"/>
          </a:xfrm>
          <a:prstGeom prst="rect">
            <a:avLst/>
          </a:prstGeom>
        </p:spPr>
        <p:txBody>
          <a:bodyPr wrap="square">
            <a:spAutoFit/>
          </a:bodyPr>
          <a:lstStyle/>
          <a:p>
            <a:r>
              <a:rPr lang="en-US" altLang="zh-CN" smtClean="0"/>
              <a:t>[1]Techavipoo </a:t>
            </a:r>
            <a:r>
              <a:rPr lang="en-US" altLang="zh-CN"/>
              <a:t>U, Varghese T, Chen Q, et al. Temperature dependence of ultrasonic propagation speed and attenuation in excised canine liver tissue measured using transmitted and reflected pulses[J]. The Journal of the Acoustical Society of America, 2004, 115(6): 2859-2865</a:t>
            </a:r>
            <a:r>
              <a:rPr lang="en-US" altLang="zh-CN" smtClean="0"/>
              <a:t>.</a:t>
            </a:r>
          </a:p>
          <a:p>
            <a:endParaRPr lang="en-US" altLang="zh-CN"/>
          </a:p>
          <a:p>
            <a:r>
              <a:rPr lang="en-US" altLang="zh-CN" smtClean="0"/>
              <a:t>[2] </a:t>
            </a:r>
            <a:r>
              <a:rPr lang="en-US" altLang="zh-CN" dirty="0"/>
              <a:t>Kim Y, </a:t>
            </a:r>
            <a:r>
              <a:rPr lang="en-US" altLang="zh-CN" dirty="0" err="1"/>
              <a:t>Audigier</a:t>
            </a:r>
            <a:r>
              <a:rPr lang="en-US" altLang="zh-CN" dirty="0"/>
              <a:t> C, </a:t>
            </a:r>
            <a:r>
              <a:rPr lang="en-US" altLang="zh-CN" dirty="0" err="1"/>
              <a:t>Ellens</a:t>
            </a:r>
            <a:r>
              <a:rPr lang="en-US" altLang="zh-CN" dirty="0"/>
              <a:t> N, et al. A novel 3D ultrasound thermometry method for HIFU ablation using an ultrasound element[C]//2017 IEEE international </a:t>
            </a:r>
            <a:r>
              <a:rPr lang="en-US" altLang="zh-CN" dirty="0" err="1"/>
              <a:t>ultrasonics</a:t>
            </a:r>
            <a:r>
              <a:rPr lang="en-US" altLang="zh-CN" dirty="0"/>
              <a:t> symposium (IUS). IEEE, 2017: </a:t>
            </a:r>
            <a:r>
              <a:rPr lang="en-US" altLang="zh-CN"/>
              <a:t>1-4</a:t>
            </a:r>
            <a:r>
              <a:rPr lang="en-US" altLang="zh-CN" smtClean="0"/>
              <a:t>.</a:t>
            </a:r>
          </a:p>
          <a:p>
            <a:endParaRPr lang="en-US" altLang="zh-CN" dirty="0"/>
          </a:p>
          <a:p>
            <a:r>
              <a:rPr lang="en-US" altLang="zh-CN" smtClean="0"/>
              <a:t>[3] </a:t>
            </a:r>
            <a:r>
              <a:rPr lang="en-US" altLang="zh-CN" dirty="0"/>
              <a:t>Kim Y, </a:t>
            </a:r>
            <a:r>
              <a:rPr lang="en-US" altLang="zh-CN" dirty="0" err="1"/>
              <a:t>Audigier</a:t>
            </a:r>
            <a:r>
              <a:rPr lang="en-US" altLang="zh-CN" dirty="0"/>
              <a:t> C, </a:t>
            </a:r>
            <a:r>
              <a:rPr lang="en-US" altLang="zh-CN" dirty="0" err="1"/>
              <a:t>Ellens</a:t>
            </a:r>
            <a:r>
              <a:rPr lang="en-US" altLang="zh-CN" dirty="0"/>
              <a:t> N, et al. Low-Cost Ultrasound Thermometry for HIFU Therapy Using CNN[C]//2018 IEEE International </a:t>
            </a:r>
            <a:r>
              <a:rPr lang="en-US" altLang="zh-CN" dirty="0" err="1"/>
              <a:t>Ultrasonics</a:t>
            </a:r>
            <a:r>
              <a:rPr lang="en-US" altLang="zh-CN" dirty="0"/>
              <a:t> Symposium (IUS). IEEE, 2018: 1-9.</a:t>
            </a:r>
          </a:p>
          <a:p>
            <a:endParaRPr lang="en-US" altLang="zh-CN" dirty="0"/>
          </a:p>
        </p:txBody>
      </p:sp>
      <p:sp>
        <p:nvSpPr>
          <p:cNvPr id="6" name="TextBox 5">
            <a:extLst>
              <a:ext uri="{FF2B5EF4-FFF2-40B4-BE49-F238E27FC236}">
                <a16:creationId xmlns:a16="http://schemas.microsoft.com/office/drawing/2014/main" id="{4D8B6CD1-B5EE-4009-ABAE-C681FF34E9DC}"/>
              </a:ext>
            </a:extLst>
          </p:cNvPr>
          <p:cNvSpPr txBox="1"/>
          <p:nvPr/>
        </p:nvSpPr>
        <p:spPr>
          <a:xfrm>
            <a:off x="7175239" y="3889244"/>
            <a:ext cx="3946849" cy="923330"/>
          </a:xfrm>
          <a:prstGeom prst="rect">
            <a:avLst/>
          </a:prstGeom>
          <a:noFill/>
        </p:spPr>
        <p:txBody>
          <a:bodyPr wrap="square" rtlCol="0">
            <a:spAutoFit/>
          </a:bodyPr>
          <a:lstStyle/>
          <a:p>
            <a:r>
              <a:rPr lang="en-US" altLang="zh-CN" dirty="0"/>
              <a:t>This article </a:t>
            </a:r>
            <a:r>
              <a:rPr lang="en-US" altLang="zh-CN"/>
              <a:t>describes </a:t>
            </a:r>
            <a:r>
              <a:rPr lang="en-US" altLang="zh-CN" smtClean="0"/>
              <a:t>the way to do thermal imaging with HIFU(High Intensity Focused Ultrasound)</a:t>
            </a:r>
            <a:endParaRPr lang="zh-CN" altLang="en-US" dirty="0"/>
          </a:p>
        </p:txBody>
      </p:sp>
      <p:sp>
        <p:nvSpPr>
          <p:cNvPr id="12" name="TextBox 11">
            <a:extLst>
              <a:ext uri="{FF2B5EF4-FFF2-40B4-BE49-F238E27FC236}">
                <a16:creationId xmlns:a16="http://schemas.microsoft.com/office/drawing/2014/main" id="{90A43C5E-8CAD-42F0-8E46-7355C0637FD5}"/>
              </a:ext>
            </a:extLst>
          </p:cNvPr>
          <p:cNvSpPr txBox="1"/>
          <p:nvPr/>
        </p:nvSpPr>
        <p:spPr>
          <a:xfrm>
            <a:off x="7175240" y="5778279"/>
            <a:ext cx="3946849" cy="646331"/>
          </a:xfrm>
          <a:prstGeom prst="rect">
            <a:avLst/>
          </a:prstGeom>
          <a:noFill/>
        </p:spPr>
        <p:txBody>
          <a:bodyPr wrap="square" rtlCol="0">
            <a:spAutoFit/>
          </a:bodyPr>
          <a:lstStyle/>
          <a:p>
            <a:r>
              <a:rPr lang="en-US" altLang="zh-CN" dirty="0"/>
              <a:t>This article describes how we can do thermal imaging with deep learning</a:t>
            </a:r>
            <a:endParaRPr lang="zh-CN" altLang="en-US" dirty="0"/>
          </a:p>
        </p:txBody>
      </p:sp>
      <p:sp>
        <p:nvSpPr>
          <p:cNvPr id="2" name="矩形 1"/>
          <p:cNvSpPr/>
          <p:nvPr/>
        </p:nvSpPr>
        <p:spPr>
          <a:xfrm>
            <a:off x="7175238" y="1706270"/>
            <a:ext cx="3797561" cy="1477328"/>
          </a:xfrm>
          <a:prstGeom prst="rect">
            <a:avLst/>
          </a:prstGeom>
        </p:spPr>
        <p:txBody>
          <a:bodyPr wrap="square">
            <a:spAutoFit/>
          </a:bodyPr>
          <a:lstStyle/>
          <a:p>
            <a:r>
              <a:rPr lang="en-US" altLang="zh-CN"/>
              <a:t>This article </a:t>
            </a:r>
            <a:r>
              <a:rPr lang="en-US" altLang="zh-CN" smtClean="0"/>
              <a:t>describes how to collect data of speed of sound and attenuation ratio change and inspires us to do thermal imaging with this property</a:t>
            </a:r>
            <a:endParaRPr lang="zh-CN" altLang="en-US" dirty="0"/>
          </a:p>
        </p:txBody>
      </p:sp>
    </p:spTree>
    <p:extLst>
      <p:ext uri="{BB962C8B-B14F-4D97-AF65-F5344CB8AC3E}">
        <p14:creationId xmlns:p14="http://schemas.microsoft.com/office/powerpoint/2010/main" val="98184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smtClean="0">
                <a:solidFill>
                  <a:schemeClr val="bg1"/>
                </a:solidFill>
              </a:rPr>
              <a:t>Problem &amp; Goal</a:t>
            </a:r>
            <a:endParaRPr lang="zh-CN" altLang="en-US" sz="4000" dirty="0">
              <a:solidFill>
                <a:schemeClr val="bg1"/>
              </a:solidFill>
            </a:endParaRPr>
          </a:p>
        </p:txBody>
      </p:sp>
      <p:sp>
        <p:nvSpPr>
          <p:cNvPr id="9" name="文本框 8"/>
          <p:cNvSpPr txBox="1"/>
          <p:nvPr/>
        </p:nvSpPr>
        <p:spPr>
          <a:xfrm>
            <a:off x="1094704" y="1898575"/>
            <a:ext cx="8770513" cy="1261884"/>
          </a:xfrm>
          <a:prstGeom prst="rect">
            <a:avLst/>
          </a:prstGeom>
          <a:noFill/>
        </p:spPr>
        <p:txBody>
          <a:bodyPr wrap="square" rtlCol="0">
            <a:spAutoFit/>
          </a:bodyPr>
          <a:lstStyle/>
          <a:p>
            <a:r>
              <a:rPr lang="en-US" altLang="zh-CN" sz="2800" smtClean="0"/>
              <a:t>Problem</a:t>
            </a:r>
          </a:p>
          <a:p>
            <a:pPr marL="285750" indent="-285750">
              <a:buFont typeface="Arial" panose="020B0604020202020204" pitchFamily="34" charset="0"/>
              <a:buChar char="•"/>
            </a:pPr>
            <a:r>
              <a:rPr lang="en-US" altLang="zh-CN" sz="2400" smtClean="0"/>
              <a:t>Using MRI to monitor temperature is expensive and not portable</a:t>
            </a:r>
          </a:p>
          <a:p>
            <a:pPr marL="285750" indent="-285750">
              <a:buFont typeface="Arial" panose="020B0604020202020204" pitchFamily="34" charset="0"/>
              <a:buChar char="•"/>
            </a:pPr>
            <a:r>
              <a:rPr lang="en-US" altLang="zh-CN" sz="2400" smtClean="0"/>
              <a:t>Some people feel uncomfortable in MRI room</a:t>
            </a:r>
          </a:p>
        </p:txBody>
      </p:sp>
      <p:sp>
        <p:nvSpPr>
          <p:cNvPr id="11" name="文本框 10"/>
          <p:cNvSpPr txBox="1"/>
          <p:nvPr/>
        </p:nvSpPr>
        <p:spPr>
          <a:xfrm>
            <a:off x="1094704" y="4275786"/>
            <a:ext cx="9839459" cy="892552"/>
          </a:xfrm>
          <a:prstGeom prst="rect">
            <a:avLst/>
          </a:prstGeom>
          <a:noFill/>
        </p:spPr>
        <p:txBody>
          <a:bodyPr wrap="square" rtlCol="0">
            <a:spAutoFit/>
          </a:bodyPr>
          <a:lstStyle/>
          <a:p>
            <a:r>
              <a:rPr lang="en-US" altLang="zh-CN" sz="2800" smtClean="0"/>
              <a:t>Goal</a:t>
            </a:r>
          </a:p>
          <a:p>
            <a:pPr marL="285750" indent="-285750">
              <a:buFont typeface="Arial" panose="020B0604020202020204" pitchFamily="34" charset="0"/>
              <a:buChar char="•"/>
            </a:pPr>
            <a:r>
              <a:rPr lang="en-US" altLang="zh-CN" sz="2400" smtClean="0"/>
              <a:t>Design a novel method for HIFU monitoring with ultrasound signal</a:t>
            </a:r>
            <a:endParaRPr lang="zh-CN" altLang="en-US" sz="2400"/>
          </a:p>
        </p:txBody>
      </p:sp>
    </p:spTree>
    <p:extLst>
      <p:ext uri="{BB962C8B-B14F-4D97-AF65-F5344CB8AC3E}">
        <p14:creationId xmlns:p14="http://schemas.microsoft.com/office/powerpoint/2010/main" val="1166107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6955692" cy="707886"/>
          </a:xfrm>
          <a:prstGeom prst="rect">
            <a:avLst/>
          </a:prstGeom>
          <a:noFill/>
        </p:spPr>
        <p:txBody>
          <a:bodyPr wrap="square" rtlCol="0">
            <a:spAutoFit/>
          </a:bodyPr>
          <a:lstStyle/>
          <a:p>
            <a:r>
              <a:rPr lang="en-US" altLang="zh-CN" sz="4000" smtClean="0">
                <a:solidFill>
                  <a:schemeClr val="bg1"/>
                </a:solidFill>
              </a:rPr>
              <a:t>Why important to project</a:t>
            </a:r>
            <a:endParaRPr lang="zh-CN" altLang="en-US" sz="4000" dirty="0">
              <a:solidFill>
                <a:schemeClr val="bg1"/>
              </a:solidFill>
            </a:endParaRPr>
          </a:p>
        </p:txBody>
      </p:sp>
      <p:sp>
        <p:nvSpPr>
          <p:cNvPr id="2" name="文本框 1"/>
          <p:cNvSpPr txBox="1"/>
          <p:nvPr/>
        </p:nvSpPr>
        <p:spPr>
          <a:xfrm>
            <a:off x="1609969" y="1867877"/>
            <a:ext cx="9011139" cy="4524315"/>
          </a:xfrm>
          <a:prstGeom prst="rect">
            <a:avLst/>
          </a:prstGeom>
          <a:noFill/>
        </p:spPr>
        <p:txBody>
          <a:bodyPr wrap="square" rtlCol="0">
            <a:spAutoFit/>
          </a:bodyPr>
          <a:lstStyle/>
          <a:p>
            <a:pPr marL="285750" indent="-285750">
              <a:buFont typeface="Arial" panose="020B0604020202020204" pitchFamily="34" charset="0"/>
              <a:buChar char="•"/>
            </a:pPr>
            <a:r>
              <a:rPr lang="en-US" altLang="zh-CN" sz="2400" smtClean="0"/>
              <a:t>It provides a novel method and experiment to generate temperature image from ultrasound signals.</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It provides the derivation of generating temperature from collected time of flight, where the network can learn from.</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endParaRPr lang="en-US" altLang="zh-CN" sz="2400"/>
          </a:p>
          <a:p>
            <a:pPr marL="285750" indent="-285750">
              <a:buFont typeface="Arial" panose="020B0604020202020204" pitchFamily="34" charset="0"/>
              <a:buChar char="•"/>
            </a:pPr>
            <a:r>
              <a:rPr lang="en-US" altLang="zh-CN" sz="2400" smtClean="0"/>
              <a:t>It provides SoS versus temperature which can be reference.</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endParaRPr lang="zh-CN" altLang="en-US"/>
          </a:p>
        </p:txBody>
      </p:sp>
    </p:spTree>
    <p:extLst>
      <p:ext uri="{BB962C8B-B14F-4D97-AF65-F5344CB8AC3E}">
        <p14:creationId xmlns:p14="http://schemas.microsoft.com/office/powerpoint/2010/main" val="2377898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Technical Approach</a:t>
            </a:r>
            <a:endParaRPr lang="zh-CN" altLang="en-US" sz="4000" dirty="0">
              <a:solidFill>
                <a:schemeClr val="bg1"/>
              </a:solidFill>
            </a:endParaRPr>
          </a:p>
        </p:txBody>
      </p:sp>
      <p:sp>
        <p:nvSpPr>
          <p:cNvPr id="15" name="文本框 14"/>
          <p:cNvSpPr txBox="1"/>
          <p:nvPr/>
        </p:nvSpPr>
        <p:spPr>
          <a:xfrm>
            <a:off x="7738697" y="2445714"/>
            <a:ext cx="3946769" cy="2862322"/>
          </a:xfrm>
          <a:prstGeom prst="rect">
            <a:avLst/>
          </a:prstGeom>
          <a:noFill/>
        </p:spPr>
        <p:txBody>
          <a:bodyPr wrap="square" rtlCol="0">
            <a:spAutoFit/>
          </a:bodyPr>
          <a:lstStyle/>
          <a:p>
            <a:r>
              <a:rPr lang="en-US" altLang="zh-CN" smtClean="0"/>
              <a:t>128 US elements transmitting US pulses in heating phases and monitoring phases</a:t>
            </a:r>
          </a:p>
          <a:p>
            <a:endParaRPr lang="en-US" altLang="zh-CN"/>
          </a:p>
          <a:p>
            <a:r>
              <a:rPr lang="en-US" altLang="zh-CN" smtClean="0"/>
              <a:t>The pulses going through ablation zone and propagating to the opposite where TOF(Time of Flight) is collected.</a:t>
            </a:r>
          </a:p>
          <a:p>
            <a:endParaRPr lang="en-US" altLang="zh-CN"/>
          </a:p>
          <a:p>
            <a:r>
              <a:rPr lang="en-US" altLang="zh-CN" smtClean="0"/>
              <a:t>Using TOF and position of elements to derive the temperature </a:t>
            </a:r>
            <a:endParaRPr lang="zh-CN" altLang="en-US"/>
          </a:p>
        </p:txBody>
      </p:sp>
      <p:pic>
        <p:nvPicPr>
          <p:cNvPr id="5" name="图片 4"/>
          <p:cNvPicPr>
            <a:picLocks noChangeAspect="1"/>
          </p:cNvPicPr>
          <p:nvPr/>
        </p:nvPicPr>
        <p:blipFill>
          <a:blip r:embed="rId5"/>
          <a:stretch>
            <a:fillRect/>
          </a:stretch>
        </p:blipFill>
        <p:spPr>
          <a:xfrm>
            <a:off x="432815" y="2445156"/>
            <a:ext cx="6058958" cy="2720813"/>
          </a:xfrm>
          <a:prstGeom prst="rect">
            <a:avLst/>
          </a:prstGeom>
        </p:spPr>
      </p:pic>
      <p:sp>
        <p:nvSpPr>
          <p:cNvPr id="6" name="文本框 5"/>
          <p:cNvSpPr txBox="1"/>
          <p:nvPr/>
        </p:nvSpPr>
        <p:spPr>
          <a:xfrm>
            <a:off x="359508" y="1453662"/>
            <a:ext cx="2024184" cy="461665"/>
          </a:xfrm>
          <a:prstGeom prst="rect">
            <a:avLst/>
          </a:prstGeom>
          <a:noFill/>
        </p:spPr>
        <p:txBody>
          <a:bodyPr wrap="square" rtlCol="0">
            <a:spAutoFit/>
          </a:bodyPr>
          <a:lstStyle/>
          <a:p>
            <a:r>
              <a:rPr lang="en-US" altLang="zh-CN" sz="2400" smtClean="0"/>
              <a:t>Setup</a:t>
            </a:r>
            <a:endParaRPr lang="zh-CN" altLang="en-US" sz="2400"/>
          </a:p>
        </p:txBody>
      </p:sp>
      <p:sp>
        <p:nvSpPr>
          <p:cNvPr id="11" name="矩形 10"/>
          <p:cNvSpPr/>
          <p:nvPr/>
        </p:nvSpPr>
        <p:spPr>
          <a:xfrm>
            <a:off x="6212553" y="6427113"/>
            <a:ext cx="6096000" cy="430887"/>
          </a:xfrm>
          <a:prstGeom prst="rect">
            <a:avLst/>
          </a:prstGeom>
        </p:spPr>
        <p:txBody>
          <a:bodyPr>
            <a:spAutoFit/>
          </a:bodyPr>
          <a:lstStyle/>
          <a:p>
            <a:r>
              <a:rPr lang="en-US" altLang="zh-CN" sz="1100"/>
              <a:t>Kim Y, Audigier C, Ellens N, et al. A novel 3D ultrasound thermometry method for HIFU ablation using an ultrasound element[C]//2017 IEEE international ultrasonics symposium (IUS). IEEE, 2017: 1-4.</a:t>
            </a:r>
          </a:p>
        </p:txBody>
      </p:sp>
    </p:spTree>
    <p:extLst>
      <p:ext uri="{BB962C8B-B14F-4D97-AF65-F5344CB8AC3E}">
        <p14:creationId xmlns:p14="http://schemas.microsoft.com/office/powerpoint/2010/main" val="3842924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CB3867D-FE2E-483C-BC8A-EF29337113A0}"/>
                  </a:ext>
                </a:extLst>
              </p:cNvPr>
              <p:cNvSpPr txBox="1"/>
              <p:nvPr/>
            </p:nvSpPr>
            <p:spPr>
              <a:xfrm>
                <a:off x="5427306" y="3205094"/>
                <a:ext cx="6764694" cy="22956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𝑚𝑖𝑛𝑖𝑚𝑖𝑧𝑒</m:t>
                          </m:r>
                        </m:e>
                        <m:sub>
                          <m:r>
                            <a:rPr lang="en-US" altLang="zh-CN" b="0" i="1" smtClean="0">
                              <a:latin typeface="Cambria Math" panose="02040503050406030204" pitchFamily="18" charset="0"/>
                            </a:rPr>
                            <m:t>𝑝</m:t>
                          </m:r>
                          <m:r>
                            <a:rPr lang="en-US" altLang="zh-CN" b="0" i="1" smtClean="0">
                              <a:latin typeface="Cambria Math" panose="02040503050406030204" pitchFamily="18" charset="0"/>
                            </a:rPr>
                            <m:t> </m:t>
                          </m:r>
                        </m:sub>
                      </m:sSub>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𝑛</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h</m:t>
                                      </m:r>
                                    </m:e>
                                    <m:sub>
                                      <m:r>
                                        <a:rPr lang="en-US" altLang="zh-CN" b="0" i="1" smtClean="0">
                                          <a:latin typeface="Cambria Math" panose="02040503050406030204" pitchFamily="18" charset="0"/>
                                        </a:rPr>
                                        <m:t>𝑖</m:t>
                                      </m:r>
                                    </m:sub>
                                  </m:sSub>
                                </m:e>
                              </m:d>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𝑆𝑜𝑆</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𝑇𝑂𝐹</m:t>
                                  </m:r>
                                </m:e>
                                <m:sub>
                                  <m:r>
                                    <a:rPr lang="en-US" altLang="zh-CN" b="0" i="1" smtClean="0">
                                      <a:latin typeface="Cambria Math" panose="02040503050406030204" pitchFamily="18" charset="0"/>
                                    </a:rPr>
                                    <m:t>𝑖</m:t>
                                  </m:r>
                                </m:sub>
                                <m:sup/>
                              </m:sSubSup>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e>
                      </m:nary>
                    </m:oMath>
                  </m:oMathPara>
                </a14:m>
                <a:endParaRPr lang="en-US" altLang="zh-CN" dirty="0"/>
              </a:p>
              <a:p>
                <a:endParaRPr lang="en-US" altLang="zh-CN" dirty="0"/>
              </a:p>
              <a:p>
                <a:r>
                  <a:rPr lang="en-US" altLang="zh-CN" dirty="0"/>
                  <a:t>-- p           Position of the receiver</a:t>
                </a:r>
              </a:p>
              <a:p>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h</m:t>
                        </m:r>
                      </m:e>
                      <m:sub>
                        <m:r>
                          <a:rPr lang="en-US" altLang="zh-CN" i="1">
                            <a:latin typeface="Cambria Math" panose="02040503050406030204" pitchFamily="18" charset="0"/>
                          </a:rPr>
                          <m:t>𝑖</m:t>
                        </m:r>
                      </m:sub>
                    </m:sSub>
                  </m:oMath>
                </a14:m>
                <a:r>
                  <a:rPr lang="zh-CN" altLang="en-US" dirty="0"/>
                  <a:t>          </a:t>
                </a:r>
                <a:r>
                  <a:rPr lang="en-US" altLang="zh-CN" dirty="0"/>
                  <a:t>Position of the </a:t>
                </a:r>
                <a:r>
                  <a:rPr lang="en-US" altLang="zh-CN" dirty="0" err="1"/>
                  <a:t>ith</a:t>
                </a:r>
                <a:r>
                  <a:rPr lang="en-US" altLang="zh-CN" dirty="0"/>
                  <a:t> HIFU element</a:t>
                </a:r>
              </a:p>
              <a:p>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𝑆𝑜𝑆</m:t>
                        </m:r>
                      </m:e>
                      <m:sub>
                        <m:r>
                          <a:rPr lang="en-US" altLang="zh-CN" i="1">
                            <a:latin typeface="Cambria Math" panose="02040503050406030204" pitchFamily="18" charset="0"/>
                          </a:rPr>
                          <m:t>0</m:t>
                        </m:r>
                      </m:sub>
                    </m:sSub>
                  </m:oMath>
                </a14:m>
                <a:r>
                  <a:rPr lang="zh-CN" altLang="en-US" dirty="0"/>
                  <a:t>     </a:t>
                </a:r>
                <a:r>
                  <a:rPr lang="en-US" altLang="zh-CN" dirty="0"/>
                  <a:t>The speed of sound in room temperature</a:t>
                </a:r>
              </a:p>
              <a:p>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𝑇𝑂𝐹</m:t>
                        </m:r>
                      </m:e>
                      <m:sub>
                        <m:r>
                          <a:rPr lang="en-US" altLang="zh-CN" i="1">
                            <a:latin typeface="Cambria Math" panose="02040503050406030204" pitchFamily="18" charset="0"/>
                          </a:rPr>
                          <m:t>𝑖</m:t>
                        </m:r>
                      </m:sub>
                      <m:sup/>
                    </m:sSubSup>
                  </m:oMath>
                </a14:m>
                <a:r>
                  <a:rPr lang="zh-CN" altLang="en-US" dirty="0"/>
                  <a:t>   </a:t>
                </a:r>
                <a:r>
                  <a:rPr lang="en-US" altLang="zh-CN" dirty="0"/>
                  <a:t>Time of Flight of </a:t>
                </a:r>
                <a:r>
                  <a:rPr lang="en-US" altLang="zh-CN" dirty="0" err="1"/>
                  <a:t>ith</a:t>
                </a:r>
                <a:r>
                  <a:rPr lang="en-US" altLang="zh-CN" dirty="0"/>
                  <a:t> HIFU element</a:t>
                </a:r>
                <a:endParaRPr lang="zh-CN" altLang="en-US" dirty="0"/>
              </a:p>
            </p:txBody>
          </p:sp>
        </mc:Choice>
        <mc:Fallback xmlns="">
          <p:sp>
            <p:nvSpPr>
              <p:cNvPr id="2" name="TextBox 1">
                <a:extLst>
                  <a:ext uri="{FF2B5EF4-FFF2-40B4-BE49-F238E27FC236}">
                    <a16:creationId xmlns:a16="http://schemas.microsoft.com/office/drawing/2014/main" id="{7CB3867D-FE2E-483C-BC8A-EF29337113A0}"/>
                  </a:ext>
                </a:extLst>
              </p:cNvPr>
              <p:cNvSpPr txBox="1">
                <a:spLocks noRot="1" noChangeAspect="1" noMove="1" noResize="1" noEditPoints="1" noAdjustHandles="1" noChangeArrowheads="1" noChangeShapeType="1" noTextEdit="1"/>
              </p:cNvSpPr>
              <p:nvPr/>
            </p:nvSpPr>
            <p:spPr>
              <a:xfrm>
                <a:off x="5427306" y="3205094"/>
                <a:ext cx="6764694" cy="2295693"/>
              </a:xfrm>
              <a:prstGeom prst="rect">
                <a:avLst/>
              </a:prstGeom>
              <a:blipFill>
                <a:blip r:embed="rId5"/>
                <a:stretch>
                  <a:fillRect l="-721" b="-3457"/>
                </a:stretch>
              </a:blipFill>
            </p:spPr>
            <p:txBody>
              <a:bodyPr/>
              <a:lstStyle/>
              <a:p>
                <a:r>
                  <a:rPr lang="zh-CN" altLang="en-US">
                    <a:noFill/>
                  </a:rPr>
                  <a:t> </a:t>
                </a:r>
              </a:p>
            </p:txBody>
          </p:sp>
        </mc:Fallback>
      </mc:AlternateContent>
      <p:sp>
        <p:nvSpPr>
          <p:cNvPr id="12" name="TextBox 11">
            <a:extLst>
              <a:ext uri="{FF2B5EF4-FFF2-40B4-BE49-F238E27FC236}">
                <a16:creationId xmlns:a16="http://schemas.microsoft.com/office/drawing/2014/main" id="{55EE2B20-3335-405B-B7FA-B2C48C83D56F}"/>
              </a:ext>
            </a:extLst>
          </p:cNvPr>
          <p:cNvSpPr txBox="1"/>
          <p:nvPr/>
        </p:nvSpPr>
        <p:spPr>
          <a:xfrm>
            <a:off x="363893" y="1427584"/>
            <a:ext cx="3887675" cy="523220"/>
          </a:xfrm>
          <a:prstGeom prst="rect">
            <a:avLst/>
          </a:prstGeom>
          <a:noFill/>
        </p:spPr>
        <p:txBody>
          <a:bodyPr wrap="square" rtlCol="0">
            <a:spAutoFit/>
          </a:bodyPr>
          <a:lstStyle/>
          <a:p>
            <a:r>
              <a:rPr lang="en-US" altLang="zh-CN" sz="2800" dirty="0"/>
              <a:t>How to know the length</a:t>
            </a:r>
            <a:endParaRPr lang="zh-CN" altLang="en-US" sz="2800" dirty="0"/>
          </a:p>
        </p:txBody>
      </p:sp>
      <p:pic>
        <p:nvPicPr>
          <p:cNvPr id="13" name="Picture 12">
            <a:extLst>
              <a:ext uri="{FF2B5EF4-FFF2-40B4-BE49-F238E27FC236}">
                <a16:creationId xmlns:a16="http://schemas.microsoft.com/office/drawing/2014/main" id="{316DA6AE-57FE-4F28-B2D7-C68E257ED8E9}"/>
              </a:ext>
            </a:extLst>
          </p:cNvPr>
          <p:cNvPicPr>
            <a:picLocks noChangeAspect="1"/>
          </p:cNvPicPr>
          <p:nvPr/>
        </p:nvPicPr>
        <p:blipFill rotWithShape="1">
          <a:blip r:embed="rId6">
            <a:extLst>
              <a:ext uri="{28A0092B-C50C-407E-A947-70E740481C1C}">
                <a14:useLocalDpi xmlns:a14="http://schemas.microsoft.com/office/drawing/2010/main" val="0"/>
              </a:ext>
            </a:extLst>
          </a:blip>
          <a:srcRect l="27914" t="4413" r="22171" b="9295"/>
          <a:stretch/>
        </p:blipFill>
        <p:spPr>
          <a:xfrm>
            <a:off x="1155139" y="2310126"/>
            <a:ext cx="3299812" cy="3558755"/>
          </a:xfrm>
          <a:prstGeom prst="rect">
            <a:avLst/>
          </a:prstGeom>
        </p:spPr>
      </p:pic>
      <p:sp>
        <p:nvSpPr>
          <p:cNvPr id="11"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Technical Approach</a:t>
            </a:r>
            <a:endParaRPr lang="zh-CN" altLang="en-US" sz="4000" dirty="0">
              <a:solidFill>
                <a:schemeClr val="bg1"/>
              </a:solidFill>
            </a:endParaRPr>
          </a:p>
        </p:txBody>
      </p:sp>
      <mc:AlternateContent xmlns:mc="http://schemas.openxmlformats.org/markup-compatibility/2006" xmlns:a14="http://schemas.microsoft.com/office/drawing/2010/main">
        <mc:Choice Requires="a14">
          <p:sp>
            <p:nvSpPr>
              <p:cNvPr id="5" name="文本框 4"/>
              <p:cNvSpPr txBox="1"/>
              <p:nvPr/>
            </p:nvSpPr>
            <p:spPr>
              <a:xfrm>
                <a:off x="1116992" y="5868881"/>
                <a:ext cx="3134576"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𝑆𝑜𝑆</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𝐿𝑒𝑛𝑔𝑡h</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𝑇𝑂𝐹</m:t>
                      </m:r>
                    </m:oMath>
                  </m:oMathPara>
                </a14:m>
                <a:endParaRPr lang="zh-CN" altLang="en-US" sz="2800"/>
              </a:p>
            </p:txBody>
          </p:sp>
        </mc:Choice>
        <mc:Fallback xmlns="">
          <p:sp>
            <p:nvSpPr>
              <p:cNvPr id="5" name="文本框 4"/>
              <p:cNvSpPr txBox="1">
                <a:spLocks noRot="1" noChangeAspect="1" noMove="1" noResize="1" noEditPoints="1" noAdjustHandles="1" noChangeArrowheads="1" noChangeShapeType="1" noTextEdit="1"/>
              </p:cNvSpPr>
              <p:nvPr/>
            </p:nvSpPr>
            <p:spPr>
              <a:xfrm>
                <a:off x="1116992" y="5868881"/>
                <a:ext cx="3134576" cy="430887"/>
              </a:xfrm>
              <a:prstGeom prst="rect">
                <a:avLst/>
              </a:prstGeom>
              <a:blipFill>
                <a:blip r:embed="rId7"/>
                <a:stretch>
                  <a:fillRect/>
                </a:stretch>
              </a:blipFill>
            </p:spPr>
            <p:txBody>
              <a:bodyPr/>
              <a:lstStyle/>
              <a:p>
                <a:r>
                  <a:rPr lang="zh-CN" altLang="en-US">
                    <a:noFill/>
                  </a:rPr>
                  <a:t> </a:t>
                </a:r>
              </a:p>
            </p:txBody>
          </p:sp>
        </mc:Fallback>
      </mc:AlternateContent>
      <p:sp>
        <p:nvSpPr>
          <p:cNvPr id="14" name="矩形 13"/>
          <p:cNvSpPr/>
          <p:nvPr/>
        </p:nvSpPr>
        <p:spPr>
          <a:xfrm>
            <a:off x="6212553" y="6427113"/>
            <a:ext cx="6096000" cy="430887"/>
          </a:xfrm>
          <a:prstGeom prst="rect">
            <a:avLst/>
          </a:prstGeom>
        </p:spPr>
        <p:txBody>
          <a:bodyPr>
            <a:spAutoFit/>
          </a:bodyPr>
          <a:lstStyle/>
          <a:p>
            <a:r>
              <a:rPr lang="en-US" altLang="zh-CN" sz="1100"/>
              <a:t>Kim Y, Audigier C, Ellens N, et al. A novel 3D ultrasound thermometry method for HIFU ablation using an ultrasound element[C]//2017 IEEE international ultrasonics symposium (IUS). IEEE, 2017: 1-4.</a:t>
            </a:r>
          </a:p>
        </p:txBody>
      </p:sp>
    </p:spTree>
    <p:extLst>
      <p:ext uri="{BB962C8B-B14F-4D97-AF65-F5344CB8AC3E}">
        <p14:creationId xmlns:p14="http://schemas.microsoft.com/office/powerpoint/2010/main" val="422164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5" y="203200"/>
            <a:ext cx="5580185" cy="707886"/>
          </a:xfrm>
          <a:prstGeom prst="rect">
            <a:avLst/>
          </a:prstGeom>
          <a:noFill/>
        </p:spPr>
        <p:txBody>
          <a:bodyPr wrap="square" rtlCol="0">
            <a:spAutoFit/>
          </a:bodyPr>
          <a:lstStyle/>
          <a:p>
            <a:r>
              <a:rPr lang="en-US" altLang="zh-CN" sz="4000" smtClean="0">
                <a:solidFill>
                  <a:schemeClr val="bg1"/>
                </a:solidFill>
              </a:rPr>
              <a:t>Technological Approach</a:t>
            </a:r>
            <a:endParaRPr lang="zh-CN" altLang="en-US" sz="4000" dirty="0">
              <a:solidFill>
                <a:schemeClr val="bg1"/>
              </a:solidFill>
            </a:endParaRPr>
          </a:p>
        </p:txBody>
      </p:sp>
      <p:sp>
        <p:nvSpPr>
          <p:cNvPr id="12" name="TextBox 11">
            <a:extLst>
              <a:ext uri="{FF2B5EF4-FFF2-40B4-BE49-F238E27FC236}">
                <a16:creationId xmlns:a16="http://schemas.microsoft.com/office/drawing/2014/main" id="{55EE2B20-3335-405B-B7FA-B2C48C83D56F}"/>
              </a:ext>
            </a:extLst>
          </p:cNvPr>
          <p:cNvSpPr txBox="1"/>
          <p:nvPr/>
        </p:nvSpPr>
        <p:spPr>
          <a:xfrm>
            <a:off x="363893" y="1427584"/>
            <a:ext cx="5831634" cy="523220"/>
          </a:xfrm>
          <a:prstGeom prst="rect">
            <a:avLst/>
          </a:prstGeom>
          <a:noFill/>
        </p:spPr>
        <p:txBody>
          <a:bodyPr wrap="square" rtlCol="0">
            <a:spAutoFit/>
          </a:bodyPr>
          <a:lstStyle/>
          <a:p>
            <a:r>
              <a:rPr lang="en-US" altLang="zh-CN" sz="2800" dirty="0"/>
              <a:t>How to know the SOS of one voxel</a:t>
            </a:r>
            <a:endParaRPr lang="zh-CN" altLang="en-US" sz="28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DFD2EA-C4CD-4E22-A769-EE68EE7C90DF}"/>
                  </a:ext>
                </a:extLst>
              </p:cNvPr>
              <p:cNvSpPr txBox="1"/>
              <p:nvPr/>
            </p:nvSpPr>
            <p:spPr>
              <a:xfrm>
                <a:off x="4798645" y="2184789"/>
                <a:ext cx="6204857" cy="4499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𝑚𝑖𝑛𝑖𝑚𝑖𝑧𝑒</m:t>
                          </m:r>
                        </m:e>
                        <m:sub>
                          <m:r>
                            <a:rPr lang="en-US" altLang="zh-CN" b="0" i="1" smtClean="0">
                              <a:latin typeface="Cambria Math" panose="02040503050406030204" pitchFamily="18" charset="0"/>
                            </a:rPr>
                            <m:t>𝑥</m:t>
                          </m:r>
                        </m:sub>
                      </m:sSub>
                      <m:r>
                        <a:rPr lang="en-US" altLang="zh-CN" b="0" i="1" smtClean="0">
                          <a:latin typeface="Cambria Math" panose="02040503050406030204" pitchFamily="18" charset="0"/>
                        </a:rPr>
                        <m:t>                                 </m:t>
                      </m:r>
                      <m:sSup>
                        <m:sSupPr>
                          <m:ctrlPr>
                            <a:rPr lang="en-US" altLang="zh-CN" b="0" i="1" smtClean="0">
                              <a:latin typeface="Cambria Math" panose="02040503050406030204" pitchFamily="18" charset="0"/>
                            </a:rPr>
                          </m:ctrlPr>
                        </m:sSupPr>
                        <m:e>
                          <m:d>
                            <m:dPr>
                              <m:begChr m:val="‖"/>
                              <m:endChr m:val="‖"/>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𝑆𝑥</m:t>
                              </m:r>
                              <m:r>
                                <a:rPr lang="en-US" altLang="zh-CN" b="0" i="1" smtClean="0">
                                  <a:latin typeface="Cambria Math" panose="02040503050406030204" pitchFamily="18" charset="0"/>
                                </a:rPr>
                                <m:t>−</m:t>
                              </m:r>
                              <m:r>
                                <a:rPr lang="en-US" altLang="zh-CN" b="0" i="1" smtClean="0">
                                  <a:latin typeface="Cambria Math" panose="02040503050406030204" pitchFamily="18" charset="0"/>
                                </a:rPr>
                                <m:t>𝑇𝑂𝐹</m:t>
                              </m:r>
                            </m:e>
                          </m:d>
                        </m:e>
                        <m:sup>
                          <m:r>
                            <a:rPr lang="en-US" altLang="zh-CN" b="0" i="1" smtClean="0">
                              <a:latin typeface="Cambria Math" panose="02040503050406030204" pitchFamily="18" charset="0"/>
                            </a:rPr>
                            <m:t>2</m:t>
                          </m:r>
                        </m:sup>
                      </m:sSup>
                    </m:oMath>
                  </m:oMathPara>
                </a14:m>
                <a:endParaRPr lang="en-US" altLang="zh-CN" b="0" dirty="0"/>
              </a:p>
              <a:p>
                <a:endParaRPr lang="en-US" altLang="zh-CN" dirty="0"/>
              </a:p>
              <a:p>
                <a:r>
                  <a:rPr lang="en-US" altLang="zh-CN" smtClean="0"/>
                  <a:t>                    Subject </a:t>
                </a:r>
                <a:r>
                  <a:rPr lang="en-US" altLang="zh-CN" dirty="0"/>
                  <a:t>to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𝑖𝑛𝑒𝑞</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𝑖𝑛𝑒𝑞</m:t>
                        </m:r>
                      </m:sub>
                    </m:sSub>
                  </m:oMath>
                </a14:m>
                <a:endParaRPr lang="en-US" altLang="zh-CN" b="0" dirty="0"/>
              </a:p>
              <a:p>
                <a:r>
                  <a:rPr lang="zh-CN" altLang="en-US"/>
                  <a:t>                                              </a:t>
                </a:r>
                <a:r>
                  <a:rPr lang="zh-CN" altLang="en-US" smtClean="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𝑒𝑞</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𝑏</m:t>
                        </m:r>
                      </m:e>
                      <m:sub>
                        <m:r>
                          <a:rPr lang="en-US" altLang="zh-CN" b="0" i="1" smtClean="0">
                            <a:latin typeface="Cambria Math" panose="02040503050406030204" pitchFamily="18" charset="0"/>
                          </a:rPr>
                          <m:t>𝑒𝑞</m:t>
                        </m:r>
                      </m:sub>
                    </m:sSub>
                  </m:oMath>
                </a14:m>
                <a:endParaRPr lang="en-US" altLang="zh-CN" b="0" dirty="0"/>
              </a:p>
              <a:p>
                <a:r>
                  <a:rPr lang="zh-CN" altLang="en-US"/>
                  <a:t>                                           </a:t>
                </a:r>
                <a:r>
                  <a:rPr lang="zh-CN" altLang="en-US" smtClean="0"/>
                  <a:t>                        </a:t>
                </a:r>
                <a14:m>
                  <m:oMath xmlns:m="http://schemas.openxmlformats.org/officeDocument/2006/math">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func>
                          <m:funcPr>
                            <m:ctrlPr>
                              <a:rPr lang="en-US" altLang="zh-CN" b="0" i="1" smtClean="0">
                                <a:latin typeface="Cambria Math" panose="02040503050406030204" pitchFamily="18" charset="0"/>
                              </a:rPr>
                            </m:ctrlPr>
                          </m:funcPr>
                          <m:fName>
                            <m:r>
                              <m:rPr>
                                <m:sty m:val="p"/>
                              </m:rPr>
                              <a:rPr lang="en-US" altLang="zh-CN" b="0" i="0" smtClean="0">
                                <a:latin typeface="Cambria Math" panose="02040503050406030204" pitchFamily="18" charset="0"/>
                              </a:rPr>
                              <m:t>max</m:t>
                            </m:r>
                          </m:fName>
                          <m:e>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𝑆𝑜𝑆</m:t>
                                </m:r>
                              </m:e>
                            </m:d>
                          </m:e>
                        </m:func>
                      </m:den>
                    </m:f>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m:rPr>
                            <m:sty m:val="p"/>
                          </m:rPr>
                          <a:rPr lang="en-US" altLang="zh-CN" b="0" i="0" smtClean="0">
                            <a:latin typeface="Cambria Math" panose="02040503050406030204" pitchFamily="18" charset="0"/>
                          </a:rPr>
                          <m:t>min</m:t>
                        </m:r>
                        <m:r>
                          <a:rPr lang="en-US" altLang="zh-CN" b="0" i="1" smtClean="0">
                            <a:latin typeface="Cambria Math" panose="02040503050406030204" pitchFamily="18" charset="0"/>
                          </a:rPr>
                          <m:t>⁡(</m:t>
                        </m:r>
                        <m:r>
                          <a:rPr lang="en-US" altLang="zh-CN" b="0" i="1" smtClean="0">
                            <a:latin typeface="Cambria Math" panose="02040503050406030204" pitchFamily="18" charset="0"/>
                          </a:rPr>
                          <m:t>𝑆𝑜𝑆</m:t>
                        </m:r>
                        <m:r>
                          <a:rPr lang="en-US" altLang="zh-CN" b="0" i="1" smtClean="0">
                            <a:latin typeface="Cambria Math" panose="02040503050406030204" pitchFamily="18" charset="0"/>
                          </a:rPr>
                          <m:t>)</m:t>
                        </m:r>
                      </m:den>
                    </m:f>
                  </m:oMath>
                </a14:m>
                <a:endParaRPr lang="en-US" altLang="zh-CN" dirty="0"/>
              </a:p>
              <a:p>
                <a:endParaRPr lang="en-US" altLang="zh-CN" dirty="0"/>
              </a:p>
              <a:p>
                <a:r>
                  <a:rPr lang="en-US" altLang="zh-CN" dirty="0"/>
                  <a:t>--S       The intersection lengths of traversing paths through each voxel in </a:t>
                </a:r>
                <a:r>
                  <a:rPr lang="en-US" altLang="zh-CN"/>
                  <a:t>the </a:t>
                </a:r>
                <a:r>
                  <a:rPr lang="en-US" altLang="zh-CN" smtClean="0"/>
                  <a:t>ROI(Reagion of Interest)</a:t>
                </a:r>
                <a:endParaRPr lang="en-US" altLang="zh-CN" dirty="0"/>
              </a:p>
              <a:p>
                <a:r>
                  <a:rPr lang="en-US" altLang="zh-CN" dirty="0"/>
                  <a:t>--</a:t>
                </a:r>
                <a:r>
                  <a:rPr lang="en-US" altLang="zh-CN"/>
                  <a:t>x        </a:t>
                </a:r>
                <a:r>
                  <a:rPr lang="en-US" altLang="zh-CN" smtClean="0"/>
                  <a:t>Inverse </a:t>
                </a:r>
                <a:r>
                  <a:rPr lang="en-US" altLang="zh-CN" dirty="0"/>
                  <a:t>of the local SOS in </a:t>
                </a:r>
                <a:r>
                  <a:rPr lang="en-US" altLang="zh-CN"/>
                  <a:t>each </a:t>
                </a:r>
                <a:r>
                  <a:rPr lang="en-US" altLang="zh-CN" smtClean="0"/>
                  <a:t>voxel </a:t>
                </a:r>
              </a:p>
              <a:p>
                <a:endParaRPr lang="en-US" altLang="zh-CN" i="1">
                  <a:latin typeface="Cambria Math" panose="02040503050406030204" pitchFamily="18" charset="0"/>
                </a:endParaRPr>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𝑖𝑛𝑒𝑞</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𝑖𝑛𝑒𝑞</m:t>
                        </m:r>
                      </m:sub>
                    </m:sSub>
                  </m:oMath>
                </a14:m>
                <a:r>
                  <a:rPr lang="zh-CN" altLang="en-US" dirty="0" smtClean="0"/>
                  <a:t> </a:t>
                </a:r>
                <a:r>
                  <a:rPr lang="en-US" altLang="zh-CN" dirty="0"/>
                  <a:t> </a:t>
                </a:r>
                <a:r>
                  <a:rPr lang="en-US" altLang="zh-CN" smtClean="0"/>
                  <a:t>shows the TOF of inner layer is smaller of TOF of outer layer</a:t>
                </a:r>
              </a:p>
              <a:p>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𝑒𝑞</m:t>
                        </m:r>
                      </m:sub>
                    </m:sSub>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𝑏</m:t>
                        </m:r>
                      </m:e>
                      <m:sub>
                        <m:r>
                          <a:rPr lang="en-US" altLang="zh-CN" i="1">
                            <a:latin typeface="Cambria Math" panose="02040503050406030204" pitchFamily="18" charset="0"/>
                          </a:rPr>
                          <m:t>𝑒𝑞</m:t>
                        </m:r>
                      </m:sub>
                    </m:sSub>
                  </m:oMath>
                </a14:m>
                <a:r>
                  <a:rPr lang="en-US" altLang="zh-CN" smtClean="0"/>
                  <a:t>    shows the TOF of same layer is equivalent</a:t>
                </a:r>
              </a:p>
              <a:p>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func>
                          <m:funcPr>
                            <m:ctrlPr>
                              <a:rPr lang="en-US" altLang="zh-CN" i="1">
                                <a:latin typeface="Cambria Math" panose="02040503050406030204" pitchFamily="18" charset="0"/>
                              </a:rPr>
                            </m:ctrlPr>
                          </m:funcPr>
                          <m:fName>
                            <m:r>
                              <m:rPr>
                                <m:sty m:val="p"/>
                              </m:rPr>
                              <a:rPr lang="en-US" altLang="zh-CN">
                                <a:latin typeface="Cambria Math" panose="02040503050406030204" pitchFamily="18" charset="0"/>
                              </a:rPr>
                              <m:t>max</m:t>
                            </m:r>
                          </m:fName>
                          <m:e>
                            <m:d>
                              <m:dPr>
                                <m:ctrlPr>
                                  <a:rPr lang="en-US" altLang="zh-CN" i="1">
                                    <a:latin typeface="Cambria Math" panose="02040503050406030204" pitchFamily="18" charset="0"/>
                                  </a:rPr>
                                </m:ctrlPr>
                              </m:dPr>
                              <m:e>
                                <m:r>
                                  <a:rPr lang="en-US" altLang="zh-CN" i="1">
                                    <a:latin typeface="Cambria Math" panose="02040503050406030204" pitchFamily="18" charset="0"/>
                                  </a:rPr>
                                  <m:t>𝑆𝑜𝑆</m:t>
                                </m:r>
                              </m:e>
                            </m:d>
                          </m:e>
                        </m:func>
                      </m:den>
                    </m:f>
                    <m:r>
                      <a:rPr lang="en-US" altLang="zh-CN" i="1">
                        <a:latin typeface="Cambria Math" panose="02040503050406030204" pitchFamily="18" charset="0"/>
                      </a:rPr>
                      <m:t>≤</m:t>
                    </m:r>
                    <m:r>
                      <a:rPr lang="en-US" altLang="zh-CN" i="1">
                        <a:latin typeface="Cambria Math" panose="02040503050406030204" pitchFamily="18" charset="0"/>
                      </a:rPr>
                      <m:t>𝑥</m:t>
                    </m:r>
                    <m:r>
                      <a:rPr lang="en-US" altLang="zh-CN" i="1">
                        <a:latin typeface="Cambria Math" panose="02040503050406030204" pitchFamily="18" charset="0"/>
                      </a:rPr>
                      <m:t>≤</m:t>
                    </m:r>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r>
                          <m:rPr>
                            <m:sty m:val="p"/>
                          </m:rPr>
                          <a:rPr lang="en-US" altLang="zh-CN">
                            <a:latin typeface="Cambria Math" panose="02040503050406030204" pitchFamily="18" charset="0"/>
                          </a:rPr>
                          <m:t>min</m:t>
                        </m:r>
                        <m:r>
                          <a:rPr lang="en-US" altLang="zh-CN" i="1">
                            <a:latin typeface="Cambria Math" panose="02040503050406030204" pitchFamily="18" charset="0"/>
                          </a:rPr>
                          <m:t>⁡(</m:t>
                        </m:r>
                        <m:r>
                          <a:rPr lang="en-US" altLang="zh-CN" i="1">
                            <a:latin typeface="Cambria Math" panose="02040503050406030204" pitchFamily="18" charset="0"/>
                          </a:rPr>
                          <m:t>𝑆𝑜𝑆</m:t>
                        </m:r>
                        <m:r>
                          <a:rPr lang="en-US" altLang="zh-CN" i="1">
                            <a:latin typeface="Cambria Math" panose="02040503050406030204" pitchFamily="18" charset="0"/>
                          </a:rPr>
                          <m:t>)</m:t>
                        </m:r>
                      </m:den>
                    </m:f>
                  </m:oMath>
                </a14:m>
                <a:r>
                  <a:rPr lang="en-US" altLang="zh-CN" smtClean="0"/>
                  <a:t>   shows the range of SoS</a:t>
                </a:r>
                <a:endParaRPr lang="en-US" altLang="zh-CN"/>
              </a:p>
            </p:txBody>
          </p:sp>
        </mc:Choice>
        <mc:Fallback xmlns="">
          <p:sp>
            <p:nvSpPr>
              <p:cNvPr id="5" name="TextBox 4">
                <a:extLst>
                  <a:ext uri="{FF2B5EF4-FFF2-40B4-BE49-F238E27FC236}">
                    <a16:creationId xmlns:a16="http://schemas.microsoft.com/office/drawing/2014/main" id="{B0DFD2EA-C4CD-4E22-A769-EE68EE7C90DF}"/>
                  </a:ext>
                </a:extLst>
              </p:cNvPr>
              <p:cNvSpPr txBox="1">
                <a:spLocks noRot="1" noChangeAspect="1" noMove="1" noResize="1" noEditPoints="1" noAdjustHandles="1" noChangeArrowheads="1" noChangeShapeType="1" noTextEdit="1"/>
              </p:cNvSpPr>
              <p:nvPr/>
            </p:nvSpPr>
            <p:spPr>
              <a:xfrm>
                <a:off x="4798645" y="2184789"/>
                <a:ext cx="6204857" cy="4499886"/>
              </a:xfrm>
              <a:prstGeom prst="rect">
                <a:avLst/>
              </a:prstGeom>
              <a:blipFill>
                <a:blip r:embed="rId5"/>
                <a:stretch>
                  <a:fillRect l="-786"/>
                </a:stretch>
              </a:blipFill>
            </p:spPr>
            <p:txBody>
              <a:bodyPr/>
              <a:lstStyle/>
              <a:p>
                <a:r>
                  <a:rPr lang="zh-CN" altLang="en-US">
                    <a:noFill/>
                  </a:rPr>
                  <a:t> </a:t>
                </a:r>
              </a:p>
            </p:txBody>
          </p:sp>
        </mc:Fallback>
      </mc:AlternateContent>
      <p:pic>
        <p:nvPicPr>
          <p:cNvPr id="9" name="Picture 12">
            <a:extLst>
              <a:ext uri="{FF2B5EF4-FFF2-40B4-BE49-F238E27FC236}">
                <a16:creationId xmlns:a16="http://schemas.microsoft.com/office/drawing/2014/main" id="{316DA6AE-57FE-4F28-B2D7-C68E257ED8E9}"/>
              </a:ext>
            </a:extLst>
          </p:cNvPr>
          <p:cNvPicPr>
            <a:picLocks noChangeAspect="1"/>
          </p:cNvPicPr>
          <p:nvPr/>
        </p:nvPicPr>
        <p:blipFill rotWithShape="1">
          <a:blip r:embed="rId6">
            <a:extLst>
              <a:ext uri="{28A0092B-C50C-407E-A947-70E740481C1C}">
                <a14:useLocalDpi xmlns:a14="http://schemas.microsoft.com/office/drawing/2010/main" val="0"/>
              </a:ext>
            </a:extLst>
          </a:blip>
          <a:srcRect l="27914" t="4413" r="22171" b="9295"/>
          <a:stretch/>
        </p:blipFill>
        <p:spPr>
          <a:xfrm>
            <a:off x="545539" y="2239787"/>
            <a:ext cx="3299812" cy="3558755"/>
          </a:xfrm>
          <a:prstGeom prst="rect">
            <a:avLst/>
          </a:prstGeom>
        </p:spPr>
      </p:pic>
      <p:sp>
        <p:nvSpPr>
          <p:cNvPr id="11" name="矩形 10"/>
          <p:cNvSpPr/>
          <p:nvPr/>
        </p:nvSpPr>
        <p:spPr>
          <a:xfrm>
            <a:off x="6212553" y="6427113"/>
            <a:ext cx="6096000" cy="430887"/>
          </a:xfrm>
          <a:prstGeom prst="rect">
            <a:avLst/>
          </a:prstGeom>
        </p:spPr>
        <p:txBody>
          <a:bodyPr>
            <a:spAutoFit/>
          </a:bodyPr>
          <a:lstStyle/>
          <a:p>
            <a:r>
              <a:rPr lang="en-US" altLang="zh-CN" sz="1100"/>
              <a:t>Kim Y, Audigier C, Ellens N, et al. A novel 3D ultrasound thermometry method for HIFU ablation using an ultrasound element[C]//2017 IEEE international ultrasonics symposium (IUS). IEEE, 2017: 1-4.</a:t>
            </a:r>
          </a:p>
        </p:txBody>
      </p:sp>
    </p:spTree>
    <p:extLst>
      <p:ext uri="{BB962C8B-B14F-4D97-AF65-F5344CB8AC3E}">
        <p14:creationId xmlns:p14="http://schemas.microsoft.com/office/powerpoint/2010/main" val="28569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pic>
        <p:nvPicPr>
          <p:cNvPr id="6" name="Picture 5">
            <a:extLst>
              <a:ext uri="{FF2B5EF4-FFF2-40B4-BE49-F238E27FC236}">
                <a16:creationId xmlns:a16="http://schemas.microsoft.com/office/drawing/2014/main" id="{50A0CEC6-86C1-4FFD-BC90-94D092EC4F51}"/>
              </a:ext>
            </a:extLst>
          </p:cNvPr>
          <p:cNvPicPr>
            <a:picLocks noChangeAspect="1"/>
          </p:cNvPicPr>
          <p:nvPr/>
        </p:nvPicPr>
        <p:blipFill>
          <a:blip r:embed="rId5"/>
          <a:stretch>
            <a:fillRect/>
          </a:stretch>
        </p:blipFill>
        <p:spPr>
          <a:xfrm>
            <a:off x="386833" y="2192308"/>
            <a:ext cx="4836424" cy="3776482"/>
          </a:xfrm>
          <a:prstGeom prst="rect">
            <a:avLst/>
          </a:prstGeom>
        </p:spPr>
      </p:pic>
      <p:sp>
        <p:nvSpPr>
          <p:cNvPr id="9" name="TextBox 8">
            <a:extLst>
              <a:ext uri="{FF2B5EF4-FFF2-40B4-BE49-F238E27FC236}">
                <a16:creationId xmlns:a16="http://schemas.microsoft.com/office/drawing/2014/main" id="{2F6792BC-B5FD-40C1-BDBE-5A0381460406}"/>
              </a:ext>
            </a:extLst>
          </p:cNvPr>
          <p:cNvSpPr txBox="1"/>
          <p:nvPr/>
        </p:nvSpPr>
        <p:spPr>
          <a:xfrm>
            <a:off x="363894" y="1427584"/>
            <a:ext cx="2987152" cy="523220"/>
          </a:xfrm>
          <a:prstGeom prst="rect">
            <a:avLst/>
          </a:prstGeom>
          <a:noFill/>
        </p:spPr>
        <p:txBody>
          <a:bodyPr wrap="square" rtlCol="0">
            <a:spAutoFit/>
          </a:bodyPr>
          <a:lstStyle/>
          <a:p>
            <a:r>
              <a:rPr lang="en-US" altLang="zh-CN" sz="2800" dirty="0"/>
              <a:t>Intuition</a:t>
            </a:r>
            <a:endParaRPr lang="zh-CN" altLang="en-US" sz="2800" dirty="0"/>
          </a:p>
        </p:txBody>
      </p:sp>
      <p:sp>
        <p:nvSpPr>
          <p:cNvPr id="11" name="TextBox 10">
            <a:extLst>
              <a:ext uri="{FF2B5EF4-FFF2-40B4-BE49-F238E27FC236}">
                <a16:creationId xmlns:a16="http://schemas.microsoft.com/office/drawing/2014/main" id="{EEDD2ED2-297E-458C-A115-F464196CE3F3}"/>
              </a:ext>
            </a:extLst>
          </p:cNvPr>
          <p:cNvSpPr txBox="1"/>
          <p:nvPr/>
        </p:nvSpPr>
        <p:spPr>
          <a:xfrm>
            <a:off x="5517143" y="2862126"/>
            <a:ext cx="6674857" cy="1938992"/>
          </a:xfrm>
          <a:prstGeom prst="rect">
            <a:avLst/>
          </a:prstGeom>
          <a:noFill/>
        </p:spPr>
        <p:txBody>
          <a:bodyPr wrap="square" rtlCol="0">
            <a:spAutoFit/>
          </a:bodyPr>
          <a:lstStyle/>
          <a:p>
            <a:r>
              <a:rPr lang="en-US" altLang="zh-CN" sz="2400" smtClean="0"/>
              <a:t>SoS is measured by conducting experiment. Two elements are put on two sides of phantom to transmit and receive signal. Thus, TOF and length are acquired. We can derive the SoS through TOF and length.</a:t>
            </a:r>
            <a:endParaRPr lang="zh-CN" altLang="en-US" sz="2400" dirty="0"/>
          </a:p>
        </p:txBody>
      </p:sp>
      <p:sp>
        <p:nvSpPr>
          <p:cNvPr id="12"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Technical Approach</a:t>
            </a:r>
            <a:endParaRPr lang="zh-CN" altLang="en-US" sz="4000" dirty="0">
              <a:solidFill>
                <a:schemeClr val="bg1"/>
              </a:solidFill>
            </a:endParaRPr>
          </a:p>
        </p:txBody>
      </p:sp>
      <p:sp>
        <p:nvSpPr>
          <p:cNvPr id="10" name="矩形 9"/>
          <p:cNvSpPr/>
          <p:nvPr/>
        </p:nvSpPr>
        <p:spPr>
          <a:xfrm>
            <a:off x="6212553" y="6427113"/>
            <a:ext cx="6096000" cy="430887"/>
          </a:xfrm>
          <a:prstGeom prst="rect">
            <a:avLst/>
          </a:prstGeom>
        </p:spPr>
        <p:txBody>
          <a:bodyPr>
            <a:spAutoFit/>
          </a:bodyPr>
          <a:lstStyle/>
          <a:p>
            <a:r>
              <a:rPr lang="en-US" altLang="zh-CN" sz="1100"/>
              <a:t>Kim Y, Audigier C, Ellens N, et al. A novel 3D ultrasound thermometry method for HIFU ablation using an ultrasound element[C]//2017 IEEE international ultrasonics symposium (IUS). IEEE, 2017: 1-4.</a:t>
            </a:r>
          </a:p>
        </p:txBody>
      </p:sp>
    </p:spTree>
    <p:extLst>
      <p:ext uri="{BB962C8B-B14F-4D97-AF65-F5344CB8AC3E}">
        <p14:creationId xmlns:p14="http://schemas.microsoft.com/office/powerpoint/2010/main" val="147861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2"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Technical Approach</a:t>
            </a:r>
            <a:endParaRPr lang="zh-CN" altLang="en-US" sz="4000" dirty="0">
              <a:solidFill>
                <a:schemeClr val="bg1"/>
              </a:solidFill>
            </a:endParaRPr>
          </a:p>
        </p:txBody>
      </p:sp>
      <p:sp>
        <p:nvSpPr>
          <p:cNvPr id="2" name="文本框 1"/>
          <p:cNvSpPr txBox="1"/>
          <p:nvPr/>
        </p:nvSpPr>
        <p:spPr>
          <a:xfrm>
            <a:off x="765908" y="1595021"/>
            <a:ext cx="10199077" cy="5262979"/>
          </a:xfrm>
          <a:prstGeom prst="rect">
            <a:avLst/>
          </a:prstGeom>
          <a:noFill/>
        </p:spPr>
        <p:txBody>
          <a:bodyPr wrap="square" rtlCol="0">
            <a:spAutoFit/>
          </a:bodyPr>
          <a:lstStyle/>
          <a:p>
            <a:pPr marL="285750" indent="-285750">
              <a:buFont typeface="Arial" panose="020B0604020202020204" pitchFamily="34" charset="0"/>
              <a:buChar char="•"/>
            </a:pPr>
            <a:r>
              <a:rPr lang="en-US" altLang="zh-CN" sz="2400" smtClean="0"/>
              <a:t>Three identical HIFU ablations were performed sequentially at the same location. Each one has 10s heating phases and 24 seconds monitoring.</a:t>
            </a:r>
          </a:p>
          <a:p>
            <a:endParaRPr lang="en-US" altLang="zh-CN" sz="2400"/>
          </a:p>
          <a:p>
            <a:pPr marL="285750" indent="-285750">
              <a:buFont typeface="Arial" panose="020B0604020202020204" pitchFamily="34" charset="0"/>
              <a:buChar char="•"/>
            </a:pPr>
            <a:r>
              <a:rPr lang="en-US" altLang="zh-CN" sz="2400"/>
              <a:t>The first ablation was performed </a:t>
            </a:r>
            <a:r>
              <a:rPr lang="en-US" altLang="zh-CN" sz="2400" smtClean="0"/>
              <a:t>under MR </a:t>
            </a:r>
            <a:r>
              <a:rPr lang="en-US" altLang="zh-CN" sz="2400"/>
              <a:t>monitoring, the second one with a set of 64 elements </a:t>
            </a:r>
            <a:r>
              <a:rPr lang="en-US" altLang="zh-CN" sz="2400" smtClean="0"/>
              <a:t>used for </a:t>
            </a:r>
            <a:r>
              <a:rPr lang="en-US" altLang="zh-CN" sz="2400"/>
              <a:t>monitoring, the third one with another set of 64 </a:t>
            </a:r>
            <a:r>
              <a:rPr lang="en-US" altLang="zh-CN" sz="2400" smtClean="0"/>
              <a:t>elements.Wait long enough to cool down so that three data set are acquired simultaneously.</a:t>
            </a:r>
          </a:p>
          <a:p>
            <a:endParaRPr lang="en-US" altLang="zh-CN" sz="2400"/>
          </a:p>
          <a:p>
            <a:pPr marL="285750" indent="-285750">
              <a:buFont typeface="Arial" panose="020B0604020202020204" pitchFamily="34" charset="0"/>
              <a:buChar char="•"/>
            </a:pPr>
            <a:r>
              <a:rPr lang="en-US" altLang="zh-CN" sz="2400" smtClean="0"/>
              <a:t>Time of trigerring and receiving is recorded to know TOF.</a:t>
            </a:r>
          </a:p>
          <a:p>
            <a:endParaRPr lang="en-US" altLang="zh-CN" sz="2400"/>
          </a:p>
          <a:p>
            <a:pPr marL="285750" indent="-285750">
              <a:buFont typeface="Arial" panose="020B0604020202020204" pitchFamily="34" charset="0"/>
              <a:buChar char="•"/>
            </a:pPr>
            <a:r>
              <a:rPr lang="en-US" altLang="zh-CN" sz="2400" smtClean="0"/>
              <a:t>Data with low SNR(signal noise ratio) is removed.</a:t>
            </a:r>
          </a:p>
          <a:p>
            <a:endParaRPr lang="en-US" altLang="zh-CN" sz="2400"/>
          </a:p>
          <a:p>
            <a:pPr marL="285750" indent="-285750">
              <a:buFont typeface="Arial" panose="020B0604020202020204" pitchFamily="34" charset="0"/>
              <a:buChar char="•"/>
            </a:pPr>
            <a:r>
              <a:rPr lang="en-US" altLang="zh-CN" sz="2400" smtClean="0"/>
              <a:t>24 Images(one per second) from simulation as well as MRI images are averaged </a:t>
            </a:r>
          </a:p>
        </p:txBody>
      </p:sp>
    </p:spTree>
    <p:extLst>
      <p:ext uri="{BB962C8B-B14F-4D97-AF65-F5344CB8AC3E}">
        <p14:creationId xmlns:p14="http://schemas.microsoft.com/office/powerpoint/2010/main" val="143822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446366" cy="707886"/>
          </a:xfrm>
          <a:prstGeom prst="rect">
            <a:avLst/>
          </a:prstGeom>
          <a:noFill/>
        </p:spPr>
        <p:txBody>
          <a:bodyPr wrap="square" rtlCol="0">
            <a:spAutoFit/>
          </a:bodyPr>
          <a:lstStyle/>
          <a:p>
            <a:r>
              <a:rPr lang="en-US" altLang="zh-CN" sz="4000" dirty="0">
                <a:solidFill>
                  <a:schemeClr val="bg1"/>
                </a:solidFill>
              </a:rPr>
              <a:t>Background Review</a:t>
            </a:r>
            <a:endParaRPr lang="zh-CN" altLang="en-US" sz="4000" dirty="0">
              <a:solidFill>
                <a:schemeClr val="bg1"/>
              </a:solidFill>
            </a:endParaRPr>
          </a:p>
        </p:txBody>
      </p:sp>
      <p:sp>
        <p:nvSpPr>
          <p:cNvPr id="9" name="TextBox 8">
            <a:extLst>
              <a:ext uri="{FF2B5EF4-FFF2-40B4-BE49-F238E27FC236}">
                <a16:creationId xmlns:a16="http://schemas.microsoft.com/office/drawing/2014/main" id="{DEB781B5-CA0A-43D6-9F22-13C611710A77}"/>
              </a:ext>
            </a:extLst>
          </p:cNvPr>
          <p:cNvSpPr txBox="1"/>
          <p:nvPr/>
        </p:nvSpPr>
        <p:spPr>
          <a:xfrm>
            <a:off x="196222" y="1257139"/>
            <a:ext cx="10856168" cy="1283428"/>
          </a:xfrm>
          <a:prstGeom prst="rect">
            <a:avLst/>
          </a:prstGeom>
          <a:noFill/>
        </p:spPr>
        <p:txBody>
          <a:bodyPr wrap="square" rtlCol="0">
            <a:spAutoFit/>
          </a:bodyPr>
          <a:lstStyle/>
          <a:p>
            <a:pPr marL="174625" lvl="1" defTabSz="800100">
              <a:spcAft>
                <a:spcPct val="15000"/>
              </a:spcAft>
            </a:pPr>
            <a:r>
              <a:rPr lang="en-US" altLang="zh-CN" sz="3600" dirty="0"/>
              <a:t>HIFU monitoring</a:t>
            </a:r>
          </a:p>
          <a:p>
            <a:pPr marL="174625" lvl="1" defTabSz="800100">
              <a:spcAft>
                <a:spcPct val="15000"/>
              </a:spcAft>
            </a:pPr>
            <a:endParaRPr lang="en-US" altLang="zh-CN" sz="3600" dirty="0"/>
          </a:p>
        </p:txBody>
      </p:sp>
      <p:pic>
        <p:nvPicPr>
          <p:cNvPr id="11" name="Picture 10">
            <a:extLst>
              <a:ext uri="{FF2B5EF4-FFF2-40B4-BE49-F238E27FC236}">
                <a16:creationId xmlns:a16="http://schemas.microsoft.com/office/drawing/2014/main" id="{95689024-0CF0-49C3-9480-0544012F80A8}"/>
              </a:ext>
            </a:extLst>
          </p:cNvPr>
          <p:cNvPicPr/>
          <p:nvPr/>
        </p:nvPicPr>
        <p:blipFill rotWithShape="1">
          <a:blip r:embed="rId5"/>
          <a:srcRect t="1612" r="32012"/>
          <a:stretch/>
        </p:blipFill>
        <p:spPr>
          <a:xfrm>
            <a:off x="1106734" y="1812311"/>
            <a:ext cx="9035144" cy="4842489"/>
          </a:xfrm>
          <a:prstGeom prst="rect">
            <a:avLst/>
          </a:prstGeom>
        </p:spPr>
      </p:pic>
      <p:sp>
        <p:nvSpPr>
          <p:cNvPr id="2" name="Rectangle 1">
            <a:extLst>
              <a:ext uri="{FF2B5EF4-FFF2-40B4-BE49-F238E27FC236}">
                <a16:creationId xmlns:a16="http://schemas.microsoft.com/office/drawing/2014/main" id="{1CB92A34-32F0-41F1-8D4F-7169B95D4638}"/>
              </a:ext>
            </a:extLst>
          </p:cNvPr>
          <p:cNvSpPr/>
          <p:nvPr/>
        </p:nvSpPr>
        <p:spPr>
          <a:xfrm>
            <a:off x="-28136" y="6393190"/>
            <a:ext cx="12220136" cy="523220"/>
          </a:xfrm>
          <a:prstGeom prst="rect">
            <a:avLst/>
          </a:prstGeom>
        </p:spPr>
        <p:txBody>
          <a:bodyPr wrap="square">
            <a:spAutoFit/>
          </a:bodyPr>
          <a:lstStyle/>
          <a:p>
            <a:r>
              <a:rPr lang="en-US" altLang="zh-CN" sz="1400" dirty="0"/>
              <a:t> </a:t>
            </a:r>
            <a:r>
              <a:rPr lang="en-US" altLang="zh-CN" sz="1400" dirty="0" err="1"/>
              <a:t>Audigier</a:t>
            </a:r>
            <a:r>
              <a:rPr lang="en-US" altLang="zh-CN" sz="1400" dirty="0"/>
              <a:t> C, Kim Y, </a:t>
            </a:r>
            <a:r>
              <a:rPr lang="en-US" altLang="zh-CN" sz="1400" dirty="0" err="1"/>
              <a:t>Ellens</a:t>
            </a:r>
            <a:r>
              <a:rPr lang="en-US" altLang="zh-CN" sz="1400" dirty="0"/>
              <a:t> N, et al. Physics-based simulation to enable ultrasound monitoring of </a:t>
            </a:r>
            <a:r>
              <a:rPr lang="en-US" altLang="zh-CN" sz="1400" dirty="0" err="1"/>
              <a:t>hifu</a:t>
            </a:r>
            <a:r>
              <a:rPr lang="en-US" altLang="zh-CN" sz="1400" dirty="0"/>
              <a:t> ablation: An </a:t>
            </a:r>
            <a:r>
              <a:rPr lang="en-US" altLang="zh-CN" sz="1400" dirty="0" err="1"/>
              <a:t>mri</a:t>
            </a:r>
            <a:r>
              <a:rPr lang="en-US" altLang="zh-CN" sz="1400" dirty="0"/>
              <a:t> validation[C]//International Conference on Medical Image Computing and Computer-Assisted Intervention. Springer, Cham, 2018: 89-97</a:t>
            </a:r>
            <a:endParaRPr lang="zh-CN" altLang="en-US" sz="1400" dirty="0"/>
          </a:p>
        </p:txBody>
      </p:sp>
    </p:spTree>
    <p:extLst>
      <p:ext uri="{BB962C8B-B14F-4D97-AF65-F5344CB8AC3E}">
        <p14:creationId xmlns:p14="http://schemas.microsoft.com/office/powerpoint/2010/main" val="9514788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Conclusion &amp; Results</a:t>
            </a:r>
            <a:endParaRPr lang="zh-CN" altLang="en-US" sz="4000" dirty="0">
              <a:solidFill>
                <a:schemeClr val="bg1"/>
              </a:solidFill>
            </a:endParaRPr>
          </a:p>
        </p:txBody>
      </p:sp>
      <p:pic>
        <p:nvPicPr>
          <p:cNvPr id="2" name="图片 1"/>
          <p:cNvPicPr>
            <a:picLocks noChangeAspect="1"/>
          </p:cNvPicPr>
          <p:nvPr/>
        </p:nvPicPr>
        <p:blipFill>
          <a:blip r:embed="rId5"/>
          <a:stretch>
            <a:fillRect/>
          </a:stretch>
        </p:blipFill>
        <p:spPr>
          <a:xfrm>
            <a:off x="883138" y="1269559"/>
            <a:ext cx="10115550" cy="3829050"/>
          </a:xfrm>
          <a:prstGeom prst="rect">
            <a:avLst/>
          </a:prstGeom>
        </p:spPr>
      </p:pic>
      <p:sp>
        <p:nvSpPr>
          <p:cNvPr id="6" name="文本框 5"/>
          <p:cNvSpPr txBox="1"/>
          <p:nvPr/>
        </p:nvSpPr>
        <p:spPr>
          <a:xfrm>
            <a:off x="1047261" y="5098609"/>
            <a:ext cx="10777416" cy="1569660"/>
          </a:xfrm>
          <a:prstGeom prst="rect">
            <a:avLst/>
          </a:prstGeom>
          <a:noFill/>
        </p:spPr>
        <p:txBody>
          <a:bodyPr wrap="square" rtlCol="0">
            <a:spAutoFit/>
          </a:bodyPr>
          <a:lstStyle/>
          <a:p>
            <a:r>
              <a:rPr lang="en-US" altLang="zh-CN" sz="2400" smtClean="0"/>
              <a:t>Coronal and axial images at three increasing ablation times are generated</a:t>
            </a:r>
            <a:r>
              <a:rPr lang="en-US" altLang="zh-CN" sz="2400" smtClean="0"/>
              <a:t>.</a:t>
            </a:r>
          </a:p>
          <a:p>
            <a:endParaRPr lang="en-US" altLang="zh-CN" sz="2400" smtClean="0"/>
          </a:p>
          <a:p>
            <a:r>
              <a:rPr lang="en-US" altLang="zh-CN" sz="2400" smtClean="0"/>
              <a:t>The temperature in ROI in coronal plane was 1.1,1.3 and 1.3 Celsius degrees on average with a maximum difference of 3.0,4.1 and 3.8 Celsius degrees.</a:t>
            </a:r>
            <a:endParaRPr lang="zh-CN" altLang="en-US" sz="2400"/>
          </a:p>
        </p:txBody>
      </p:sp>
      <p:sp>
        <p:nvSpPr>
          <p:cNvPr id="9" name="矩形 8"/>
          <p:cNvSpPr/>
          <p:nvPr/>
        </p:nvSpPr>
        <p:spPr>
          <a:xfrm>
            <a:off x="6212553" y="6488668"/>
            <a:ext cx="6096000" cy="430887"/>
          </a:xfrm>
          <a:prstGeom prst="rect">
            <a:avLst/>
          </a:prstGeom>
        </p:spPr>
        <p:txBody>
          <a:bodyPr>
            <a:spAutoFit/>
          </a:bodyPr>
          <a:lstStyle/>
          <a:p>
            <a:r>
              <a:rPr lang="en-US" altLang="zh-CN" sz="1100"/>
              <a:t>Kim Y, Audigier C, Ellens N, et al. A novel 3D ultrasound thermometry method for HIFU ablation using an ultrasound element[C]//2017 IEEE international ultrasonics symposium (IUS). IEEE, 2017: 1-4.</a:t>
            </a:r>
          </a:p>
        </p:txBody>
      </p:sp>
    </p:spTree>
    <p:extLst>
      <p:ext uri="{BB962C8B-B14F-4D97-AF65-F5344CB8AC3E}">
        <p14:creationId xmlns:p14="http://schemas.microsoft.com/office/powerpoint/2010/main" val="2030731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Conclusion &amp; Results</a:t>
            </a:r>
            <a:endParaRPr lang="zh-CN" altLang="en-US" sz="4000" dirty="0">
              <a:solidFill>
                <a:schemeClr val="bg1"/>
              </a:solidFill>
            </a:endParaRPr>
          </a:p>
        </p:txBody>
      </p:sp>
      <p:sp>
        <p:nvSpPr>
          <p:cNvPr id="5" name="文本框 4"/>
          <p:cNvSpPr txBox="1"/>
          <p:nvPr/>
        </p:nvSpPr>
        <p:spPr>
          <a:xfrm>
            <a:off x="1250462" y="2469661"/>
            <a:ext cx="10331938"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smtClean="0"/>
              <a:t>The monitoring phase is too long and averaging them provides less accurate information.</a:t>
            </a:r>
          </a:p>
          <a:p>
            <a:endParaRPr lang="en-US" altLang="zh-CN" sz="2400"/>
          </a:p>
          <a:p>
            <a:pPr marL="285750" indent="-285750">
              <a:buFont typeface="Arial" panose="020B0604020202020204" pitchFamily="34" charset="0"/>
              <a:buChar char="•"/>
            </a:pPr>
            <a:r>
              <a:rPr lang="en-US" altLang="zh-CN" sz="2400" smtClean="0"/>
              <a:t>The location of ultrasound elements affects the monitoring accuracy. The result could be further improved by adjusting the location of the elements. The number of elements could be increased.</a:t>
            </a:r>
          </a:p>
          <a:p>
            <a:endParaRPr lang="en-US" altLang="zh-CN" sz="2400" smtClean="0"/>
          </a:p>
          <a:p>
            <a:pPr marL="285750" indent="-285750">
              <a:buFont typeface="Arial" panose="020B0604020202020204" pitchFamily="34" charset="0"/>
              <a:buChar char="•"/>
            </a:pPr>
            <a:r>
              <a:rPr lang="en-US" altLang="zh-CN" sz="2400" smtClean="0"/>
              <a:t>The method is novel and proved to be feasibility.</a:t>
            </a:r>
            <a:endParaRPr lang="en-US" altLang="zh-CN" sz="2400"/>
          </a:p>
        </p:txBody>
      </p:sp>
    </p:spTree>
    <p:extLst>
      <p:ext uri="{BB962C8B-B14F-4D97-AF65-F5344CB8AC3E}">
        <p14:creationId xmlns:p14="http://schemas.microsoft.com/office/powerpoint/2010/main" val="2013088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Good &amp; Bad</a:t>
            </a:r>
            <a:endParaRPr lang="zh-CN" altLang="en-US" sz="4000" dirty="0">
              <a:solidFill>
                <a:schemeClr val="bg1"/>
              </a:solidFill>
            </a:endParaRPr>
          </a:p>
        </p:txBody>
      </p:sp>
      <mc:AlternateContent xmlns:mc="http://schemas.openxmlformats.org/markup-compatibility/2006">
        <mc:Choice xmlns:a14="http://schemas.microsoft.com/office/drawing/2010/main" Requires="a14">
          <p:sp>
            <p:nvSpPr>
              <p:cNvPr id="2" name="文本框 1"/>
              <p:cNvSpPr txBox="1"/>
              <p:nvPr/>
            </p:nvSpPr>
            <p:spPr>
              <a:xfrm>
                <a:off x="6328699" y="1920672"/>
                <a:ext cx="5136470" cy="4583627"/>
              </a:xfrm>
              <a:prstGeom prst="rect">
                <a:avLst/>
              </a:prstGeom>
              <a:noFill/>
            </p:spPr>
            <p:txBody>
              <a:bodyPr wrap="square" rtlCol="0">
                <a:spAutoFit/>
              </a:bodyPr>
              <a:lstStyle/>
              <a:p>
                <a:r>
                  <a:rPr lang="en-US" altLang="zh-CN" sz="3200" smtClean="0"/>
                  <a:t>Bad</a:t>
                </a:r>
              </a:p>
              <a:p>
                <a:pPr marL="285750" indent="-285750">
                  <a:buFont typeface="Arial" panose="020B0604020202020204" pitchFamily="34" charset="0"/>
                  <a:buChar char="•"/>
                </a:pPr>
                <a:r>
                  <a:rPr lang="en-US" altLang="zh-CN" sz="2400" smtClean="0"/>
                  <a:t>The paper only shows the result of one experiments. More experiments results and analysis are preferred.</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The notation of how to reconstruct SOS image is not clear.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𝐴</m:t>
                        </m:r>
                      </m:e>
                      <m:sub>
                        <m:r>
                          <a:rPr lang="en-US" altLang="zh-CN" sz="2400" b="0" i="1" smtClean="0">
                            <a:latin typeface="Cambria Math" panose="02040503050406030204" pitchFamily="18" charset="0"/>
                          </a:rPr>
                          <m:t>𝑖𝑛𝑒𝑞</m:t>
                        </m:r>
                      </m:sub>
                    </m:sSub>
                  </m:oMath>
                </a14:m>
                <a:r>
                  <a:rPr lang="en-US" altLang="zh-CN" sz="2400" smtClean="0"/>
                  <a:t>is not clarified.</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endParaRPr lang="en-US" altLang="zh-CN"/>
              </a:p>
              <a:p>
                <a:endParaRPr lang="en-US" altLang="zh-CN" smtClean="0"/>
              </a:p>
              <a:p>
                <a:endParaRPr lang="en-US" altLang="zh-CN" smtClean="0"/>
              </a:p>
              <a:p>
                <a:pPr marL="285750" indent="-285750">
                  <a:buFont typeface="Arial" panose="020B0604020202020204" pitchFamily="34" charset="0"/>
                  <a:buChar char="•"/>
                </a:pPr>
                <a:endParaRPr lang="en-US" altLang="zh-CN"/>
              </a:p>
            </p:txBody>
          </p:sp>
        </mc:Choice>
        <mc:Fallback>
          <p:sp>
            <p:nvSpPr>
              <p:cNvPr id="2" name="文本框 1"/>
              <p:cNvSpPr txBox="1">
                <a:spLocks noRot="1" noChangeAspect="1" noMove="1" noResize="1" noEditPoints="1" noAdjustHandles="1" noChangeArrowheads="1" noChangeShapeType="1" noTextEdit="1"/>
              </p:cNvSpPr>
              <p:nvPr/>
            </p:nvSpPr>
            <p:spPr>
              <a:xfrm>
                <a:off x="6328699" y="1920672"/>
                <a:ext cx="5136470" cy="4583627"/>
              </a:xfrm>
              <a:prstGeom prst="rect">
                <a:avLst/>
              </a:prstGeom>
              <a:blipFill>
                <a:blip r:embed="rId5"/>
                <a:stretch>
                  <a:fillRect l="-2966" t="-1729" r="-237"/>
                </a:stretch>
              </a:blipFill>
            </p:spPr>
            <p:txBody>
              <a:bodyPr/>
              <a:lstStyle/>
              <a:p>
                <a:r>
                  <a:rPr lang="zh-CN" altLang="en-US">
                    <a:noFill/>
                  </a:rPr>
                  <a:t> </a:t>
                </a:r>
              </a:p>
            </p:txBody>
          </p:sp>
        </mc:Fallback>
      </mc:AlternateContent>
      <p:sp>
        <p:nvSpPr>
          <p:cNvPr id="5" name="文本框 4"/>
          <p:cNvSpPr txBox="1"/>
          <p:nvPr/>
        </p:nvSpPr>
        <p:spPr>
          <a:xfrm>
            <a:off x="617415" y="1920672"/>
            <a:ext cx="5228492" cy="3354765"/>
          </a:xfrm>
          <a:prstGeom prst="rect">
            <a:avLst/>
          </a:prstGeom>
          <a:noFill/>
        </p:spPr>
        <p:txBody>
          <a:bodyPr wrap="square" rtlCol="0">
            <a:spAutoFit/>
          </a:bodyPr>
          <a:lstStyle/>
          <a:p>
            <a:r>
              <a:rPr lang="en-US" altLang="zh-CN" sz="3200" smtClean="0"/>
              <a:t>Good</a:t>
            </a:r>
          </a:p>
          <a:p>
            <a:pPr marL="285750" indent="-285750">
              <a:buFont typeface="Arial" panose="020B0604020202020204" pitchFamily="34" charset="0"/>
              <a:buChar char="•"/>
            </a:pPr>
            <a:r>
              <a:rPr lang="en-US" altLang="zh-CN" sz="2400" smtClean="0"/>
              <a:t>Discussion part is very inspiring and proposed a lot of method to improve the result and experiments.</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The paper clearly shows how the SOS image is generated mathmatically.</a:t>
            </a:r>
          </a:p>
          <a:p>
            <a:pPr marL="285750" indent="-285750">
              <a:buFont typeface="Arial" panose="020B0604020202020204" pitchFamily="34" charset="0"/>
              <a:buChar char="•"/>
            </a:pPr>
            <a:endParaRPr lang="en-US" altLang="zh-CN" smtClean="0"/>
          </a:p>
          <a:p>
            <a:r>
              <a:rPr lang="en-US" altLang="zh-CN" smtClean="0"/>
              <a:t> </a:t>
            </a:r>
            <a:endParaRPr lang="zh-CN" altLang="en-US"/>
          </a:p>
        </p:txBody>
      </p:sp>
    </p:spTree>
    <p:extLst>
      <p:ext uri="{BB962C8B-B14F-4D97-AF65-F5344CB8AC3E}">
        <p14:creationId xmlns:p14="http://schemas.microsoft.com/office/powerpoint/2010/main" val="1068145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Inspiration</a:t>
            </a:r>
            <a:endParaRPr lang="zh-CN" altLang="en-US" sz="4000" dirty="0">
              <a:solidFill>
                <a:schemeClr val="bg1"/>
              </a:solidFill>
            </a:endParaRPr>
          </a:p>
        </p:txBody>
      </p:sp>
      <p:sp>
        <p:nvSpPr>
          <p:cNvPr id="2" name="文本框 1"/>
          <p:cNvSpPr txBox="1"/>
          <p:nvPr/>
        </p:nvSpPr>
        <p:spPr>
          <a:xfrm>
            <a:off x="1867877" y="1906954"/>
            <a:ext cx="7596554" cy="415498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mtClean="0"/>
              <a:t>Number of elements can be increased to provide more useful information. </a:t>
            </a:r>
          </a:p>
          <a:p>
            <a:endParaRPr lang="en-US" altLang="zh-CN" sz="2400"/>
          </a:p>
          <a:p>
            <a:pPr marL="342900" indent="-342900">
              <a:buFont typeface="Arial" panose="020B0604020202020204" pitchFamily="34" charset="0"/>
              <a:buChar char="•"/>
            </a:pPr>
            <a:r>
              <a:rPr lang="en-US" altLang="zh-CN" sz="2400" smtClean="0"/>
              <a:t>Position of elements can be changed to be generalized.</a:t>
            </a:r>
          </a:p>
          <a:p>
            <a:endParaRPr lang="en-US" altLang="zh-CN" sz="2400"/>
          </a:p>
          <a:p>
            <a:pPr marL="342900" indent="-342900">
              <a:buFont typeface="Arial" panose="020B0604020202020204" pitchFamily="34" charset="0"/>
              <a:buChar char="•"/>
            </a:pPr>
            <a:r>
              <a:rPr lang="en-US" altLang="zh-CN" sz="2400" smtClean="0"/>
              <a:t>The initial status is provided to network to learn position of elements and SoS of background.</a:t>
            </a:r>
          </a:p>
          <a:p>
            <a:endParaRPr lang="en-US" altLang="zh-CN" sz="2400" smtClean="0"/>
          </a:p>
          <a:p>
            <a:pPr marL="342900" indent="-342900">
              <a:buFont typeface="Arial" panose="020B0604020202020204" pitchFamily="34" charset="0"/>
              <a:buChar char="•"/>
            </a:pPr>
            <a:r>
              <a:rPr lang="en-US" altLang="zh-CN" sz="2400" smtClean="0"/>
              <a:t>The temperature image can not only be determined on current information since SoS will first increase then decrease as temperature increases.</a:t>
            </a:r>
          </a:p>
        </p:txBody>
      </p:sp>
    </p:spTree>
    <p:extLst>
      <p:ext uri="{BB962C8B-B14F-4D97-AF65-F5344CB8AC3E}">
        <p14:creationId xmlns:p14="http://schemas.microsoft.com/office/powerpoint/2010/main" val="1865189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New in my project</a:t>
            </a:r>
            <a:endParaRPr lang="zh-CN" altLang="en-US" sz="4000" dirty="0">
              <a:solidFill>
                <a:schemeClr val="bg1"/>
              </a:solidFill>
            </a:endParaRPr>
          </a:p>
        </p:txBody>
      </p:sp>
      <p:sp>
        <p:nvSpPr>
          <p:cNvPr id="2" name="文本框 1"/>
          <p:cNvSpPr txBox="1"/>
          <p:nvPr/>
        </p:nvSpPr>
        <p:spPr>
          <a:xfrm>
            <a:off x="1336431" y="1922585"/>
            <a:ext cx="9237784" cy="4893647"/>
          </a:xfrm>
          <a:prstGeom prst="rect">
            <a:avLst/>
          </a:prstGeom>
          <a:noFill/>
        </p:spPr>
        <p:txBody>
          <a:bodyPr wrap="square" rtlCol="0">
            <a:spAutoFit/>
          </a:bodyPr>
          <a:lstStyle/>
          <a:p>
            <a:r>
              <a:rPr lang="en-US" altLang="zh-CN" sz="2400" smtClean="0"/>
              <a:t>Deep learning are used to generate temperature image instead of modeling method.</a:t>
            </a:r>
          </a:p>
          <a:p>
            <a:endParaRPr lang="en-US" altLang="zh-CN" sz="2400" smtClean="0"/>
          </a:p>
          <a:p>
            <a:endParaRPr lang="en-US" altLang="zh-CN" sz="2400"/>
          </a:p>
          <a:p>
            <a:r>
              <a:rPr lang="en-US" altLang="zh-CN" sz="2400" smtClean="0"/>
              <a:t>The speed of triggering the elements is improved which provides more information before the phantom cooling down. The predicting result would be improved.</a:t>
            </a:r>
          </a:p>
          <a:p>
            <a:endParaRPr lang="en-US" altLang="zh-CN" sz="2400" smtClean="0"/>
          </a:p>
          <a:p>
            <a:endParaRPr lang="en-US" altLang="zh-CN" sz="2400"/>
          </a:p>
          <a:p>
            <a:r>
              <a:rPr lang="en-US" altLang="zh-CN" sz="2400" smtClean="0"/>
              <a:t>All the information is collected instead of TOF only.</a:t>
            </a:r>
          </a:p>
          <a:p>
            <a:endParaRPr lang="en-US" altLang="zh-CN"/>
          </a:p>
          <a:p>
            <a:endParaRPr lang="en-US" altLang="zh-CN" smtClean="0"/>
          </a:p>
          <a:p>
            <a:endParaRPr lang="en-US" altLang="zh-CN"/>
          </a:p>
          <a:p>
            <a:endParaRPr lang="zh-CN" altLang="en-US"/>
          </a:p>
        </p:txBody>
      </p:sp>
    </p:spTree>
    <p:extLst>
      <p:ext uri="{BB962C8B-B14F-4D97-AF65-F5344CB8AC3E}">
        <p14:creationId xmlns:p14="http://schemas.microsoft.com/office/powerpoint/2010/main" val="1649249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smtClean="0">
                <a:solidFill>
                  <a:schemeClr val="bg1"/>
                </a:solidFill>
              </a:rPr>
              <a:t>Papers</a:t>
            </a:r>
            <a:endParaRPr lang="zh-CN" altLang="en-US" sz="4000" dirty="0">
              <a:solidFill>
                <a:schemeClr val="bg1"/>
              </a:solidFill>
            </a:endParaRPr>
          </a:p>
        </p:txBody>
      </p:sp>
      <p:sp>
        <p:nvSpPr>
          <p:cNvPr id="5" name="Rectangle 4">
            <a:extLst>
              <a:ext uri="{FF2B5EF4-FFF2-40B4-BE49-F238E27FC236}">
                <a16:creationId xmlns:a16="http://schemas.microsoft.com/office/drawing/2014/main" id="{2084732C-4AD6-4369-8FD5-3FD2010C710B}"/>
              </a:ext>
            </a:extLst>
          </p:cNvPr>
          <p:cNvSpPr/>
          <p:nvPr/>
        </p:nvSpPr>
        <p:spPr>
          <a:xfrm>
            <a:off x="939282" y="1534754"/>
            <a:ext cx="4648200" cy="5355312"/>
          </a:xfrm>
          <a:prstGeom prst="rect">
            <a:avLst/>
          </a:prstGeom>
        </p:spPr>
        <p:txBody>
          <a:bodyPr wrap="square">
            <a:spAutoFit/>
          </a:bodyPr>
          <a:lstStyle/>
          <a:p>
            <a:r>
              <a:rPr lang="en-US" altLang="zh-CN" smtClean="0"/>
              <a:t>[1]Techavipoo </a:t>
            </a:r>
            <a:r>
              <a:rPr lang="en-US" altLang="zh-CN"/>
              <a:t>U, Varghese T, Chen Q, et al. Temperature dependence of ultrasonic propagation speed and attenuation in excised canine liver tissue measured using transmitted and reflected pulses[J]. The Journal of the Acoustical Society of America, 2004, 115(6): 2859-2865</a:t>
            </a:r>
            <a:r>
              <a:rPr lang="en-US" altLang="zh-CN" smtClean="0"/>
              <a:t>.</a:t>
            </a:r>
          </a:p>
          <a:p>
            <a:endParaRPr lang="en-US" altLang="zh-CN"/>
          </a:p>
          <a:p>
            <a:r>
              <a:rPr lang="en-US" altLang="zh-CN" smtClean="0"/>
              <a:t>[2] </a:t>
            </a:r>
            <a:r>
              <a:rPr lang="en-US" altLang="zh-CN" dirty="0"/>
              <a:t>Kim Y, </a:t>
            </a:r>
            <a:r>
              <a:rPr lang="en-US" altLang="zh-CN" dirty="0" err="1"/>
              <a:t>Audigier</a:t>
            </a:r>
            <a:r>
              <a:rPr lang="en-US" altLang="zh-CN" dirty="0"/>
              <a:t> C, </a:t>
            </a:r>
            <a:r>
              <a:rPr lang="en-US" altLang="zh-CN" dirty="0" err="1"/>
              <a:t>Ellens</a:t>
            </a:r>
            <a:r>
              <a:rPr lang="en-US" altLang="zh-CN" dirty="0"/>
              <a:t> N, et al. A novel 3D ultrasound thermometry method for HIFU ablation using an ultrasound element[C]//2017 IEEE international </a:t>
            </a:r>
            <a:r>
              <a:rPr lang="en-US" altLang="zh-CN" dirty="0" err="1"/>
              <a:t>ultrasonics</a:t>
            </a:r>
            <a:r>
              <a:rPr lang="en-US" altLang="zh-CN" dirty="0"/>
              <a:t> symposium (IUS). IEEE, 2017: </a:t>
            </a:r>
            <a:r>
              <a:rPr lang="en-US" altLang="zh-CN"/>
              <a:t>1-4</a:t>
            </a:r>
            <a:r>
              <a:rPr lang="en-US" altLang="zh-CN" smtClean="0"/>
              <a:t>.</a:t>
            </a:r>
          </a:p>
          <a:p>
            <a:endParaRPr lang="en-US" altLang="zh-CN" dirty="0"/>
          </a:p>
          <a:p>
            <a:r>
              <a:rPr lang="en-US" altLang="zh-CN" smtClean="0"/>
              <a:t>[3] </a:t>
            </a:r>
            <a:r>
              <a:rPr lang="en-US" altLang="zh-CN" dirty="0"/>
              <a:t>Kim Y, </a:t>
            </a:r>
            <a:r>
              <a:rPr lang="en-US" altLang="zh-CN" dirty="0" err="1"/>
              <a:t>Audigier</a:t>
            </a:r>
            <a:r>
              <a:rPr lang="en-US" altLang="zh-CN" dirty="0"/>
              <a:t> C, </a:t>
            </a:r>
            <a:r>
              <a:rPr lang="en-US" altLang="zh-CN" dirty="0" err="1"/>
              <a:t>Ellens</a:t>
            </a:r>
            <a:r>
              <a:rPr lang="en-US" altLang="zh-CN" dirty="0"/>
              <a:t> N, et al. Low-Cost Ultrasound Thermometry for HIFU Therapy Using CNN[C]//2018 IEEE International </a:t>
            </a:r>
            <a:r>
              <a:rPr lang="en-US" altLang="zh-CN" dirty="0" err="1"/>
              <a:t>Ultrasonics</a:t>
            </a:r>
            <a:r>
              <a:rPr lang="en-US" altLang="zh-CN" dirty="0"/>
              <a:t> Symposium (IUS). IEEE, 2018: 1-9.</a:t>
            </a:r>
          </a:p>
          <a:p>
            <a:endParaRPr lang="en-US" altLang="zh-CN" dirty="0"/>
          </a:p>
        </p:txBody>
      </p:sp>
      <p:sp>
        <p:nvSpPr>
          <p:cNvPr id="6" name="TextBox 5">
            <a:extLst>
              <a:ext uri="{FF2B5EF4-FFF2-40B4-BE49-F238E27FC236}">
                <a16:creationId xmlns:a16="http://schemas.microsoft.com/office/drawing/2014/main" id="{4D8B6CD1-B5EE-4009-ABAE-C681FF34E9DC}"/>
              </a:ext>
            </a:extLst>
          </p:cNvPr>
          <p:cNvSpPr txBox="1"/>
          <p:nvPr/>
        </p:nvSpPr>
        <p:spPr>
          <a:xfrm>
            <a:off x="7175239" y="3889244"/>
            <a:ext cx="3946849" cy="923330"/>
          </a:xfrm>
          <a:prstGeom prst="rect">
            <a:avLst/>
          </a:prstGeom>
          <a:noFill/>
        </p:spPr>
        <p:txBody>
          <a:bodyPr wrap="square" rtlCol="0">
            <a:spAutoFit/>
          </a:bodyPr>
          <a:lstStyle/>
          <a:p>
            <a:r>
              <a:rPr lang="en-US" altLang="zh-CN" dirty="0"/>
              <a:t>This article </a:t>
            </a:r>
            <a:r>
              <a:rPr lang="en-US" altLang="zh-CN"/>
              <a:t>describes </a:t>
            </a:r>
            <a:r>
              <a:rPr lang="en-US" altLang="zh-CN" smtClean="0"/>
              <a:t>the way to do thermal imaging with HIFU(High Intensity Focused Ultrasound)</a:t>
            </a:r>
            <a:endParaRPr lang="zh-CN" altLang="en-US" dirty="0"/>
          </a:p>
        </p:txBody>
      </p:sp>
      <p:sp>
        <p:nvSpPr>
          <p:cNvPr id="12" name="TextBox 11">
            <a:extLst>
              <a:ext uri="{FF2B5EF4-FFF2-40B4-BE49-F238E27FC236}">
                <a16:creationId xmlns:a16="http://schemas.microsoft.com/office/drawing/2014/main" id="{90A43C5E-8CAD-42F0-8E46-7355C0637FD5}"/>
              </a:ext>
            </a:extLst>
          </p:cNvPr>
          <p:cNvSpPr txBox="1"/>
          <p:nvPr/>
        </p:nvSpPr>
        <p:spPr>
          <a:xfrm>
            <a:off x="7175240" y="5778279"/>
            <a:ext cx="3946849" cy="646331"/>
          </a:xfrm>
          <a:prstGeom prst="rect">
            <a:avLst/>
          </a:prstGeom>
          <a:noFill/>
        </p:spPr>
        <p:txBody>
          <a:bodyPr wrap="square" rtlCol="0">
            <a:spAutoFit/>
          </a:bodyPr>
          <a:lstStyle/>
          <a:p>
            <a:r>
              <a:rPr lang="en-US" altLang="zh-CN" dirty="0"/>
              <a:t>This article describes how we can do thermal imaging with deep learning</a:t>
            </a:r>
            <a:endParaRPr lang="zh-CN" altLang="en-US" dirty="0"/>
          </a:p>
        </p:txBody>
      </p:sp>
      <p:sp>
        <p:nvSpPr>
          <p:cNvPr id="2" name="矩形 1"/>
          <p:cNvSpPr/>
          <p:nvPr/>
        </p:nvSpPr>
        <p:spPr>
          <a:xfrm>
            <a:off x="7175238" y="1706270"/>
            <a:ext cx="3797561" cy="1477328"/>
          </a:xfrm>
          <a:prstGeom prst="rect">
            <a:avLst/>
          </a:prstGeom>
        </p:spPr>
        <p:txBody>
          <a:bodyPr wrap="square">
            <a:spAutoFit/>
          </a:bodyPr>
          <a:lstStyle/>
          <a:p>
            <a:r>
              <a:rPr lang="en-US" altLang="zh-CN"/>
              <a:t>This article </a:t>
            </a:r>
            <a:r>
              <a:rPr lang="en-US" altLang="zh-CN" smtClean="0"/>
              <a:t>describes how to collect data of speed of sound and attenuation ratio change and inspires us to do thermal imaging with this property</a:t>
            </a:r>
            <a:endParaRPr lang="zh-CN" altLang="en-US" dirty="0"/>
          </a:p>
        </p:txBody>
      </p:sp>
    </p:spTree>
    <p:extLst>
      <p:ext uri="{BB962C8B-B14F-4D97-AF65-F5344CB8AC3E}">
        <p14:creationId xmlns:p14="http://schemas.microsoft.com/office/powerpoint/2010/main" val="694206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6955692" cy="707886"/>
          </a:xfrm>
          <a:prstGeom prst="rect">
            <a:avLst/>
          </a:prstGeom>
          <a:noFill/>
        </p:spPr>
        <p:txBody>
          <a:bodyPr wrap="square" rtlCol="0">
            <a:spAutoFit/>
          </a:bodyPr>
          <a:lstStyle/>
          <a:p>
            <a:r>
              <a:rPr lang="en-US" altLang="zh-CN" sz="4000" smtClean="0">
                <a:solidFill>
                  <a:schemeClr val="bg1"/>
                </a:solidFill>
              </a:rPr>
              <a:t>Why important to project</a:t>
            </a:r>
            <a:endParaRPr lang="zh-CN" altLang="en-US" sz="4000" dirty="0">
              <a:solidFill>
                <a:schemeClr val="bg1"/>
              </a:solidFill>
            </a:endParaRPr>
          </a:p>
        </p:txBody>
      </p:sp>
      <p:sp>
        <p:nvSpPr>
          <p:cNvPr id="2" name="文本框 1"/>
          <p:cNvSpPr txBox="1"/>
          <p:nvPr/>
        </p:nvSpPr>
        <p:spPr>
          <a:xfrm>
            <a:off x="1609969" y="1867877"/>
            <a:ext cx="9011139" cy="5509200"/>
          </a:xfrm>
          <a:prstGeom prst="rect">
            <a:avLst/>
          </a:prstGeom>
          <a:noFill/>
        </p:spPr>
        <p:txBody>
          <a:bodyPr wrap="square" rtlCol="0">
            <a:spAutoFit/>
          </a:bodyPr>
          <a:lstStyle/>
          <a:p>
            <a:pPr marL="285750" indent="-285750">
              <a:buFont typeface="Arial" panose="020B0604020202020204" pitchFamily="34" charset="0"/>
              <a:buChar char="•"/>
            </a:pPr>
            <a:r>
              <a:rPr lang="en-US" altLang="zh-CN" sz="2800" smtClean="0"/>
              <a:t>It provides idea of collecting data by simulation, which will significantly improve data size.</a:t>
            </a:r>
          </a:p>
          <a:p>
            <a:pPr marL="285750" indent="-285750">
              <a:buFont typeface="Arial" panose="020B0604020202020204" pitchFamily="34" charset="0"/>
              <a:buChar char="•"/>
            </a:pPr>
            <a:endParaRPr lang="en-US" altLang="zh-CN" sz="2800" smtClean="0"/>
          </a:p>
          <a:p>
            <a:pPr marL="285750" indent="-285750">
              <a:buFont typeface="Arial" panose="020B0604020202020204" pitchFamily="34" charset="0"/>
              <a:buChar char="•"/>
            </a:pPr>
            <a:endParaRPr lang="en-US" altLang="zh-CN" sz="2800" smtClean="0"/>
          </a:p>
          <a:p>
            <a:pPr marL="285750" indent="-285750">
              <a:buFont typeface="Arial" panose="020B0604020202020204" pitchFamily="34" charset="0"/>
              <a:buChar char="•"/>
            </a:pPr>
            <a:r>
              <a:rPr lang="en-US" altLang="zh-CN" sz="2800" smtClean="0"/>
              <a:t>It provides reasonable structure of deep learning like image reconstruction.</a:t>
            </a:r>
          </a:p>
          <a:p>
            <a:pPr marL="285750" indent="-285750">
              <a:buFont typeface="Arial" panose="020B0604020202020204" pitchFamily="34" charset="0"/>
              <a:buChar char="•"/>
            </a:pPr>
            <a:endParaRPr lang="en-US" altLang="zh-CN" sz="2800" smtClean="0"/>
          </a:p>
          <a:p>
            <a:pPr marL="285750" indent="-285750">
              <a:buFont typeface="Arial" panose="020B0604020202020204" pitchFamily="34" charset="0"/>
              <a:buChar char="•"/>
            </a:pPr>
            <a:endParaRPr lang="en-US" altLang="zh-CN" sz="2800"/>
          </a:p>
          <a:p>
            <a:pPr marL="285750" indent="-285750">
              <a:buFont typeface="Arial" panose="020B0604020202020204" pitchFamily="34" charset="0"/>
              <a:buChar char="•"/>
            </a:pPr>
            <a:r>
              <a:rPr lang="en-US" altLang="zh-CN" sz="2800" smtClean="0"/>
              <a:t>It provides some experience and skills to design the network.</a:t>
            </a:r>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endParaRPr lang="zh-CN" altLang="en-US"/>
          </a:p>
        </p:txBody>
      </p:sp>
    </p:spTree>
    <p:extLst>
      <p:ext uri="{BB962C8B-B14F-4D97-AF65-F5344CB8AC3E}">
        <p14:creationId xmlns:p14="http://schemas.microsoft.com/office/powerpoint/2010/main" val="29903341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smtClean="0">
                <a:solidFill>
                  <a:schemeClr val="bg1"/>
                </a:solidFill>
              </a:rPr>
              <a:t>Problem &amp; Goal</a:t>
            </a:r>
            <a:endParaRPr lang="zh-CN" altLang="en-US" sz="4000" dirty="0">
              <a:solidFill>
                <a:schemeClr val="bg1"/>
              </a:solidFill>
            </a:endParaRPr>
          </a:p>
        </p:txBody>
      </p:sp>
      <p:sp>
        <p:nvSpPr>
          <p:cNvPr id="9" name="文本框 8"/>
          <p:cNvSpPr txBox="1"/>
          <p:nvPr/>
        </p:nvSpPr>
        <p:spPr>
          <a:xfrm>
            <a:off x="1094704" y="1898575"/>
            <a:ext cx="8770513" cy="1261884"/>
          </a:xfrm>
          <a:prstGeom prst="rect">
            <a:avLst/>
          </a:prstGeom>
          <a:noFill/>
        </p:spPr>
        <p:txBody>
          <a:bodyPr wrap="square" rtlCol="0">
            <a:spAutoFit/>
          </a:bodyPr>
          <a:lstStyle/>
          <a:p>
            <a:r>
              <a:rPr lang="en-US" altLang="zh-CN" sz="2800" smtClean="0"/>
              <a:t>Problem</a:t>
            </a:r>
          </a:p>
          <a:p>
            <a:pPr marL="285750" indent="-285750">
              <a:buFont typeface="Arial" panose="020B0604020202020204" pitchFamily="34" charset="0"/>
              <a:buChar char="•"/>
            </a:pPr>
            <a:r>
              <a:rPr lang="en-US" altLang="zh-CN" sz="2400" smtClean="0"/>
              <a:t>Due to few element number, the collected TOF is sparse</a:t>
            </a:r>
          </a:p>
          <a:p>
            <a:pPr marL="285750" indent="-285750">
              <a:buFont typeface="Arial" panose="020B0604020202020204" pitchFamily="34" charset="0"/>
              <a:buChar char="•"/>
            </a:pPr>
            <a:r>
              <a:rPr lang="en-US" altLang="zh-CN" sz="2400" smtClean="0"/>
              <a:t>Temperature image accuracy depends highly on element location</a:t>
            </a:r>
          </a:p>
        </p:txBody>
      </p:sp>
      <p:sp>
        <p:nvSpPr>
          <p:cNvPr id="11" name="文本框 10"/>
          <p:cNvSpPr txBox="1"/>
          <p:nvPr/>
        </p:nvSpPr>
        <p:spPr>
          <a:xfrm>
            <a:off x="1094704" y="4275786"/>
            <a:ext cx="9839459" cy="892552"/>
          </a:xfrm>
          <a:prstGeom prst="rect">
            <a:avLst/>
          </a:prstGeom>
          <a:noFill/>
        </p:spPr>
        <p:txBody>
          <a:bodyPr wrap="square" rtlCol="0">
            <a:spAutoFit/>
          </a:bodyPr>
          <a:lstStyle/>
          <a:p>
            <a:r>
              <a:rPr lang="en-US" altLang="zh-CN" sz="2800" smtClean="0"/>
              <a:t>Goal</a:t>
            </a:r>
          </a:p>
          <a:p>
            <a:pPr marL="285750" indent="-285750">
              <a:buFont typeface="Arial" panose="020B0604020202020204" pitchFamily="34" charset="0"/>
              <a:buChar char="•"/>
            </a:pPr>
            <a:r>
              <a:rPr lang="en-US" altLang="zh-CN" sz="2400" smtClean="0"/>
              <a:t>Design a CNN(Convolutional Neural Network) with data from simulation</a:t>
            </a:r>
            <a:endParaRPr lang="zh-CN" altLang="en-US" sz="2400"/>
          </a:p>
        </p:txBody>
      </p:sp>
    </p:spTree>
    <p:extLst>
      <p:ext uri="{BB962C8B-B14F-4D97-AF65-F5344CB8AC3E}">
        <p14:creationId xmlns:p14="http://schemas.microsoft.com/office/powerpoint/2010/main" val="284703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Technical Approach</a:t>
            </a:r>
            <a:endParaRPr lang="zh-CN" altLang="en-US" sz="4000" dirty="0">
              <a:solidFill>
                <a:schemeClr val="bg1"/>
              </a:solidFill>
            </a:endParaRPr>
          </a:p>
        </p:txBody>
      </p:sp>
      <p:pic>
        <p:nvPicPr>
          <p:cNvPr id="11" name="图片 10"/>
          <p:cNvPicPr>
            <a:picLocks noChangeAspect="1"/>
          </p:cNvPicPr>
          <p:nvPr/>
        </p:nvPicPr>
        <p:blipFill>
          <a:blip r:embed="rId5"/>
          <a:stretch>
            <a:fillRect/>
          </a:stretch>
        </p:blipFill>
        <p:spPr>
          <a:xfrm>
            <a:off x="1075714" y="2688004"/>
            <a:ext cx="5038725" cy="2857500"/>
          </a:xfrm>
          <a:prstGeom prst="rect">
            <a:avLst/>
          </a:prstGeom>
        </p:spPr>
      </p:pic>
      <p:sp>
        <p:nvSpPr>
          <p:cNvPr id="12" name="文本框 11"/>
          <p:cNvSpPr txBox="1"/>
          <p:nvPr/>
        </p:nvSpPr>
        <p:spPr>
          <a:xfrm>
            <a:off x="6846278" y="1873687"/>
            <a:ext cx="4470400" cy="5078313"/>
          </a:xfrm>
          <a:prstGeom prst="rect">
            <a:avLst/>
          </a:prstGeom>
          <a:noFill/>
        </p:spPr>
        <p:txBody>
          <a:bodyPr wrap="square" rtlCol="0">
            <a:spAutoFit/>
          </a:bodyPr>
          <a:lstStyle/>
          <a:p>
            <a:r>
              <a:rPr lang="en-US" altLang="zh-CN"/>
              <a:t>The input for the network is a concatenated vector </a:t>
            </a:r>
            <a:r>
              <a:rPr lang="en-US" altLang="zh-CN" smtClean="0"/>
              <a:t>of the </a:t>
            </a:r>
            <a:r>
              <a:rPr lang="en-US" altLang="zh-CN"/>
              <a:t>ToF acquired before ablation and the ToF shifts </a:t>
            </a:r>
            <a:r>
              <a:rPr lang="en-US" altLang="zh-CN" smtClean="0"/>
              <a:t>during HIFU </a:t>
            </a:r>
            <a:r>
              <a:rPr lang="en-US" altLang="zh-CN"/>
              <a:t>procedure</a:t>
            </a:r>
            <a:r>
              <a:rPr lang="en-US" altLang="zh-CN" smtClean="0"/>
              <a:t>.</a:t>
            </a:r>
          </a:p>
          <a:p>
            <a:endParaRPr lang="en-US" altLang="zh-CN" smtClean="0"/>
          </a:p>
          <a:p>
            <a:r>
              <a:rPr lang="en-US" altLang="zh-CN"/>
              <a:t>TOF shift is amplified since it is too small compared with TOF.</a:t>
            </a:r>
            <a:endParaRPr lang="zh-CN" altLang="en-US"/>
          </a:p>
          <a:p>
            <a:endParaRPr lang="en-US" altLang="zh-CN"/>
          </a:p>
          <a:p>
            <a:r>
              <a:rPr lang="en-US" altLang="zh-CN" smtClean="0"/>
              <a:t>Ground truth is the MRI image.</a:t>
            </a:r>
          </a:p>
          <a:p>
            <a:endParaRPr lang="en-US" altLang="zh-CN"/>
          </a:p>
          <a:p>
            <a:r>
              <a:rPr lang="en-US" altLang="zh-CN" smtClean="0"/>
              <a:t>Several fully connected layers expands the input to match the output size.</a:t>
            </a:r>
          </a:p>
          <a:p>
            <a:endParaRPr lang="en-US" altLang="zh-CN"/>
          </a:p>
          <a:p>
            <a:r>
              <a:rPr lang="en-US" altLang="zh-CN" smtClean="0"/>
              <a:t>Convolutional layer and transposed convolutional layer is to extract features and reconstruct image.</a:t>
            </a:r>
          </a:p>
          <a:p>
            <a:endParaRPr lang="en-US" altLang="zh-CN"/>
          </a:p>
          <a:p>
            <a:r>
              <a:rPr lang="en-US" altLang="zh-CN" smtClean="0"/>
              <a:t>Learning rate is 10e-4</a:t>
            </a:r>
          </a:p>
          <a:p>
            <a:endParaRPr lang="en-US" altLang="zh-CN"/>
          </a:p>
        </p:txBody>
      </p:sp>
      <p:sp>
        <p:nvSpPr>
          <p:cNvPr id="2" name="矩形 1"/>
          <p:cNvSpPr/>
          <p:nvPr/>
        </p:nvSpPr>
        <p:spPr>
          <a:xfrm>
            <a:off x="881623" y="6330995"/>
            <a:ext cx="6096000" cy="430887"/>
          </a:xfrm>
          <a:prstGeom prst="rect">
            <a:avLst/>
          </a:prstGeom>
        </p:spPr>
        <p:txBody>
          <a:bodyPr>
            <a:spAutoFit/>
          </a:bodyPr>
          <a:lstStyle/>
          <a:p>
            <a:r>
              <a:rPr lang="en-US" altLang="zh-CN" sz="1100"/>
              <a:t>Kim Y, Audigier C, Ellens N, et al. Low-Cost Ultrasound Thermometry for HIFU Therapy Using CNN[C]//2018 IEEE International Ultrasonics Symposium (IUS). IEEE, 2018: 1-9.</a:t>
            </a:r>
            <a:endParaRPr lang="en-US" altLang="zh-CN" sz="1100" dirty="0"/>
          </a:p>
        </p:txBody>
      </p:sp>
    </p:spTree>
    <p:extLst>
      <p:ext uri="{BB962C8B-B14F-4D97-AF65-F5344CB8AC3E}">
        <p14:creationId xmlns:p14="http://schemas.microsoft.com/office/powerpoint/2010/main" val="4123230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Conclusion &amp; Results</a:t>
            </a:r>
            <a:endParaRPr lang="zh-CN" altLang="en-US" sz="4000" dirty="0">
              <a:solidFill>
                <a:schemeClr val="bg1"/>
              </a:solidFill>
            </a:endParaRPr>
          </a:p>
        </p:txBody>
      </p:sp>
      <mc:AlternateContent xmlns:mc="http://schemas.openxmlformats.org/markup-compatibility/2006">
        <mc:Choice xmlns:a14="http://schemas.microsoft.com/office/drawing/2010/main" Requires="a14">
          <p:sp>
            <p:nvSpPr>
              <p:cNvPr id="5" name="文本框 4"/>
              <p:cNvSpPr txBox="1"/>
              <p:nvPr/>
            </p:nvSpPr>
            <p:spPr>
              <a:xfrm>
                <a:off x="7151078" y="2071077"/>
                <a:ext cx="3884245" cy="3785652"/>
              </a:xfrm>
              <a:prstGeom prst="rect">
                <a:avLst/>
              </a:prstGeom>
              <a:noFill/>
            </p:spPr>
            <p:txBody>
              <a:bodyPr wrap="square" rtlCol="0">
                <a:spAutoFit/>
              </a:bodyPr>
              <a:lstStyle/>
              <a:p>
                <a14:m>
                  <m:oMath xmlns:m="http://schemas.openxmlformats.org/officeDocument/2006/math">
                    <m:r>
                      <a:rPr lang="en-US" altLang="zh-CN" sz="2400" b="0" i="1" smtClean="0">
                        <a:latin typeface="Cambria Math" panose="02040503050406030204" pitchFamily="18" charset="0"/>
                      </a:rPr>
                      <m:t>0.12</m:t>
                    </m:r>
                    <m:r>
                      <a:rPr lang="en-US" altLang="zh-CN" sz="2400" b="0" i="1" smtClean="0">
                        <a:latin typeface="Cambria Math" panose="02040503050406030204" pitchFamily="18" charset="0"/>
                        <a:ea typeface="Cambria Math" panose="02040503050406030204" pitchFamily="18" charset="0"/>
                      </a:rPr>
                      <m:t>±0.06°</m:t>
                    </m:r>
                    <m:r>
                      <a:rPr lang="en-US" altLang="zh-CN" sz="2400" b="0" i="1" smtClean="0">
                        <a:latin typeface="Cambria Math" panose="02040503050406030204" pitchFamily="18" charset="0"/>
                        <a:ea typeface="Cambria Math" panose="02040503050406030204" pitchFamily="18" charset="0"/>
                      </a:rPr>
                      <m:t>𝐶</m:t>
                    </m:r>
                  </m:oMath>
                </a14:m>
                <a:r>
                  <a:rPr lang="en-US" altLang="zh-CN" sz="2400" smtClean="0"/>
                  <a:t> </a:t>
                </a:r>
                <a:r>
                  <a:rPr lang="en-US" altLang="zh-CN" sz="2400"/>
                  <a:t>mean errors </a:t>
                </a:r>
                <a:r>
                  <a:rPr lang="en-US" altLang="zh-CN" sz="2400" smtClean="0"/>
                  <a:t>and </a:t>
                </a:r>
                <a14:m>
                  <m:oMath xmlns:m="http://schemas.openxmlformats.org/officeDocument/2006/math">
                    <m:r>
                      <a:rPr lang="en-US" altLang="zh-CN" sz="2400" b="0" i="1" smtClean="0">
                        <a:latin typeface="Cambria Math" panose="02040503050406030204" pitchFamily="18" charset="0"/>
                      </a:rPr>
                      <m:t>1.05</m:t>
                    </m:r>
                    <m:r>
                      <a:rPr lang="en-US" altLang="zh-CN" sz="2400" b="0" i="1" smtClean="0">
                        <a:latin typeface="Cambria Math" panose="02040503050406030204" pitchFamily="18" charset="0"/>
                        <a:ea typeface="Cambria Math" panose="02040503050406030204" pitchFamily="18" charset="0"/>
                      </a:rPr>
                      <m:t>±0.61°</m:t>
                    </m:r>
                    <m:r>
                      <a:rPr lang="en-US" altLang="zh-CN" sz="2400" b="0" i="1" smtClean="0">
                        <a:latin typeface="Cambria Math" panose="02040503050406030204" pitchFamily="18" charset="0"/>
                        <a:ea typeface="Cambria Math" panose="02040503050406030204" pitchFamily="18" charset="0"/>
                      </a:rPr>
                      <m:t>𝐶</m:t>
                    </m:r>
                  </m:oMath>
                </a14:m>
                <a:r>
                  <a:rPr lang="en-US" altLang="zh-CN" sz="2400" smtClean="0"/>
                  <a:t> maximum</a:t>
                </a:r>
                <a:r>
                  <a:rPr lang="en-US" altLang="zh-CN" sz="2400"/>
                  <a:t> </a:t>
                </a:r>
                <a:r>
                  <a:rPr lang="en-US" altLang="zh-CN" sz="2400" smtClean="0"/>
                  <a:t>errors </a:t>
                </a:r>
                <a:r>
                  <a:rPr lang="en-US" altLang="zh-CN" sz="2400"/>
                  <a:t>between the reconstructed images and the ground </a:t>
                </a:r>
                <a:r>
                  <a:rPr lang="en-US" altLang="zh-CN" sz="2400" smtClean="0"/>
                  <a:t>truth images</a:t>
                </a:r>
                <a:r>
                  <a:rPr lang="en-US" altLang="zh-CN" sz="2400"/>
                  <a:t>. </a:t>
                </a:r>
                <a:endParaRPr lang="en-US" altLang="zh-CN" sz="2400" smtClean="0"/>
              </a:p>
              <a:p>
                <a:endParaRPr lang="en-US" altLang="zh-CN" sz="2400"/>
              </a:p>
              <a:p>
                <a:r>
                  <a:rPr lang="en-US" altLang="zh-CN" sz="2400" smtClean="0"/>
                  <a:t>The </a:t>
                </a:r>
                <a:r>
                  <a:rPr lang="en-US" altLang="zh-CN" sz="2400"/>
                  <a:t>worst case was a reconstructed image showing </a:t>
                </a:r>
                <a:r>
                  <a:rPr lang="en-US" altLang="zh-CN" sz="2400" smtClean="0"/>
                  <a:t>a maximum </a:t>
                </a:r>
                <a:r>
                  <a:rPr lang="en-US" altLang="zh-CN" sz="2400"/>
                  <a:t>difference of 3.22 C.</a:t>
                </a:r>
              </a:p>
            </p:txBody>
          </p:sp>
        </mc:Choice>
        <mc:Fallback>
          <p:sp>
            <p:nvSpPr>
              <p:cNvPr id="5" name="文本框 4"/>
              <p:cNvSpPr txBox="1">
                <a:spLocks noRot="1" noChangeAspect="1" noMove="1" noResize="1" noEditPoints="1" noAdjustHandles="1" noChangeArrowheads="1" noChangeShapeType="1" noTextEdit="1"/>
              </p:cNvSpPr>
              <p:nvPr/>
            </p:nvSpPr>
            <p:spPr>
              <a:xfrm>
                <a:off x="7151078" y="2071077"/>
                <a:ext cx="3884245" cy="3785652"/>
              </a:xfrm>
              <a:prstGeom prst="rect">
                <a:avLst/>
              </a:prstGeom>
              <a:blipFill>
                <a:blip r:embed="rId5"/>
                <a:stretch>
                  <a:fillRect l="-2355" t="-1288" r="-4239" b="-2738"/>
                </a:stretch>
              </a:blipFill>
            </p:spPr>
            <p:txBody>
              <a:bodyPr/>
              <a:lstStyle/>
              <a:p>
                <a:r>
                  <a:rPr lang="zh-CN" altLang="en-US">
                    <a:noFill/>
                  </a:rPr>
                  <a:t> </a:t>
                </a:r>
              </a:p>
            </p:txBody>
          </p:sp>
        </mc:Fallback>
      </mc:AlternateContent>
      <p:pic>
        <p:nvPicPr>
          <p:cNvPr id="6" name="图片 5"/>
          <p:cNvPicPr>
            <a:picLocks noChangeAspect="1"/>
          </p:cNvPicPr>
          <p:nvPr/>
        </p:nvPicPr>
        <p:blipFill>
          <a:blip r:embed="rId6"/>
          <a:stretch>
            <a:fillRect/>
          </a:stretch>
        </p:blipFill>
        <p:spPr>
          <a:xfrm>
            <a:off x="1006462" y="1504765"/>
            <a:ext cx="4972050" cy="4505325"/>
          </a:xfrm>
          <a:prstGeom prst="rect">
            <a:avLst/>
          </a:prstGeom>
        </p:spPr>
      </p:pic>
      <p:sp>
        <p:nvSpPr>
          <p:cNvPr id="9" name="矩形 8"/>
          <p:cNvSpPr/>
          <p:nvPr/>
        </p:nvSpPr>
        <p:spPr>
          <a:xfrm>
            <a:off x="881623" y="6330995"/>
            <a:ext cx="6096000" cy="430887"/>
          </a:xfrm>
          <a:prstGeom prst="rect">
            <a:avLst/>
          </a:prstGeom>
        </p:spPr>
        <p:txBody>
          <a:bodyPr>
            <a:spAutoFit/>
          </a:bodyPr>
          <a:lstStyle/>
          <a:p>
            <a:r>
              <a:rPr lang="en-US" altLang="zh-CN" sz="1100"/>
              <a:t>Kim Y, Audigier C, Ellens N, et al. Low-Cost Ultrasound Thermometry for HIFU Therapy Using CNN[C]//2018 IEEE International Ultrasonics Symposium (IUS). IEEE, 2018: 1-9.</a:t>
            </a:r>
            <a:endParaRPr lang="en-US" altLang="zh-CN" sz="1100" dirty="0"/>
          </a:p>
        </p:txBody>
      </p:sp>
    </p:spTree>
    <p:extLst>
      <p:ext uri="{BB962C8B-B14F-4D97-AF65-F5344CB8AC3E}">
        <p14:creationId xmlns:p14="http://schemas.microsoft.com/office/powerpoint/2010/main" val="1093575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smtClean="0">
                <a:solidFill>
                  <a:schemeClr val="bg1"/>
                </a:solidFill>
              </a:rPr>
              <a:t>Papers</a:t>
            </a:r>
            <a:endParaRPr lang="zh-CN" altLang="en-US" sz="4000" dirty="0">
              <a:solidFill>
                <a:schemeClr val="bg1"/>
              </a:solidFill>
            </a:endParaRPr>
          </a:p>
        </p:txBody>
      </p:sp>
      <p:sp>
        <p:nvSpPr>
          <p:cNvPr id="5" name="Rectangle 4">
            <a:extLst>
              <a:ext uri="{FF2B5EF4-FFF2-40B4-BE49-F238E27FC236}">
                <a16:creationId xmlns:a16="http://schemas.microsoft.com/office/drawing/2014/main" id="{2084732C-4AD6-4369-8FD5-3FD2010C710B}"/>
              </a:ext>
            </a:extLst>
          </p:cNvPr>
          <p:cNvSpPr/>
          <p:nvPr/>
        </p:nvSpPr>
        <p:spPr>
          <a:xfrm>
            <a:off x="939282" y="1534754"/>
            <a:ext cx="4648200" cy="5355312"/>
          </a:xfrm>
          <a:prstGeom prst="rect">
            <a:avLst/>
          </a:prstGeom>
        </p:spPr>
        <p:txBody>
          <a:bodyPr wrap="square">
            <a:spAutoFit/>
          </a:bodyPr>
          <a:lstStyle/>
          <a:p>
            <a:r>
              <a:rPr lang="en-US" altLang="zh-CN" smtClean="0"/>
              <a:t>[1]Techavipoo </a:t>
            </a:r>
            <a:r>
              <a:rPr lang="en-US" altLang="zh-CN"/>
              <a:t>U, Varghese T, Chen Q, et al. Temperature dependence of ultrasonic propagation speed and attenuation in excised canine liver tissue measured using transmitted and reflected pulses[J]. The Journal of the Acoustical Society of America, 2004, 115(6): 2859-2865</a:t>
            </a:r>
            <a:r>
              <a:rPr lang="en-US" altLang="zh-CN" smtClean="0"/>
              <a:t>.</a:t>
            </a:r>
          </a:p>
          <a:p>
            <a:endParaRPr lang="en-US" altLang="zh-CN"/>
          </a:p>
          <a:p>
            <a:r>
              <a:rPr lang="en-US" altLang="zh-CN" smtClean="0"/>
              <a:t>[2] </a:t>
            </a:r>
            <a:r>
              <a:rPr lang="en-US" altLang="zh-CN" dirty="0"/>
              <a:t>Kim Y, </a:t>
            </a:r>
            <a:r>
              <a:rPr lang="en-US" altLang="zh-CN" dirty="0" err="1"/>
              <a:t>Audigier</a:t>
            </a:r>
            <a:r>
              <a:rPr lang="en-US" altLang="zh-CN" dirty="0"/>
              <a:t> C, </a:t>
            </a:r>
            <a:r>
              <a:rPr lang="en-US" altLang="zh-CN" dirty="0" err="1"/>
              <a:t>Ellens</a:t>
            </a:r>
            <a:r>
              <a:rPr lang="en-US" altLang="zh-CN" dirty="0"/>
              <a:t> N, et al. A novel 3D ultrasound thermometry method for HIFU ablation using an ultrasound element[C]//2017 IEEE international </a:t>
            </a:r>
            <a:r>
              <a:rPr lang="en-US" altLang="zh-CN" dirty="0" err="1"/>
              <a:t>ultrasonics</a:t>
            </a:r>
            <a:r>
              <a:rPr lang="en-US" altLang="zh-CN" dirty="0"/>
              <a:t> symposium (IUS). IEEE, 2017: </a:t>
            </a:r>
            <a:r>
              <a:rPr lang="en-US" altLang="zh-CN"/>
              <a:t>1-4</a:t>
            </a:r>
            <a:r>
              <a:rPr lang="en-US" altLang="zh-CN" smtClean="0"/>
              <a:t>.</a:t>
            </a:r>
          </a:p>
          <a:p>
            <a:endParaRPr lang="en-US" altLang="zh-CN" dirty="0"/>
          </a:p>
          <a:p>
            <a:r>
              <a:rPr lang="en-US" altLang="zh-CN" smtClean="0"/>
              <a:t>[3] </a:t>
            </a:r>
            <a:r>
              <a:rPr lang="en-US" altLang="zh-CN" dirty="0"/>
              <a:t>Kim Y, </a:t>
            </a:r>
            <a:r>
              <a:rPr lang="en-US" altLang="zh-CN" dirty="0" err="1"/>
              <a:t>Audigier</a:t>
            </a:r>
            <a:r>
              <a:rPr lang="en-US" altLang="zh-CN" dirty="0"/>
              <a:t> C, </a:t>
            </a:r>
            <a:r>
              <a:rPr lang="en-US" altLang="zh-CN" dirty="0" err="1"/>
              <a:t>Ellens</a:t>
            </a:r>
            <a:r>
              <a:rPr lang="en-US" altLang="zh-CN" dirty="0"/>
              <a:t> N, et al. Low-Cost Ultrasound Thermometry for HIFU Therapy Using CNN[C]//2018 IEEE International </a:t>
            </a:r>
            <a:r>
              <a:rPr lang="en-US" altLang="zh-CN" dirty="0" err="1"/>
              <a:t>Ultrasonics</a:t>
            </a:r>
            <a:r>
              <a:rPr lang="en-US" altLang="zh-CN" dirty="0"/>
              <a:t> Symposium (IUS). IEEE, 2018: 1-9.</a:t>
            </a:r>
          </a:p>
          <a:p>
            <a:endParaRPr lang="en-US" altLang="zh-CN" dirty="0"/>
          </a:p>
        </p:txBody>
      </p:sp>
      <p:sp>
        <p:nvSpPr>
          <p:cNvPr id="6" name="TextBox 5">
            <a:extLst>
              <a:ext uri="{FF2B5EF4-FFF2-40B4-BE49-F238E27FC236}">
                <a16:creationId xmlns:a16="http://schemas.microsoft.com/office/drawing/2014/main" id="{4D8B6CD1-B5EE-4009-ABAE-C681FF34E9DC}"/>
              </a:ext>
            </a:extLst>
          </p:cNvPr>
          <p:cNvSpPr txBox="1"/>
          <p:nvPr/>
        </p:nvSpPr>
        <p:spPr>
          <a:xfrm>
            <a:off x="7175239" y="3889244"/>
            <a:ext cx="3946849" cy="923330"/>
          </a:xfrm>
          <a:prstGeom prst="rect">
            <a:avLst/>
          </a:prstGeom>
          <a:noFill/>
        </p:spPr>
        <p:txBody>
          <a:bodyPr wrap="square" rtlCol="0">
            <a:spAutoFit/>
          </a:bodyPr>
          <a:lstStyle/>
          <a:p>
            <a:r>
              <a:rPr lang="en-US" altLang="zh-CN" dirty="0"/>
              <a:t>This article </a:t>
            </a:r>
            <a:r>
              <a:rPr lang="en-US" altLang="zh-CN"/>
              <a:t>describes </a:t>
            </a:r>
            <a:r>
              <a:rPr lang="en-US" altLang="zh-CN" smtClean="0"/>
              <a:t>the way to do thermal imaging with HIFU(High Intensity Focused Ultrasound)</a:t>
            </a:r>
            <a:endParaRPr lang="zh-CN" altLang="en-US" dirty="0"/>
          </a:p>
        </p:txBody>
      </p:sp>
      <p:sp>
        <p:nvSpPr>
          <p:cNvPr id="12" name="TextBox 11">
            <a:extLst>
              <a:ext uri="{FF2B5EF4-FFF2-40B4-BE49-F238E27FC236}">
                <a16:creationId xmlns:a16="http://schemas.microsoft.com/office/drawing/2014/main" id="{90A43C5E-8CAD-42F0-8E46-7355C0637FD5}"/>
              </a:ext>
            </a:extLst>
          </p:cNvPr>
          <p:cNvSpPr txBox="1"/>
          <p:nvPr/>
        </p:nvSpPr>
        <p:spPr>
          <a:xfrm>
            <a:off x="7175240" y="5778279"/>
            <a:ext cx="3946849" cy="646331"/>
          </a:xfrm>
          <a:prstGeom prst="rect">
            <a:avLst/>
          </a:prstGeom>
          <a:noFill/>
        </p:spPr>
        <p:txBody>
          <a:bodyPr wrap="square" rtlCol="0">
            <a:spAutoFit/>
          </a:bodyPr>
          <a:lstStyle/>
          <a:p>
            <a:r>
              <a:rPr lang="en-US" altLang="zh-CN" dirty="0"/>
              <a:t>This article describes how we can do thermal imaging with deep learning</a:t>
            </a:r>
            <a:endParaRPr lang="zh-CN" altLang="en-US" dirty="0"/>
          </a:p>
        </p:txBody>
      </p:sp>
      <p:sp>
        <p:nvSpPr>
          <p:cNvPr id="2" name="矩形 1"/>
          <p:cNvSpPr/>
          <p:nvPr/>
        </p:nvSpPr>
        <p:spPr>
          <a:xfrm>
            <a:off x="7175238" y="1706270"/>
            <a:ext cx="3797561" cy="1477328"/>
          </a:xfrm>
          <a:prstGeom prst="rect">
            <a:avLst/>
          </a:prstGeom>
        </p:spPr>
        <p:txBody>
          <a:bodyPr wrap="square">
            <a:spAutoFit/>
          </a:bodyPr>
          <a:lstStyle/>
          <a:p>
            <a:r>
              <a:rPr lang="en-US" altLang="zh-CN"/>
              <a:t>This article </a:t>
            </a:r>
            <a:r>
              <a:rPr lang="en-US" altLang="zh-CN" smtClean="0"/>
              <a:t>describes how to collect data of speed of sound and attenuation ratio change and inspires us to do thermal imaging with this property</a:t>
            </a:r>
            <a:endParaRPr lang="zh-CN" altLang="en-US" dirty="0"/>
          </a:p>
        </p:txBody>
      </p:sp>
    </p:spTree>
    <p:extLst>
      <p:ext uri="{BB962C8B-B14F-4D97-AF65-F5344CB8AC3E}">
        <p14:creationId xmlns:p14="http://schemas.microsoft.com/office/powerpoint/2010/main" val="311272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Conclusion &amp; Results</a:t>
            </a:r>
            <a:endParaRPr lang="zh-CN" altLang="en-US" sz="4000" dirty="0">
              <a:solidFill>
                <a:schemeClr val="bg1"/>
              </a:solidFill>
            </a:endParaRPr>
          </a:p>
        </p:txBody>
      </p:sp>
      <p:pic>
        <p:nvPicPr>
          <p:cNvPr id="9" name="图片 8"/>
          <p:cNvPicPr>
            <a:picLocks noChangeAspect="1"/>
          </p:cNvPicPr>
          <p:nvPr/>
        </p:nvPicPr>
        <p:blipFill>
          <a:blip r:embed="rId5"/>
          <a:stretch>
            <a:fillRect/>
          </a:stretch>
        </p:blipFill>
        <p:spPr>
          <a:xfrm>
            <a:off x="543201" y="2213952"/>
            <a:ext cx="6740737" cy="3358417"/>
          </a:xfrm>
          <a:prstGeom prst="rect">
            <a:avLst/>
          </a:prstGeom>
        </p:spPr>
      </p:pic>
      <p:sp>
        <p:nvSpPr>
          <p:cNvPr id="11" name="文本框 10"/>
          <p:cNvSpPr txBox="1"/>
          <p:nvPr/>
        </p:nvSpPr>
        <p:spPr>
          <a:xfrm>
            <a:off x="7854462" y="2461846"/>
            <a:ext cx="3727938" cy="1477328"/>
          </a:xfrm>
          <a:prstGeom prst="rect">
            <a:avLst/>
          </a:prstGeom>
          <a:noFill/>
        </p:spPr>
        <p:txBody>
          <a:bodyPr wrap="square" rtlCol="0">
            <a:spAutoFit/>
          </a:bodyPr>
          <a:lstStyle/>
          <a:p>
            <a:r>
              <a:rPr lang="en-US" altLang="zh-CN" smtClean="0"/>
              <a:t>Deep learning method and CSRM method are compared. Four different locations of external element and their performace are recorded as P1,P2,P3,P4</a:t>
            </a:r>
            <a:endParaRPr lang="zh-CN" altLang="en-US"/>
          </a:p>
        </p:txBody>
      </p:sp>
      <p:sp>
        <p:nvSpPr>
          <p:cNvPr id="12" name="矩形 11"/>
          <p:cNvSpPr/>
          <p:nvPr/>
        </p:nvSpPr>
        <p:spPr>
          <a:xfrm>
            <a:off x="881623" y="6330995"/>
            <a:ext cx="6096000" cy="430887"/>
          </a:xfrm>
          <a:prstGeom prst="rect">
            <a:avLst/>
          </a:prstGeom>
        </p:spPr>
        <p:txBody>
          <a:bodyPr>
            <a:spAutoFit/>
          </a:bodyPr>
          <a:lstStyle/>
          <a:p>
            <a:r>
              <a:rPr lang="en-US" altLang="zh-CN" sz="1100"/>
              <a:t>Kim Y, Audigier C, Ellens N, et al. Low-Cost Ultrasound Thermometry for HIFU Therapy Using CNN[C]//2018 IEEE International Ultrasonics Symposium (IUS). IEEE, 2018: 1-9.</a:t>
            </a:r>
            <a:endParaRPr lang="en-US" altLang="zh-CN" sz="1100" dirty="0"/>
          </a:p>
        </p:txBody>
      </p:sp>
    </p:spTree>
    <p:extLst>
      <p:ext uri="{BB962C8B-B14F-4D97-AF65-F5344CB8AC3E}">
        <p14:creationId xmlns:p14="http://schemas.microsoft.com/office/powerpoint/2010/main" val="3915830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Good &amp; Bad</a:t>
            </a:r>
            <a:endParaRPr lang="zh-CN" altLang="en-US" sz="4000" dirty="0">
              <a:solidFill>
                <a:schemeClr val="bg1"/>
              </a:solidFill>
            </a:endParaRPr>
          </a:p>
        </p:txBody>
      </p:sp>
      <p:sp>
        <p:nvSpPr>
          <p:cNvPr id="2" name="文本框 1"/>
          <p:cNvSpPr txBox="1"/>
          <p:nvPr/>
        </p:nvSpPr>
        <p:spPr>
          <a:xfrm>
            <a:off x="7032085" y="2008554"/>
            <a:ext cx="4146998" cy="4739759"/>
          </a:xfrm>
          <a:prstGeom prst="rect">
            <a:avLst/>
          </a:prstGeom>
          <a:noFill/>
        </p:spPr>
        <p:txBody>
          <a:bodyPr wrap="square" rtlCol="0">
            <a:spAutoFit/>
          </a:bodyPr>
          <a:lstStyle/>
          <a:p>
            <a:r>
              <a:rPr lang="en-US" altLang="zh-CN" sz="3200" smtClean="0"/>
              <a:t>Bad</a:t>
            </a:r>
          </a:p>
          <a:p>
            <a:pPr marL="285750" indent="-285750">
              <a:buFont typeface="Arial" panose="020B0604020202020204" pitchFamily="34" charset="0"/>
              <a:buChar char="•"/>
            </a:pPr>
            <a:r>
              <a:rPr lang="en-US" altLang="zh-CN" sz="2400" smtClean="0"/>
              <a:t>The paper does not clarify the reason why the TOF shift is included in the paper and the two phases of shift.</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The paper does not clarify what parameters are included in simulation.</a:t>
            </a:r>
            <a:endParaRPr lang="en-US" altLang="zh-CN" sz="2400"/>
          </a:p>
          <a:p>
            <a:endParaRPr lang="en-US" altLang="zh-CN" smtClean="0"/>
          </a:p>
          <a:p>
            <a:endParaRPr lang="en-US" altLang="zh-CN" smtClean="0"/>
          </a:p>
          <a:p>
            <a:pPr marL="285750" indent="-285750">
              <a:buFont typeface="Arial" panose="020B0604020202020204" pitchFamily="34" charset="0"/>
              <a:buChar char="•"/>
            </a:pPr>
            <a:endParaRPr lang="en-US" altLang="zh-CN"/>
          </a:p>
        </p:txBody>
      </p:sp>
      <p:sp>
        <p:nvSpPr>
          <p:cNvPr id="5" name="文本框 4"/>
          <p:cNvSpPr txBox="1"/>
          <p:nvPr/>
        </p:nvSpPr>
        <p:spPr>
          <a:xfrm>
            <a:off x="890954" y="2094523"/>
            <a:ext cx="5228492" cy="4093428"/>
          </a:xfrm>
          <a:prstGeom prst="rect">
            <a:avLst/>
          </a:prstGeom>
          <a:noFill/>
        </p:spPr>
        <p:txBody>
          <a:bodyPr wrap="square" rtlCol="0">
            <a:spAutoFit/>
          </a:bodyPr>
          <a:lstStyle/>
          <a:p>
            <a:r>
              <a:rPr lang="en-US" altLang="zh-CN" sz="3200" smtClean="0"/>
              <a:t>Good</a:t>
            </a:r>
          </a:p>
          <a:p>
            <a:pPr marL="285750" indent="-285750">
              <a:buFont typeface="Arial" panose="020B0604020202020204" pitchFamily="34" charset="0"/>
              <a:buChar char="•"/>
            </a:pPr>
            <a:r>
              <a:rPr lang="en-US" altLang="zh-CN" sz="2400" smtClean="0"/>
              <a:t>Illustrate the structure of network and the function of each layer.</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The result of deep learning network and previous method is compared within different location of ultrasound element which helps to generalization.</a:t>
            </a:r>
          </a:p>
          <a:p>
            <a:pPr marL="285750" indent="-285750">
              <a:buFont typeface="Arial" panose="020B0604020202020204" pitchFamily="34" charset="0"/>
              <a:buChar char="•"/>
            </a:pPr>
            <a:endParaRPr lang="en-US" altLang="zh-CN" smtClean="0"/>
          </a:p>
          <a:p>
            <a:r>
              <a:rPr lang="en-US" altLang="zh-CN" smtClean="0"/>
              <a:t> </a:t>
            </a:r>
            <a:endParaRPr lang="zh-CN" altLang="en-US"/>
          </a:p>
        </p:txBody>
      </p:sp>
    </p:spTree>
    <p:extLst>
      <p:ext uri="{BB962C8B-B14F-4D97-AF65-F5344CB8AC3E}">
        <p14:creationId xmlns:p14="http://schemas.microsoft.com/office/powerpoint/2010/main" val="26036880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Inspiration</a:t>
            </a:r>
            <a:endParaRPr lang="zh-CN" altLang="en-US" sz="4000" dirty="0">
              <a:solidFill>
                <a:schemeClr val="bg1"/>
              </a:solidFill>
            </a:endParaRPr>
          </a:p>
        </p:txBody>
      </p:sp>
      <p:sp>
        <p:nvSpPr>
          <p:cNvPr id="2" name="文本框 1"/>
          <p:cNvSpPr txBox="1"/>
          <p:nvPr/>
        </p:nvSpPr>
        <p:spPr>
          <a:xfrm>
            <a:off x="1867877" y="1460402"/>
            <a:ext cx="7596554" cy="7109639"/>
          </a:xfrm>
          <a:prstGeom prst="rect">
            <a:avLst/>
          </a:prstGeom>
          <a:noFill/>
        </p:spPr>
        <p:txBody>
          <a:bodyPr wrap="square" rtlCol="0">
            <a:spAutoFit/>
          </a:bodyPr>
          <a:lstStyle/>
          <a:p>
            <a:pPr marL="342900" indent="-342900">
              <a:buFont typeface="Arial" panose="020B0604020202020204" pitchFamily="34" charset="0"/>
              <a:buChar char="•"/>
            </a:pPr>
            <a:r>
              <a:rPr lang="en-US" altLang="zh-CN" sz="2400" smtClean="0"/>
              <a:t>Image reconstruction can be used in the design of deep learning network to extract features and generate image.</a:t>
            </a:r>
          </a:p>
          <a:p>
            <a:pPr marL="342900" indent="-342900">
              <a:buFont typeface="Arial" panose="020B0604020202020204" pitchFamily="34" charset="0"/>
              <a:buChar char="•"/>
            </a:pPr>
            <a:endParaRPr lang="en-US" altLang="zh-CN" sz="2400"/>
          </a:p>
          <a:p>
            <a:pPr marL="342900" indent="-342900">
              <a:buFont typeface="Arial" panose="020B0604020202020204" pitchFamily="34" charset="0"/>
              <a:buChar char="•"/>
            </a:pPr>
            <a:r>
              <a:rPr lang="en-US" altLang="zh-CN" sz="2400" smtClean="0"/>
              <a:t>Due to limition of data, the network is highly possible to overfit. The network should prevent it.</a:t>
            </a:r>
          </a:p>
          <a:p>
            <a:pPr marL="342900" indent="-342900">
              <a:buFont typeface="Arial" panose="020B0604020202020204" pitchFamily="34" charset="0"/>
              <a:buChar char="•"/>
            </a:pPr>
            <a:endParaRPr lang="en-US" altLang="zh-CN" sz="2400"/>
          </a:p>
          <a:p>
            <a:pPr marL="342900" indent="-342900">
              <a:buFont typeface="Arial" panose="020B0604020202020204" pitchFamily="34" charset="0"/>
              <a:buChar char="•"/>
            </a:pPr>
            <a:r>
              <a:rPr lang="en-US" altLang="zh-CN" sz="2400" smtClean="0"/>
              <a:t>More data can be acquired in simulation</a:t>
            </a:r>
            <a:r>
              <a:rPr lang="en-US" altLang="zh-CN" sz="2400" smtClean="0"/>
              <a:t>. However, simulation data is not robust to noise.</a:t>
            </a:r>
            <a:endParaRPr lang="en-US" altLang="zh-CN" sz="2400" smtClean="0"/>
          </a:p>
          <a:p>
            <a:pPr marL="342900" indent="-342900">
              <a:buFont typeface="Arial" panose="020B0604020202020204" pitchFamily="34" charset="0"/>
              <a:buChar char="•"/>
            </a:pPr>
            <a:endParaRPr lang="en-US" altLang="zh-CN" sz="2400"/>
          </a:p>
          <a:p>
            <a:pPr marL="342900" indent="-342900">
              <a:buFont typeface="Arial" panose="020B0604020202020204" pitchFamily="34" charset="0"/>
              <a:buChar char="•"/>
            </a:pPr>
            <a:r>
              <a:rPr lang="en-US" altLang="zh-CN" sz="2400" smtClean="0"/>
              <a:t>Part of input can be </a:t>
            </a:r>
            <a:r>
              <a:rPr lang="en-US" altLang="zh-CN" sz="2400" smtClean="0"/>
              <a:t>amplified </a:t>
            </a:r>
            <a:r>
              <a:rPr lang="en-US" altLang="zh-CN" sz="2400" smtClean="0"/>
              <a:t>if they are too small</a:t>
            </a:r>
            <a:r>
              <a:rPr lang="en-US" altLang="zh-CN" sz="2400" smtClean="0"/>
              <a:t>.</a:t>
            </a:r>
          </a:p>
          <a:p>
            <a:pPr marL="342900" indent="-342900">
              <a:buFont typeface="Arial" panose="020B0604020202020204" pitchFamily="34" charset="0"/>
              <a:buChar char="•"/>
            </a:pPr>
            <a:endParaRPr lang="en-US" altLang="zh-CN" sz="2400"/>
          </a:p>
          <a:p>
            <a:pPr marL="342900" indent="-342900">
              <a:buFont typeface="Arial" panose="020B0604020202020204" pitchFamily="34" charset="0"/>
              <a:buChar char="•"/>
            </a:pPr>
            <a:r>
              <a:rPr lang="en-US" altLang="zh-CN" sz="2400"/>
              <a:t>In </a:t>
            </a:r>
            <a:r>
              <a:rPr lang="en-US" altLang="zh-CN" sz="2400" smtClean="0"/>
              <a:t>this </a:t>
            </a:r>
            <a:r>
              <a:rPr lang="en-US" altLang="zh-CN" sz="2400"/>
              <a:t>approach, it uses time of flight only. If we use the entire channel data, then we may reconstruct </a:t>
            </a:r>
            <a:r>
              <a:rPr lang="en-US" altLang="zh-CN" sz="2400"/>
              <a:t>more </a:t>
            </a:r>
            <a:r>
              <a:rPr lang="en-US" altLang="zh-CN" sz="2400" smtClean="0"/>
              <a:t>accurately with real data.</a:t>
            </a:r>
            <a:endParaRPr lang="en-US" altLang="zh-CN" sz="2400"/>
          </a:p>
          <a:p>
            <a:pPr marL="342900" indent="-342900">
              <a:buFont typeface="Arial" panose="020B0604020202020204" pitchFamily="34" charset="0"/>
              <a:buChar char="•"/>
            </a:pPr>
            <a:endParaRPr lang="en-US" altLang="zh-CN" sz="2400" b="1" smtClean="0"/>
          </a:p>
          <a:p>
            <a:pPr marL="342900" indent="-342900">
              <a:buFont typeface="Arial" panose="020B0604020202020204" pitchFamily="34" charset="0"/>
              <a:buChar char="•"/>
            </a:pPr>
            <a:endParaRPr lang="en-US" altLang="zh-CN" sz="2400"/>
          </a:p>
          <a:p>
            <a:pPr marL="342900" indent="-342900">
              <a:buFont typeface="Arial" panose="020B0604020202020204" pitchFamily="34" charset="0"/>
              <a:buChar char="•"/>
            </a:pPr>
            <a:endParaRPr lang="en-US" altLang="zh-CN" sz="2400" smtClean="0"/>
          </a:p>
          <a:p>
            <a:pPr marL="342900" indent="-342900">
              <a:buFont typeface="Arial" panose="020B0604020202020204" pitchFamily="34" charset="0"/>
              <a:buChar char="•"/>
            </a:pPr>
            <a:endParaRPr lang="en-US" altLang="zh-CN" sz="2400"/>
          </a:p>
          <a:p>
            <a:pPr marL="342900" indent="-342900">
              <a:buFont typeface="Arial" panose="020B0604020202020204" pitchFamily="34" charset="0"/>
              <a:buChar char="•"/>
            </a:pPr>
            <a:endParaRPr lang="en-US" altLang="zh-CN" sz="2400" smtClean="0"/>
          </a:p>
        </p:txBody>
      </p:sp>
    </p:spTree>
    <p:extLst>
      <p:ext uri="{BB962C8B-B14F-4D97-AF65-F5344CB8AC3E}">
        <p14:creationId xmlns:p14="http://schemas.microsoft.com/office/powerpoint/2010/main" val="3823548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446366" cy="707886"/>
          </a:xfrm>
          <a:prstGeom prst="rect">
            <a:avLst/>
          </a:prstGeom>
          <a:noFill/>
        </p:spPr>
        <p:txBody>
          <a:bodyPr wrap="square" rtlCol="0">
            <a:spAutoFit/>
          </a:bodyPr>
          <a:lstStyle/>
          <a:p>
            <a:r>
              <a:rPr lang="en-US" altLang="zh-CN" sz="4000" smtClean="0">
                <a:solidFill>
                  <a:schemeClr val="bg1"/>
                </a:solidFill>
              </a:rPr>
              <a:t>My Project</a:t>
            </a:r>
            <a:endParaRPr lang="zh-CN" altLang="en-US" sz="4000" dirty="0">
              <a:solidFill>
                <a:schemeClr val="bg1"/>
              </a:solidFill>
            </a:endParaRPr>
          </a:p>
        </p:txBody>
      </p:sp>
      <p:sp>
        <p:nvSpPr>
          <p:cNvPr id="9" name="TextBox 8">
            <a:extLst>
              <a:ext uri="{FF2B5EF4-FFF2-40B4-BE49-F238E27FC236}">
                <a16:creationId xmlns:a16="http://schemas.microsoft.com/office/drawing/2014/main" id="{DEB781B5-CA0A-43D6-9F22-13C611710A77}"/>
              </a:ext>
            </a:extLst>
          </p:cNvPr>
          <p:cNvSpPr txBox="1"/>
          <p:nvPr/>
        </p:nvSpPr>
        <p:spPr>
          <a:xfrm>
            <a:off x="196222" y="1257139"/>
            <a:ext cx="10856168" cy="1283428"/>
          </a:xfrm>
          <a:prstGeom prst="rect">
            <a:avLst/>
          </a:prstGeom>
          <a:noFill/>
        </p:spPr>
        <p:txBody>
          <a:bodyPr wrap="square" rtlCol="0">
            <a:spAutoFit/>
          </a:bodyPr>
          <a:lstStyle/>
          <a:p>
            <a:pPr marL="174625" lvl="1" defTabSz="800100">
              <a:spcAft>
                <a:spcPct val="15000"/>
              </a:spcAft>
            </a:pPr>
            <a:r>
              <a:rPr lang="en-US" altLang="zh-CN" sz="3600" dirty="0"/>
              <a:t>Channel data</a:t>
            </a:r>
          </a:p>
          <a:p>
            <a:pPr marL="174625" lvl="1" defTabSz="800100">
              <a:spcAft>
                <a:spcPct val="15000"/>
              </a:spcAft>
            </a:pPr>
            <a:endParaRPr lang="en-US" altLang="zh-CN" sz="3600" dirty="0"/>
          </a:p>
        </p:txBody>
      </p:sp>
      <p:pic>
        <p:nvPicPr>
          <p:cNvPr id="19" name="Picture 3">
            <a:extLst>
              <a:ext uri="{FF2B5EF4-FFF2-40B4-BE49-F238E27FC236}">
                <a16:creationId xmlns:a16="http://schemas.microsoft.com/office/drawing/2014/main" id="{F1CB34F3-3CB9-4DDC-BC28-DCA59DED0C56}"/>
              </a:ext>
            </a:extLst>
          </p:cNvPr>
          <p:cNvPicPr>
            <a:picLocks noChangeAspect="1"/>
          </p:cNvPicPr>
          <p:nvPr/>
        </p:nvPicPr>
        <p:blipFill rotWithShape="1">
          <a:blip r:embed="rId5"/>
          <a:srcRect r="50063"/>
          <a:stretch/>
        </p:blipFill>
        <p:spPr>
          <a:xfrm>
            <a:off x="691454" y="2102202"/>
            <a:ext cx="5337796" cy="3962150"/>
          </a:xfrm>
          <a:prstGeom prst="rect">
            <a:avLst/>
          </a:prstGeom>
        </p:spPr>
      </p:pic>
      <p:sp>
        <p:nvSpPr>
          <p:cNvPr id="20" name="TextBox 4">
            <a:extLst>
              <a:ext uri="{FF2B5EF4-FFF2-40B4-BE49-F238E27FC236}">
                <a16:creationId xmlns:a16="http://schemas.microsoft.com/office/drawing/2014/main" id="{E1C8D1DC-289B-4BD4-A104-CFBDABED29C5}"/>
              </a:ext>
            </a:extLst>
          </p:cNvPr>
          <p:cNvSpPr txBox="1"/>
          <p:nvPr/>
        </p:nvSpPr>
        <p:spPr>
          <a:xfrm>
            <a:off x="6079832" y="4974453"/>
            <a:ext cx="1040805" cy="276999"/>
          </a:xfrm>
          <a:prstGeom prst="rect">
            <a:avLst/>
          </a:prstGeom>
          <a:noFill/>
        </p:spPr>
        <p:txBody>
          <a:bodyPr wrap="square" rtlCol="0">
            <a:spAutoFit/>
          </a:bodyPr>
          <a:lstStyle/>
          <a:p>
            <a:r>
              <a:rPr lang="en-US" sz="1200" dirty="0"/>
              <a:t>Amplitude</a:t>
            </a:r>
          </a:p>
        </p:txBody>
      </p:sp>
      <p:sp>
        <p:nvSpPr>
          <p:cNvPr id="21" name="TextBox 5">
            <a:extLst>
              <a:ext uri="{FF2B5EF4-FFF2-40B4-BE49-F238E27FC236}">
                <a16:creationId xmlns:a16="http://schemas.microsoft.com/office/drawing/2014/main" id="{9B6250D0-506F-4141-A0D8-1232E77F3B0D}"/>
              </a:ext>
            </a:extLst>
          </p:cNvPr>
          <p:cNvSpPr txBox="1"/>
          <p:nvPr/>
        </p:nvSpPr>
        <p:spPr>
          <a:xfrm>
            <a:off x="7917682" y="6187694"/>
            <a:ext cx="1040805" cy="276999"/>
          </a:xfrm>
          <a:prstGeom prst="rect">
            <a:avLst/>
          </a:prstGeom>
          <a:noFill/>
        </p:spPr>
        <p:txBody>
          <a:bodyPr wrap="square" rtlCol="0">
            <a:spAutoFit/>
          </a:bodyPr>
          <a:lstStyle/>
          <a:p>
            <a:r>
              <a:rPr lang="en-US" sz="1200" dirty="0"/>
              <a:t>samples</a:t>
            </a:r>
          </a:p>
        </p:txBody>
      </p:sp>
      <p:sp>
        <p:nvSpPr>
          <p:cNvPr id="22" name="TextBox 6">
            <a:extLst>
              <a:ext uri="{FF2B5EF4-FFF2-40B4-BE49-F238E27FC236}">
                <a16:creationId xmlns:a16="http://schemas.microsoft.com/office/drawing/2014/main" id="{C6FA3760-073F-4316-9B4C-CF1E049CF54B}"/>
              </a:ext>
            </a:extLst>
          </p:cNvPr>
          <p:cNvSpPr txBox="1"/>
          <p:nvPr/>
        </p:nvSpPr>
        <p:spPr>
          <a:xfrm>
            <a:off x="29541" y="3782065"/>
            <a:ext cx="1040805" cy="276999"/>
          </a:xfrm>
          <a:prstGeom prst="rect">
            <a:avLst/>
          </a:prstGeom>
          <a:noFill/>
        </p:spPr>
        <p:txBody>
          <a:bodyPr wrap="square" rtlCol="0">
            <a:spAutoFit/>
          </a:bodyPr>
          <a:lstStyle/>
          <a:p>
            <a:r>
              <a:rPr lang="en-US" sz="1200" dirty="0"/>
              <a:t>sample</a:t>
            </a:r>
          </a:p>
        </p:txBody>
      </p:sp>
      <p:sp>
        <p:nvSpPr>
          <p:cNvPr id="23" name="TextBox 7">
            <a:extLst>
              <a:ext uri="{FF2B5EF4-FFF2-40B4-BE49-F238E27FC236}">
                <a16:creationId xmlns:a16="http://schemas.microsoft.com/office/drawing/2014/main" id="{F5828E50-F35E-4C56-A4D2-5276D3C5ED39}"/>
              </a:ext>
            </a:extLst>
          </p:cNvPr>
          <p:cNvSpPr txBox="1"/>
          <p:nvPr/>
        </p:nvSpPr>
        <p:spPr>
          <a:xfrm>
            <a:off x="2243734" y="6244579"/>
            <a:ext cx="1568344" cy="276999"/>
          </a:xfrm>
          <a:prstGeom prst="rect">
            <a:avLst/>
          </a:prstGeom>
          <a:noFill/>
        </p:spPr>
        <p:txBody>
          <a:bodyPr wrap="square" rtlCol="0">
            <a:spAutoFit/>
          </a:bodyPr>
          <a:lstStyle/>
          <a:p>
            <a:r>
              <a:rPr lang="en-US" sz="1200" dirty="0"/>
              <a:t>HIFU element number</a:t>
            </a:r>
          </a:p>
        </p:txBody>
      </p:sp>
      <p:sp>
        <p:nvSpPr>
          <p:cNvPr id="24" name="TextBox 8">
            <a:extLst>
              <a:ext uri="{FF2B5EF4-FFF2-40B4-BE49-F238E27FC236}">
                <a16:creationId xmlns:a16="http://schemas.microsoft.com/office/drawing/2014/main" id="{D4DA690B-8E13-4D75-87DD-316B2F4C8419}"/>
              </a:ext>
            </a:extLst>
          </p:cNvPr>
          <p:cNvSpPr txBox="1"/>
          <p:nvPr/>
        </p:nvSpPr>
        <p:spPr>
          <a:xfrm>
            <a:off x="7417571" y="1413834"/>
            <a:ext cx="1651679" cy="276999"/>
          </a:xfrm>
          <a:prstGeom prst="rect">
            <a:avLst/>
          </a:prstGeom>
          <a:noFill/>
        </p:spPr>
        <p:txBody>
          <a:bodyPr wrap="square" rtlCol="0">
            <a:spAutoFit/>
          </a:bodyPr>
          <a:lstStyle/>
          <a:p>
            <a:r>
              <a:rPr lang="en-US" sz="1200" dirty="0"/>
              <a:t>256 signals all together</a:t>
            </a:r>
          </a:p>
        </p:txBody>
      </p:sp>
      <p:sp>
        <p:nvSpPr>
          <p:cNvPr id="25" name="TextBox 10">
            <a:extLst>
              <a:ext uri="{FF2B5EF4-FFF2-40B4-BE49-F238E27FC236}">
                <a16:creationId xmlns:a16="http://schemas.microsoft.com/office/drawing/2014/main" id="{E0A0C7BA-A46D-4FDF-BF06-03C0BA3C6A02}"/>
              </a:ext>
            </a:extLst>
          </p:cNvPr>
          <p:cNvSpPr txBox="1"/>
          <p:nvPr/>
        </p:nvSpPr>
        <p:spPr>
          <a:xfrm>
            <a:off x="7306808" y="3797965"/>
            <a:ext cx="1651679" cy="276999"/>
          </a:xfrm>
          <a:prstGeom prst="rect">
            <a:avLst/>
          </a:prstGeom>
          <a:noFill/>
        </p:spPr>
        <p:txBody>
          <a:bodyPr wrap="square" rtlCol="0">
            <a:spAutoFit/>
          </a:bodyPr>
          <a:lstStyle/>
          <a:p>
            <a:r>
              <a:rPr lang="en-US" altLang="zh-CN" sz="1200" smtClean="0"/>
              <a:t>Signal of one element</a:t>
            </a:r>
            <a:endParaRPr lang="en-US" sz="1200" dirty="0"/>
          </a:p>
        </p:txBody>
      </p:sp>
      <p:pic>
        <p:nvPicPr>
          <p:cNvPr id="26" name="Picture 9">
            <a:extLst>
              <a:ext uri="{FF2B5EF4-FFF2-40B4-BE49-F238E27FC236}">
                <a16:creationId xmlns:a16="http://schemas.microsoft.com/office/drawing/2014/main" id="{9E6EB07D-4E91-427C-B7F4-04C93F3F5A72}"/>
              </a:ext>
            </a:extLst>
          </p:cNvPr>
          <p:cNvPicPr>
            <a:picLocks noChangeAspect="1"/>
          </p:cNvPicPr>
          <p:nvPr/>
        </p:nvPicPr>
        <p:blipFill>
          <a:blip r:embed="rId6"/>
          <a:stretch>
            <a:fillRect/>
          </a:stretch>
        </p:blipFill>
        <p:spPr>
          <a:xfrm>
            <a:off x="6848719" y="4090206"/>
            <a:ext cx="2789386" cy="2128886"/>
          </a:xfrm>
          <a:prstGeom prst="rect">
            <a:avLst/>
          </a:prstGeom>
        </p:spPr>
      </p:pic>
      <p:sp>
        <p:nvSpPr>
          <p:cNvPr id="6" name="矩形 5"/>
          <p:cNvSpPr/>
          <p:nvPr/>
        </p:nvSpPr>
        <p:spPr>
          <a:xfrm>
            <a:off x="9753978" y="4651287"/>
            <a:ext cx="2596823" cy="923330"/>
          </a:xfrm>
          <a:prstGeom prst="rect">
            <a:avLst/>
          </a:prstGeom>
        </p:spPr>
        <p:txBody>
          <a:bodyPr wrap="square">
            <a:spAutoFit/>
          </a:bodyPr>
          <a:lstStyle/>
          <a:p>
            <a:r>
              <a:rPr lang="en-US" altLang="zh-CN" smtClean="0">
                <a:solidFill>
                  <a:srgbClr val="212121"/>
                </a:solidFill>
                <a:latin typeface="Calibri" panose="020F0502020204030204" pitchFamily="34" charset="0"/>
              </a:rPr>
              <a:t>Some cluster because of reflection </a:t>
            </a:r>
            <a:r>
              <a:rPr lang="en-US" altLang="zh-CN">
                <a:solidFill>
                  <a:srgbClr val="212121"/>
                </a:solidFill>
                <a:latin typeface="Calibri" panose="020F0502020204030204" pitchFamily="34" charset="0"/>
              </a:rPr>
              <a:t>inside the probe or ringing effect</a:t>
            </a:r>
            <a:endParaRPr lang="zh-CN" altLang="en-US"/>
          </a:p>
        </p:txBody>
      </p:sp>
      <p:pic>
        <p:nvPicPr>
          <p:cNvPr id="27" name="Picture 3">
            <a:extLst>
              <a:ext uri="{FF2B5EF4-FFF2-40B4-BE49-F238E27FC236}">
                <a16:creationId xmlns:a16="http://schemas.microsoft.com/office/drawing/2014/main" id="{F1CB34F3-3CB9-4DDC-BC28-DCA59DED0C56}"/>
              </a:ext>
            </a:extLst>
          </p:cNvPr>
          <p:cNvPicPr>
            <a:picLocks noChangeAspect="1"/>
          </p:cNvPicPr>
          <p:nvPr/>
        </p:nvPicPr>
        <p:blipFill rotWithShape="1">
          <a:blip r:embed="rId5"/>
          <a:srcRect l="49858"/>
          <a:stretch/>
        </p:blipFill>
        <p:spPr>
          <a:xfrm>
            <a:off x="6848719" y="1663826"/>
            <a:ext cx="2789384" cy="2062049"/>
          </a:xfrm>
          <a:prstGeom prst="rect">
            <a:avLst/>
          </a:prstGeom>
        </p:spPr>
      </p:pic>
      <p:sp>
        <p:nvSpPr>
          <p:cNvPr id="28" name="矩形 27"/>
          <p:cNvSpPr/>
          <p:nvPr/>
        </p:nvSpPr>
        <p:spPr>
          <a:xfrm>
            <a:off x="9753977" y="2240915"/>
            <a:ext cx="2596823" cy="1200329"/>
          </a:xfrm>
          <a:prstGeom prst="rect">
            <a:avLst/>
          </a:prstGeom>
        </p:spPr>
        <p:txBody>
          <a:bodyPr wrap="square">
            <a:spAutoFit/>
          </a:bodyPr>
          <a:lstStyle/>
          <a:p>
            <a:r>
              <a:rPr lang="en-US" altLang="zh-CN" smtClean="0">
                <a:solidFill>
                  <a:srgbClr val="212121"/>
                </a:solidFill>
                <a:latin typeface="Calibri" panose="020F0502020204030204" pitchFamily="34" charset="0"/>
              </a:rPr>
              <a:t>Different amplitude is due to different distance and attenuation coefficient</a:t>
            </a:r>
            <a:endParaRPr lang="zh-CN" altLang="en-US"/>
          </a:p>
        </p:txBody>
      </p:sp>
      <p:sp>
        <p:nvSpPr>
          <p:cNvPr id="29" name="TextBox 4">
            <a:extLst>
              <a:ext uri="{FF2B5EF4-FFF2-40B4-BE49-F238E27FC236}">
                <a16:creationId xmlns:a16="http://schemas.microsoft.com/office/drawing/2014/main" id="{E1C8D1DC-289B-4BD4-A104-CFBDABED29C5}"/>
              </a:ext>
            </a:extLst>
          </p:cNvPr>
          <p:cNvSpPr txBox="1"/>
          <p:nvPr/>
        </p:nvSpPr>
        <p:spPr>
          <a:xfrm>
            <a:off x="6079831" y="2627899"/>
            <a:ext cx="1040805" cy="276999"/>
          </a:xfrm>
          <a:prstGeom prst="rect">
            <a:avLst/>
          </a:prstGeom>
          <a:noFill/>
        </p:spPr>
        <p:txBody>
          <a:bodyPr wrap="square" rtlCol="0">
            <a:spAutoFit/>
          </a:bodyPr>
          <a:lstStyle/>
          <a:p>
            <a:r>
              <a:rPr lang="en-US" sz="1200" dirty="0"/>
              <a:t>Amplitude</a:t>
            </a:r>
          </a:p>
        </p:txBody>
      </p:sp>
    </p:spTree>
    <p:extLst>
      <p:ext uri="{BB962C8B-B14F-4D97-AF65-F5344CB8AC3E}">
        <p14:creationId xmlns:p14="http://schemas.microsoft.com/office/powerpoint/2010/main" val="747218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smtClean="0">
                <a:solidFill>
                  <a:schemeClr val="bg1"/>
                </a:solidFill>
              </a:rPr>
              <a:t>Reference</a:t>
            </a:r>
            <a:endParaRPr lang="zh-CN" altLang="en-US" sz="4000" dirty="0">
              <a:solidFill>
                <a:schemeClr val="bg1"/>
              </a:solidFill>
            </a:endParaRPr>
          </a:p>
        </p:txBody>
      </p:sp>
      <p:sp>
        <p:nvSpPr>
          <p:cNvPr id="5" name="Rectangle 4">
            <a:extLst>
              <a:ext uri="{FF2B5EF4-FFF2-40B4-BE49-F238E27FC236}">
                <a16:creationId xmlns:a16="http://schemas.microsoft.com/office/drawing/2014/main" id="{2084732C-4AD6-4369-8FD5-3FD2010C710B}"/>
              </a:ext>
            </a:extLst>
          </p:cNvPr>
          <p:cNvSpPr/>
          <p:nvPr/>
        </p:nvSpPr>
        <p:spPr>
          <a:xfrm>
            <a:off x="1587959" y="2417892"/>
            <a:ext cx="9142564" cy="3139321"/>
          </a:xfrm>
          <a:prstGeom prst="rect">
            <a:avLst/>
          </a:prstGeom>
        </p:spPr>
        <p:txBody>
          <a:bodyPr wrap="square">
            <a:spAutoFit/>
          </a:bodyPr>
          <a:lstStyle/>
          <a:p>
            <a:r>
              <a:rPr lang="en-US" altLang="zh-CN" smtClean="0"/>
              <a:t>[1]Techavipoo </a:t>
            </a:r>
            <a:r>
              <a:rPr lang="en-US" altLang="zh-CN"/>
              <a:t>U, Varghese T, Chen Q, et al. Temperature dependence of ultrasonic propagation speed and attenuation in excised canine liver tissue measured using transmitted and reflected pulses[J]. The Journal of the Acoustical Society of America, 2004, 115(6): 2859-2865</a:t>
            </a:r>
            <a:r>
              <a:rPr lang="en-US" altLang="zh-CN" smtClean="0"/>
              <a:t>.</a:t>
            </a:r>
          </a:p>
          <a:p>
            <a:endParaRPr lang="en-US" altLang="zh-CN"/>
          </a:p>
          <a:p>
            <a:r>
              <a:rPr lang="en-US" altLang="zh-CN" smtClean="0"/>
              <a:t>[2] </a:t>
            </a:r>
            <a:r>
              <a:rPr lang="en-US" altLang="zh-CN" dirty="0"/>
              <a:t>Kim Y, </a:t>
            </a:r>
            <a:r>
              <a:rPr lang="en-US" altLang="zh-CN" dirty="0" err="1"/>
              <a:t>Audigier</a:t>
            </a:r>
            <a:r>
              <a:rPr lang="en-US" altLang="zh-CN" dirty="0"/>
              <a:t> C, </a:t>
            </a:r>
            <a:r>
              <a:rPr lang="en-US" altLang="zh-CN" dirty="0" err="1"/>
              <a:t>Ellens</a:t>
            </a:r>
            <a:r>
              <a:rPr lang="en-US" altLang="zh-CN" dirty="0"/>
              <a:t> N, et al. A novel 3D ultrasound thermometry method for HIFU ablation using an ultrasound element[C]//2017 IEEE international </a:t>
            </a:r>
            <a:r>
              <a:rPr lang="en-US" altLang="zh-CN" dirty="0" err="1"/>
              <a:t>ultrasonics</a:t>
            </a:r>
            <a:r>
              <a:rPr lang="en-US" altLang="zh-CN" dirty="0"/>
              <a:t> symposium (IUS). IEEE, 2017: </a:t>
            </a:r>
            <a:r>
              <a:rPr lang="en-US" altLang="zh-CN"/>
              <a:t>1-4</a:t>
            </a:r>
            <a:r>
              <a:rPr lang="en-US" altLang="zh-CN" smtClean="0"/>
              <a:t>.</a:t>
            </a:r>
          </a:p>
          <a:p>
            <a:endParaRPr lang="en-US" altLang="zh-CN" dirty="0"/>
          </a:p>
          <a:p>
            <a:r>
              <a:rPr lang="en-US" altLang="zh-CN" smtClean="0"/>
              <a:t>[3] </a:t>
            </a:r>
            <a:r>
              <a:rPr lang="en-US" altLang="zh-CN" dirty="0"/>
              <a:t>Kim Y, </a:t>
            </a:r>
            <a:r>
              <a:rPr lang="en-US" altLang="zh-CN" dirty="0" err="1"/>
              <a:t>Audigier</a:t>
            </a:r>
            <a:r>
              <a:rPr lang="en-US" altLang="zh-CN" dirty="0"/>
              <a:t> C, </a:t>
            </a:r>
            <a:r>
              <a:rPr lang="en-US" altLang="zh-CN" dirty="0" err="1"/>
              <a:t>Ellens</a:t>
            </a:r>
            <a:r>
              <a:rPr lang="en-US" altLang="zh-CN" dirty="0"/>
              <a:t> N, et al. Low-Cost Ultrasound Thermometry for HIFU Therapy Using CNN[C]//2018 IEEE International </a:t>
            </a:r>
            <a:r>
              <a:rPr lang="en-US" altLang="zh-CN" dirty="0" err="1"/>
              <a:t>Ultrasonics</a:t>
            </a:r>
            <a:r>
              <a:rPr lang="en-US" altLang="zh-CN" dirty="0"/>
              <a:t> Symposium (IUS). IEEE, 2018: 1-9.</a:t>
            </a:r>
          </a:p>
          <a:p>
            <a:endParaRPr lang="en-US" altLang="zh-CN" dirty="0"/>
          </a:p>
        </p:txBody>
      </p:sp>
    </p:spTree>
    <p:extLst>
      <p:ext uri="{BB962C8B-B14F-4D97-AF65-F5344CB8AC3E}">
        <p14:creationId xmlns:p14="http://schemas.microsoft.com/office/powerpoint/2010/main" val="800445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6955692" cy="707886"/>
          </a:xfrm>
          <a:prstGeom prst="rect">
            <a:avLst/>
          </a:prstGeom>
          <a:noFill/>
        </p:spPr>
        <p:txBody>
          <a:bodyPr wrap="square" rtlCol="0">
            <a:spAutoFit/>
          </a:bodyPr>
          <a:lstStyle/>
          <a:p>
            <a:r>
              <a:rPr lang="en-US" altLang="zh-CN" sz="4000" smtClean="0">
                <a:solidFill>
                  <a:schemeClr val="bg1"/>
                </a:solidFill>
              </a:rPr>
              <a:t>Why important to project</a:t>
            </a:r>
            <a:endParaRPr lang="zh-CN" altLang="en-US" sz="4000" dirty="0">
              <a:solidFill>
                <a:schemeClr val="bg1"/>
              </a:solidFill>
            </a:endParaRPr>
          </a:p>
        </p:txBody>
      </p:sp>
      <p:sp>
        <p:nvSpPr>
          <p:cNvPr id="2" name="文本框 1"/>
          <p:cNvSpPr txBox="1"/>
          <p:nvPr/>
        </p:nvSpPr>
        <p:spPr>
          <a:xfrm>
            <a:off x="1519817" y="1690770"/>
            <a:ext cx="9011139" cy="4708981"/>
          </a:xfrm>
          <a:prstGeom prst="rect">
            <a:avLst/>
          </a:prstGeom>
          <a:noFill/>
        </p:spPr>
        <p:txBody>
          <a:bodyPr wrap="square" rtlCol="0">
            <a:spAutoFit/>
          </a:bodyPr>
          <a:lstStyle/>
          <a:p>
            <a:pPr marL="285750" indent="-285750">
              <a:buFont typeface="Arial" panose="020B0604020202020204" pitchFamily="34" charset="0"/>
              <a:buChar char="•"/>
            </a:pPr>
            <a:r>
              <a:rPr lang="en-US" altLang="zh-CN" sz="2400"/>
              <a:t>The ultrasound thermal monitoring is possible using ultrasound physics </a:t>
            </a:r>
            <a:r>
              <a:rPr lang="en-US" altLang="zh-CN" sz="2400"/>
              <a:t>: </a:t>
            </a:r>
            <a:r>
              <a:rPr lang="en-US" altLang="zh-CN" sz="2400" smtClean="0"/>
              <a:t>SOS(Speed of Sound) </a:t>
            </a:r>
            <a:r>
              <a:rPr lang="en-US" altLang="zh-CN" sz="2400"/>
              <a:t>and attenuation changes with temperature</a:t>
            </a:r>
          </a:p>
          <a:p>
            <a:pPr marL="285750" indent="-285750">
              <a:buFont typeface="Arial" panose="020B0604020202020204" pitchFamily="34" charset="0"/>
              <a:buChar char="•"/>
            </a:pPr>
            <a:endParaRPr lang="en-US" altLang="zh-CN" sz="2400" b="1" smtClean="0"/>
          </a:p>
          <a:p>
            <a:endParaRPr lang="en-US" altLang="zh-CN" sz="2400" smtClean="0"/>
          </a:p>
          <a:p>
            <a:pPr marL="285750" indent="-285750">
              <a:buFont typeface="Arial" panose="020B0604020202020204" pitchFamily="34" charset="0"/>
              <a:buChar char="•"/>
            </a:pPr>
            <a:r>
              <a:rPr lang="en-US" altLang="zh-CN" sz="2400" smtClean="0"/>
              <a:t>It provides more accurate way to plot SoS versus temperature, which can be helpful to conduct experiments</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It shows attenuation coefficient works only in some specific cases. Thus, we should rely more on SoS.</a:t>
            </a:r>
            <a:endParaRPr lang="en-US" altLang="zh-CN" sz="2400"/>
          </a:p>
          <a:p>
            <a:pPr marL="285750" indent="-285750">
              <a:buFont typeface="Arial" panose="020B0604020202020204" pitchFamily="34" charset="0"/>
              <a:buChar char="•"/>
            </a:pPr>
            <a:endParaRPr lang="en-US" altLang="zh-CN" smtClean="0"/>
          </a:p>
          <a:p>
            <a:pPr marL="285750" indent="-285750">
              <a:buFont typeface="Arial" panose="020B0604020202020204" pitchFamily="34" charset="0"/>
              <a:buChar char="•"/>
            </a:pPr>
            <a:endParaRPr lang="zh-CN" altLang="en-US"/>
          </a:p>
        </p:txBody>
      </p:sp>
    </p:spTree>
    <p:extLst>
      <p:ext uri="{BB962C8B-B14F-4D97-AF65-F5344CB8AC3E}">
        <p14:creationId xmlns:p14="http://schemas.microsoft.com/office/powerpoint/2010/main" val="3166580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3485662" cy="707886"/>
          </a:xfrm>
          <a:prstGeom prst="rect">
            <a:avLst/>
          </a:prstGeom>
          <a:noFill/>
        </p:spPr>
        <p:txBody>
          <a:bodyPr wrap="square" rtlCol="0">
            <a:spAutoFit/>
          </a:bodyPr>
          <a:lstStyle/>
          <a:p>
            <a:r>
              <a:rPr lang="en-US" altLang="zh-CN" sz="4000" smtClean="0">
                <a:solidFill>
                  <a:schemeClr val="bg1"/>
                </a:solidFill>
              </a:rPr>
              <a:t>Problem &amp; Goal</a:t>
            </a:r>
            <a:endParaRPr lang="zh-CN" altLang="en-US" sz="4000" dirty="0">
              <a:solidFill>
                <a:schemeClr val="bg1"/>
              </a:solidFill>
            </a:endParaRPr>
          </a:p>
        </p:txBody>
      </p:sp>
      <p:sp>
        <p:nvSpPr>
          <p:cNvPr id="9" name="文本框 8"/>
          <p:cNvSpPr txBox="1"/>
          <p:nvPr/>
        </p:nvSpPr>
        <p:spPr>
          <a:xfrm>
            <a:off x="1094704" y="1576442"/>
            <a:ext cx="9607640" cy="3600986"/>
          </a:xfrm>
          <a:prstGeom prst="rect">
            <a:avLst/>
          </a:prstGeom>
          <a:noFill/>
        </p:spPr>
        <p:txBody>
          <a:bodyPr wrap="square" rtlCol="0">
            <a:spAutoFit/>
          </a:bodyPr>
          <a:lstStyle/>
          <a:p>
            <a:r>
              <a:rPr lang="en-US" altLang="zh-CN" sz="3600" smtClean="0"/>
              <a:t>Problem</a:t>
            </a:r>
          </a:p>
          <a:p>
            <a:pPr marL="285750" indent="-285750">
              <a:buFont typeface="Arial" panose="020B0604020202020204" pitchFamily="34" charset="0"/>
              <a:buChar char="•"/>
            </a:pPr>
            <a:r>
              <a:rPr lang="en-US" altLang="zh-CN" sz="2400" smtClean="0"/>
              <a:t>Previous SoS(Speed of Sound) change and Attenuation coefficient measurements are in little change on </a:t>
            </a:r>
            <a:r>
              <a:rPr lang="en-US" altLang="zh-CN" sz="2400" smtClean="0"/>
              <a:t>temperature 20-50 celsius degree</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Measurement </a:t>
            </a:r>
            <a:r>
              <a:rPr lang="en-US" altLang="zh-CN" sz="2400" smtClean="0"/>
              <a:t>of SoS and Attenuation coefficient are not conducted </a:t>
            </a:r>
            <a:r>
              <a:rPr lang="en-US" altLang="zh-CN" sz="2400" smtClean="0"/>
              <a:t>simultaneously</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r>
              <a:rPr lang="en-US" altLang="zh-CN" sz="2400" smtClean="0"/>
              <a:t>Tissues are used repetitively which result the cumulative degradation of the tissue structure</a:t>
            </a:r>
            <a:endParaRPr lang="zh-CN" altLang="en-US" sz="2400"/>
          </a:p>
        </p:txBody>
      </p:sp>
      <p:sp>
        <p:nvSpPr>
          <p:cNvPr id="11" name="文本框 10"/>
          <p:cNvSpPr txBox="1"/>
          <p:nvPr/>
        </p:nvSpPr>
        <p:spPr>
          <a:xfrm>
            <a:off x="1094704" y="5380398"/>
            <a:ext cx="9839459" cy="1015663"/>
          </a:xfrm>
          <a:prstGeom prst="rect">
            <a:avLst/>
          </a:prstGeom>
          <a:noFill/>
        </p:spPr>
        <p:txBody>
          <a:bodyPr wrap="square" rtlCol="0">
            <a:spAutoFit/>
          </a:bodyPr>
          <a:lstStyle/>
          <a:p>
            <a:r>
              <a:rPr lang="en-US" altLang="zh-CN" sz="3600" smtClean="0"/>
              <a:t>Goal</a:t>
            </a:r>
          </a:p>
          <a:p>
            <a:pPr marL="285750" indent="-285750">
              <a:buFont typeface="Arial" panose="020B0604020202020204" pitchFamily="34" charset="0"/>
              <a:buChar char="•"/>
            </a:pPr>
            <a:r>
              <a:rPr lang="en-US" altLang="zh-CN" sz="2400" smtClean="0"/>
              <a:t>Measure data in wide and high temperature </a:t>
            </a:r>
            <a:r>
              <a:rPr lang="en-US" altLang="zh-CN" sz="2400" smtClean="0"/>
              <a:t>range</a:t>
            </a:r>
            <a:endParaRPr lang="en-US" altLang="zh-CN" sz="2400" smtClean="0"/>
          </a:p>
        </p:txBody>
      </p:sp>
    </p:spTree>
    <p:extLst>
      <p:ext uri="{BB962C8B-B14F-4D97-AF65-F5344CB8AC3E}">
        <p14:creationId xmlns:p14="http://schemas.microsoft.com/office/powerpoint/2010/main" val="3779861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Technical Approach</a:t>
            </a:r>
            <a:endParaRPr lang="zh-CN" altLang="en-US" sz="4000" dirty="0">
              <a:solidFill>
                <a:schemeClr val="bg1"/>
              </a:solidFill>
            </a:endParaRPr>
          </a:p>
        </p:txBody>
      </p:sp>
      <p:pic>
        <p:nvPicPr>
          <p:cNvPr id="2" name="图片 1"/>
          <p:cNvPicPr>
            <a:picLocks noChangeAspect="1"/>
          </p:cNvPicPr>
          <p:nvPr/>
        </p:nvPicPr>
        <p:blipFill>
          <a:blip r:embed="rId5"/>
          <a:stretch>
            <a:fillRect/>
          </a:stretch>
        </p:blipFill>
        <p:spPr>
          <a:xfrm>
            <a:off x="381489" y="2396543"/>
            <a:ext cx="7505700" cy="3343275"/>
          </a:xfrm>
          <a:prstGeom prst="rect">
            <a:avLst/>
          </a:prstGeom>
        </p:spPr>
      </p:pic>
      <p:sp>
        <p:nvSpPr>
          <p:cNvPr id="12" name="弧形 11"/>
          <p:cNvSpPr/>
          <p:nvPr/>
        </p:nvSpPr>
        <p:spPr>
          <a:xfrm rot="2778879">
            <a:off x="1367693" y="2327304"/>
            <a:ext cx="1156677" cy="1524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弧形 12"/>
          <p:cNvSpPr/>
          <p:nvPr/>
        </p:nvSpPr>
        <p:spPr>
          <a:xfrm rot="12652882">
            <a:off x="1942124" y="2081119"/>
            <a:ext cx="1156677" cy="1524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1858108" y="2137457"/>
            <a:ext cx="900723" cy="461665"/>
          </a:xfrm>
          <a:prstGeom prst="rect">
            <a:avLst/>
          </a:prstGeom>
          <a:noFill/>
        </p:spPr>
        <p:txBody>
          <a:bodyPr wrap="square" rtlCol="0">
            <a:spAutoFit/>
          </a:bodyPr>
          <a:lstStyle/>
          <a:p>
            <a:r>
              <a:rPr lang="en-US" altLang="zh-CN" sz="1200" smtClean="0"/>
              <a:t>Pulse echo transducer</a:t>
            </a:r>
            <a:endParaRPr lang="zh-CN" altLang="en-US" sz="1200"/>
          </a:p>
        </p:txBody>
      </p:sp>
      <p:sp>
        <p:nvSpPr>
          <p:cNvPr id="15" name="文本框 14"/>
          <p:cNvSpPr txBox="1"/>
          <p:nvPr/>
        </p:nvSpPr>
        <p:spPr>
          <a:xfrm>
            <a:off x="7887189" y="1957170"/>
            <a:ext cx="3946769" cy="3416320"/>
          </a:xfrm>
          <a:prstGeom prst="rect">
            <a:avLst/>
          </a:prstGeom>
          <a:noFill/>
        </p:spPr>
        <p:txBody>
          <a:bodyPr wrap="square" rtlCol="0">
            <a:spAutoFit/>
          </a:bodyPr>
          <a:lstStyle/>
          <a:p>
            <a:r>
              <a:rPr lang="en-US" altLang="zh-CN" smtClean="0"/>
              <a:t>Tissue are heated in the heating bath and test in measurement bath</a:t>
            </a:r>
          </a:p>
          <a:p>
            <a:endParaRPr lang="en-US" altLang="zh-CN"/>
          </a:p>
          <a:p>
            <a:r>
              <a:rPr lang="en-US" altLang="zh-CN" smtClean="0"/>
              <a:t>Signal was transmitted through a tissue sample positioned within a tissue holder and received by a second transducer.</a:t>
            </a:r>
          </a:p>
          <a:p>
            <a:endParaRPr lang="en-US" altLang="zh-CN"/>
          </a:p>
          <a:p>
            <a:r>
              <a:rPr lang="en-US" altLang="zh-CN" smtClean="0"/>
              <a:t>Ultrasound echoses from interfaces were detected by pulse echo transducer</a:t>
            </a:r>
          </a:p>
          <a:p>
            <a:endParaRPr lang="en-US" altLang="zh-CN"/>
          </a:p>
          <a:p>
            <a:r>
              <a:rPr lang="en-US" altLang="zh-CN" smtClean="0"/>
              <a:t>Time of transmitting and receiving are collected as well as amplitude</a:t>
            </a:r>
            <a:endParaRPr lang="zh-CN" altLang="en-US"/>
          </a:p>
        </p:txBody>
      </p:sp>
      <p:sp>
        <p:nvSpPr>
          <p:cNvPr id="5" name="矩形 4"/>
          <p:cNvSpPr/>
          <p:nvPr/>
        </p:nvSpPr>
        <p:spPr>
          <a:xfrm>
            <a:off x="6002215" y="6317637"/>
            <a:ext cx="6096000" cy="600164"/>
          </a:xfrm>
          <a:prstGeom prst="rect">
            <a:avLst/>
          </a:prstGeom>
        </p:spPr>
        <p:txBody>
          <a:bodyPr>
            <a:spAutoFit/>
          </a:bodyPr>
          <a:lstStyle/>
          <a:p>
            <a:r>
              <a:rPr lang="en-US" altLang="zh-CN" sz="1100"/>
              <a:t>Techavipoo U, Varghese T, Chen Q, et al. Temperature dependence of ultrasonic propagation speed and attenuation in excised canine liver tissue measured using transmitted and reflected pulses[J]. The Journal of the Acoustical Society of America, 2004, 115(6): 2859-2865</a:t>
            </a:r>
            <a:endParaRPr lang="zh-CN" altLang="en-US" sz="1100"/>
          </a:p>
        </p:txBody>
      </p:sp>
    </p:spTree>
    <p:extLst>
      <p:ext uri="{BB962C8B-B14F-4D97-AF65-F5344CB8AC3E}">
        <p14:creationId xmlns:p14="http://schemas.microsoft.com/office/powerpoint/2010/main" val="12329750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Conclusion &amp; Results</a:t>
            </a:r>
            <a:endParaRPr lang="zh-CN" altLang="en-US" sz="4000" dirty="0">
              <a:solidFill>
                <a:schemeClr val="bg1"/>
              </a:solidFill>
            </a:endParaRPr>
          </a:p>
        </p:txBody>
      </p:sp>
      <p:pic>
        <p:nvPicPr>
          <p:cNvPr id="2" name="图片 1"/>
          <p:cNvPicPr>
            <a:picLocks noChangeAspect="1"/>
          </p:cNvPicPr>
          <p:nvPr/>
        </p:nvPicPr>
        <p:blipFill>
          <a:blip r:embed="rId5"/>
          <a:stretch>
            <a:fillRect/>
          </a:stretch>
        </p:blipFill>
        <p:spPr>
          <a:xfrm>
            <a:off x="1335228" y="1504765"/>
            <a:ext cx="3125108" cy="2496308"/>
          </a:xfrm>
          <a:prstGeom prst="rect">
            <a:avLst/>
          </a:prstGeom>
        </p:spPr>
      </p:pic>
      <p:sp>
        <p:nvSpPr>
          <p:cNvPr id="5" name="文本框 4"/>
          <p:cNvSpPr txBox="1"/>
          <p:nvPr/>
        </p:nvSpPr>
        <p:spPr>
          <a:xfrm>
            <a:off x="6674339" y="1660312"/>
            <a:ext cx="5017477" cy="2185214"/>
          </a:xfrm>
          <a:prstGeom prst="rect">
            <a:avLst/>
          </a:prstGeom>
          <a:noFill/>
        </p:spPr>
        <p:txBody>
          <a:bodyPr wrap="square" rtlCol="0">
            <a:spAutoFit/>
          </a:bodyPr>
          <a:lstStyle/>
          <a:p>
            <a:r>
              <a:rPr lang="en-US" altLang="zh-CN" sz="2800" smtClean="0"/>
              <a:t>SoS</a:t>
            </a:r>
          </a:p>
          <a:p>
            <a:r>
              <a:rPr lang="en-US" altLang="zh-CN" smtClean="0"/>
              <a:t>Plots of mean propagation speed were measured at different temperatures compared to the previous result.</a:t>
            </a:r>
          </a:p>
          <a:p>
            <a:endParaRPr lang="en-US" altLang="zh-CN"/>
          </a:p>
          <a:p>
            <a:r>
              <a:rPr lang="en-US" altLang="zh-CN" smtClean="0"/>
              <a:t>Note that error bars are plus and minus one standard error  across different samples</a:t>
            </a:r>
            <a:endParaRPr lang="zh-CN" altLang="en-US"/>
          </a:p>
        </p:txBody>
      </p:sp>
      <p:pic>
        <p:nvPicPr>
          <p:cNvPr id="6" name="图片 5"/>
          <p:cNvPicPr>
            <a:picLocks noChangeAspect="1"/>
          </p:cNvPicPr>
          <p:nvPr/>
        </p:nvPicPr>
        <p:blipFill>
          <a:blip r:embed="rId6"/>
          <a:stretch>
            <a:fillRect/>
          </a:stretch>
        </p:blipFill>
        <p:spPr>
          <a:xfrm>
            <a:off x="1149754" y="3995612"/>
            <a:ext cx="3310582" cy="2759995"/>
          </a:xfrm>
          <a:prstGeom prst="rect">
            <a:avLst/>
          </a:prstGeom>
        </p:spPr>
      </p:pic>
      <p:sp>
        <p:nvSpPr>
          <p:cNvPr id="11" name="文本框 10"/>
          <p:cNvSpPr txBox="1"/>
          <p:nvPr/>
        </p:nvSpPr>
        <p:spPr>
          <a:xfrm>
            <a:off x="6674339" y="4636474"/>
            <a:ext cx="5017477" cy="1077218"/>
          </a:xfrm>
          <a:prstGeom prst="rect">
            <a:avLst/>
          </a:prstGeom>
          <a:noFill/>
        </p:spPr>
        <p:txBody>
          <a:bodyPr wrap="square" rtlCol="0">
            <a:spAutoFit/>
          </a:bodyPr>
          <a:lstStyle/>
          <a:p>
            <a:r>
              <a:rPr lang="en-US" altLang="zh-CN" sz="2800" smtClean="0"/>
              <a:t>Attenuation Coefficient</a:t>
            </a:r>
          </a:p>
          <a:p>
            <a:r>
              <a:rPr lang="en-US" altLang="zh-CN" smtClean="0"/>
              <a:t>Attenuation coefficients were measured at different temperatures for  frequency of 4,5 and 6 MHz</a:t>
            </a:r>
            <a:endParaRPr lang="zh-CN" altLang="en-US"/>
          </a:p>
        </p:txBody>
      </p:sp>
      <p:sp>
        <p:nvSpPr>
          <p:cNvPr id="12" name="矩形 11"/>
          <p:cNvSpPr/>
          <p:nvPr/>
        </p:nvSpPr>
        <p:spPr>
          <a:xfrm>
            <a:off x="6096000" y="6282876"/>
            <a:ext cx="6096000" cy="600164"/>
          </a:xfrm>
          <a:prstGeom prst="rect">
            <a:avLst/>
          </a:prstGeom>
        </p:spPr>
        <p:txBody>
          <a:bodyPr>
            <a:spAutoFit/>
          </a:bodyPr>
          <a:lstStyle/>
          <a:p>
            <a:r>
              <a:rPr lang="en-US" altLang="zh-CN" sz="1100"/>
              <a:t>Techavipoo U, Varghese T, Chen Q, et al. Temperature dependence of ultrasonic propagation speed and attenuation in excised canine liver tissue measured using transmitted and reflected pulses[J]. The Journal of the Acoustical Society of America, 2004, 115(6): 2859-2865</a:t>
            </a:r>
            <a:endParaRPr lang="zh-CN" altLang="en-US" sz="1100"/>
          </a:p>
        </p:txBody>
      </p:sp>
    </p:spTree>
    <p:extLst>
      <p:ext uri="{BB962C8B-B14F-4D97-AF65-F5344CB8AC3E}">
        <p14:creationId xmlns:p14="http://schemas.microsoft.com/office/powerpoint/2010/main" val="3932129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Conclusion &amp; Results</a:t>
            </a:r>
            <a:endParaRPr lang="zh-CN" altLang="en-US" sz="4000" dirty="0">
              <a:solidFill>
                <a:schemeClr val="bg1"/>
              </a:solidFill>
            </a:endParaRPr>
          </a:p>
        </p:txBody>
      </p:sp>
      <p:sp>
        <p:nvSpPr>
          <p:cNvPr id="5" name="文本框 4"/>
          <p:cNvSpPr txBox="1"/>
          <p:nvPr/>
        </p:nvSpPr>
        <p:spPr>
          <a:xfrm>
            <a:off x="6674339" y="1660312"/>
            <a:ext cx="5017477" cy="1631216"/>
          </a:xfrm>
          <a:prstGeom prst="rect">
            <a:avLst/>
          </a:prstGeom>
          <a:noFill/>
        </p:spPr>
        <p:txBody>
          <a:bodyPr wrap="square" rtlCol="0">
            <a:spAutoFit/>
          </a:bodyPr>
          <a:lstStyle/>
          <a:p>
            <a:r>
              <a:rPr lang="en-US" altLang="zh-CN" sz="2800" smtClean="0"/>
              <a:t>SoS</a:t>
            </a:r>
          </a:p>
          <a:p>
            <a:r>
              <a:rPr lang="en-US" altLang="zh-CN"/>
              <a:t>Bar plots comparing the </a:t>
            </a:r>
            <a:r>
              <a:rPr lang="en-US" altLang="zh-CN" smtClean="0"/>
              <a:t>SoSin </a:t>
            </a:r>
            <a:r>
              <a:rPr lang="en-US" altLang="zh-CN"/>
              <a:t>canine liver </a:t>
            </a:r>
            <a:r>
              <a:rPr lang="en-US" altLang="zh-CN" smtClean="0"/>
              <a:t>tissue measured </a:t>
            </a:r>
            <a:r>
              <a:rPr lang="en-US" altLang="zh-CN"/>
              <a:t>at 37 °C before and after the </a:t>
            </a:r>
            <a:r>
              <a:rPr lang="en-US" altLang="zh-CN" smtClean="0"/>
              <a:t>tissue samples </a:t>
            </a:r>
            <a:r>
              <a:rPr lang="en-US" altLang="zh-CN"/>
              <a:t>were heated to </a:t>
            </a:r>
            <a:r>
              <a:rPr lang="en-US" altLang="zh-CN" smtClean="0"/>
              <a:t>the elevated </a:t>
            </a:r>
            <a:r>
              <a:rPr lang="en-US" altLang="zh-CN"/>
              <a:t>target temperatures.</a:t>
            </a:r>
            <a:endParaRPr lang="zh-CN" altLang="en-US"/>
          </a:p>
        </p:txBody>
      </p:sp>
      <p:sp>
        <p:nvSpPr>
          <p:cNvPr id="11" name="文本框 10"/>
          <p:cNvSpPr txBox="1"/>
          <p:nvPr/>
        </p:nvSpPr>
        <p:spPr>
          <a:xfrm>
            <a:off x="6674339" y="4295548"/>
            <a:ext cx="5017477" cy="1631216"/>
          </a:xfrm>
          <a:prstGeom prst="rect">
            <a:avLst/>
          </a:prstGeom>
          <a:noFill/>
        </p:spPr>
        <p:txBody>
          <a:bodyPr wrap="square" rtlCol="0">
            <a:spAutoFit/>
          </a:bodyPr>
          <a:lstStyle/>
          <a:p>
            <a:r>
              <a:rPr lang="en-US" altLang="zh-CN" sz="2800" smtClean="0"/>
              <a:t>Attenuation Coefficient</a:t>
            </a:r>
          </a:p>
          <a:p>
            <a:r>
              <a:rPr lang="en-US" altLang="zh-CN"/>
              <a:t>Bar plots comparing the attenuation coefficients in tissue </a:t>
            </a:r>
            <a:r>
              <a:rPr lang="en-US" altLang="zh-CN" smtClean="0"/>
              <a:t>measured at </a:t>
            </a:r>
            <a:r>
              <a:rPr lang="en-US" altLang="zh-CN"/>
              <a:t>37 °C before and after the tissue samples were heated to the elevated</a:t>
            </a:r>
          </a:p>
          <a:p>
            <a:r>
              <a:rPr lang="en-US" altLang="zh-CN"/>
              <a:t>target temperatures.</a:t>
            </a:r>
            <a:endParaRPr lang="zh-CN" altLang="en-US"/>
          </a:p>
        </p:txBody>
      </p:sp>
      <p:pic>
        <p:nvPicPr>
          <p:cNvPr id="9" name="图片 8"/>
          <p:cNvPicPr>
            <a:picLocks noChangeAspect="1"/>
          </p:cNvPicPr>
          <p:nvPr/>
        </p:nvPicPr>
        <p:blipFill>
          <a:blip r:embed="rId5"/>
          <a:stretch>
            <a:fillRect/>
          </a:stretch>
        </p:blipFill>
        <p:spPr>
          <a:xfrm>
            <a:off x="1297479" y="1619093"/>
            <a:ext cx="2954090" cy="2455663"/>
          </a:xfrm>
          <a:prstGeom prst="rect">
            <a:avLst/>
          </a:prstGeom>
        </p:spPr>
      </p:pic>
      <p:pic>
        <p:nvPicPr>
          <p:cNvPr id="12" name="图片 11"/>
          <p:cNvPicPr>
            <a:picLocks noChangeAspect="1"/>
          </p:cNvPicPr>
          <p:nvPr/>
        </p:nvPicPr>
        <p:blipFill>
          <a:blip r:embed="rId6"/>
          <a:stretch>
            <a:fillRect/>
          </a:stretch>
        </p:blipFill>
        <p:spPr>
          <a:xfrm>
            <a:off x="1145223" y="4225190"/>
            <a:ext cx="3176364" cy="2291251"/>
          </a:xfrm>
          <a:prstGeom prst="rect">
            <a:avLst/>
          </a:prstGeom>
        </p:spPr>
      </p:pic>
      <p:sp>
        <p:nvSpPr>
          <p:cNvPr id="13" name="矩形 12"/>
          <p:cNvSpPr/>
          <p:nvPr/>
        </p:nvSpPr>
        <p:spPr>
          <a:xfrm>
            <a:off x="6096000" y="6179191"/>
            <a:ext cx="6096000" cy="600164"/>
          </a:xfrm>
          <a:prstGeom prst="rect">
            <a:avLst/>
          </a:prstGeom>
        </p:spPr>
        <p:txBody>
          <a:bodyPr>
            <a:spAutoFit/>
          </a:bodyPr>
          <a:lstStyle/>
          <a:p>
            <a:r>
              <a:rPr lang="en-US" altLang="zh-CN" sz="1100"/>
              <a:t>Techavipoo U, Varghese T, Chen Q, et al. Temperature dependence of ultrasonic propagation speed and attenuation in excised canine liver tissue measured using transmitted and reflected pulses[J]. The Journal of the Acoustical Society of America, 2004, 115(6): 2859-2865</a:t>
            </a:r>
            <a:endParaRPr lang="zh-CN" altLang="en-US" sz="1100"/>
          </a:p>
        </p:txBody>
      </p:sp>
    </p:spTree>
    <p:extLst>
      <p:ext uri="{BB962C8B-B14F-4D97-AF65-F5344CB8AC3E}">
        <p14:creationId xmlns:p14="http://schemas.microsoft.com/office/powerpoint/2010/main" val="1741092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4648200" cy="1236130"/>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hiting.large.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07" y="71678"/>
            <a:ext cx="2987152" cy="1278781"/>
          </a:xfrm>
          <a:prstGeom prst="rect">
            <a:avLst/>
          </a:prstGeom>
        </p:spPr>
      </p:pic>
      <p:sp>
        <p:nvSpPr>
          <p:cNvPr id="4" name="Rectangle 3"/>
          <p:cNvSpPr/>
          <p:nvPr/>
        </p:nvSpPr>
        <p:spPr>
          <a:xfrm>
            <a:off x="4648200" y="1"/>
            <a:ext cx="7543800" cy="1236130"/>
          </a:xfrm>
          <a:prstGeom prst="rect">
            <a:avLst/>
          </a:prstGeom>
          <a:solidFill>
            <a:srgbClr val="89795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50000"/>
                </a:schemeClr>
              </a:solidFill>
            </a:endParaRPr>
          </a:p>
        </p:txBody>
      </p:sp>
      <p:pic>
        <p:nvPicPr>
          <p:cNvPr id="7" name="Picture 6">
            <a:extLst>
              <a:ext uri="{FF2B5EF4-FFF2-40B4-BE49-F238E27FC236}">
                <a16:creationId xmlns:a16="http://schemas.microsoft.com/office/drawing/2014/main" id="{E480969D-0917-4966-BEA0-D0B66BE64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3405" y="340312"/>
            <a:ext cx="1518164" cy="738210"/>
          </a:xfrm>
          <a:prstGeom prst="rect">
            <a:avLst/>
          </a:prstGeom>
        </p:spPr>
      </p:pic>
      <p:sp>
        <p:nvSpPr>
          <p:cNvPr id="10" name="TextBox 9">
            <a:extLst>
              <a:ext uri="{FF2B5EF4-FFF2-40B4-BE49-F238E27FC236}">
                <a16:creationId xmlns:a16="http://schemas.microsoft.com/office/drawing/2014/main" id="{9D85FC43-C5A7-45C8-ACBD-2DBD28B1D2FF}"/>
              </a:ext>
            </a:extLst>
          </p:cNvPr>
          <p:cNvSpPr txBox="1"/>
          <p:nvPr/>
        </p:nvSpPr>
        <p:spPr>
          <a:xfrm>
            <a:off x="4798646" y="203200"/>
            <a:ext cx="5158154" cy="707886"/>
          </a:xfrm>
          <a:prstGeom prst="rect">
            <a:avLst/>
          </a:prstGeom>
          <a:noFill/>
        </p:spPr>
        <p:txBody>
          <a:bodyPr wrap="square" rtlCol="0">
            <a:spAutoFit/>
          </a:bodyPr>
          <a:lstStyle/>
          <a:p>
            <a:r>
              <a:rPr lang="en-US" altLang="zh-CN" sz="4000" smtClean="0">
                <a:solidFill>
                  <a:schemeClr val="bg1"/>
                </a:solidFill>
              </a:rPr>
              <a:t>Conclusion &amp; Results</a:t>
            </a:r>
            <a:endParaRPr lang="zh-CN" altLang="en-US" sz="4000" dirty="0">
              <a:solidFill>
                <a:schemeClr val="bg1"/>
              </a:solidFill>
            </a:endParaRPr>
          </a:p>
        </p:txBody>
      </p:sp>
      <p:sp>
        <p:nvSpPr>
          <p:cNvPr id="9" name="文本框 8"/>
          <p:cNvSpPr txBox="1"/>
          <p:nvPr/>
        </p:nvSpPr>
        <p:spPr>
          <a:xfrm>
            <a:off x="1664677" y="2016369"/>
            <a:ext cx="7893538" cy="3046988"/>
          </a:xfrm>
          <a:prstGeom prst="rect">
            <a:avLst/>
          </a:prstGeom>
          <a:noFill/>
        </p:spPr>
        <p:txBody>
          <a:bodyPr wrap="square" rtlCol="0">
            <a:spAutoFit/>
          </a:bodyPr>
          <a:lstStyle/>
          <a:p>
            <a:pPr marL="285750" indent="-285750">
              <a:buFont typeface="Arial" panose="020B0604020202020204" pitchFamily="34" charset="0"/>
              <a:buChar char="•"/>
            </a:pPr>
            <a:r>
              <a:rPr lang="en-US" altLang="zh-CN" sz="2400" smtClean="0"/>
              <a:t>More conditions are considered and the measurement is more accurate</a:t>
            </a:r>
          </a:p>
          <a:p>
            <a:pPr marL="285750" indent="-285750">
              <a:buFont typeface="Arial" panose="020B0604020202020204" pitchFamily="34" charset="0"/>
              <a:buChar char="•"/>
            </a:pPr>
            <a:endParaRPr lang="en-US" altLang="zh-CN" sz="2400" smtClean="0"/>
          </a:p>
          <a:p>
            <a:pPr marL="285750" indent="-285750">
              <a:buFont typeface="Arial" panose="020B0604020202020204" pitchFamily="34" charset="0"/>
              <a:buChar char="•"/>
            </a:pPr>
            <a:endParaRPr lang="en-US" altLang="zh-CN" sz="2400"/>
          </a:p>
          <a:p>
            <a:pPr marL="285750" indent="-285750">
              <a:buFont typeface="Arial" panose="020B0604020202020204" pitchFamily="34" charset="0"/>
              <a:buChar char="•"/>
            </a:pPr>
            <a:r>
              <a:rPr lang="en-US" altLang="zh-CN" sz="2400" smtClean="0"/>
              <a:t>SoS does not change much after heating and cooling process while attenuation attenuation coefficient changes much. Thus, SoS is better than attenuation coefficient as the parameter to measure temperature </a:t>
            </a:r>
            <a:endParaRPr lang="zh-CN" altLang="en-US" sz="2400"/>
          </a:p>
        </p:txBody>
      </p:sp>
    </p:spTree>
    <p:extLst>
      <p:ext uri="{BB962C8B-B14F-4D97-AF65-F5344CB8AC3E}">
        <p14:creationId xmlns:p14="http://schemas.microsoft.com/office/powerpoint/2010/main" val="1909794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4098</Words>
  <Application>Microsoft Office PowerPoint</Application>
  <PresentationFormat>宽屏</PresentationFormat>
  <Paragraphs>399</Paragraphs>
  <Slides>34</Slides>
  <Notes>34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34</vt:i4>
      </vt:variant>
    </vt:vector>
  </HeadingPairs>
  <TitlesOfParts>
    <vt:vector size="44" baseType="lpstr">
      <vt:lpstr> ☞</vt:lpstr>
      <vt:lpstr>Gentona Book</vt:lpstr>
      <vt:lpstr>Gentona Light</vt:lpstr>
      <vt:lpstr>Quadon</vt:lpstr>
      <vt:lpstr>DengXian</vt:lpstr>
      <vt:lpstr>Arial</vt:lpstr>
      <vt:lpstr>Calibri</vt:lpstr>
      <vt:lpstr>Calibri Light</vt:lpstr>
      <vt:lpstr>Cambria Math</vt:lpstr>
      <vt:lpstr>Office Theme</vt:lpstr>
      <vt:lpstr>Seminar Presentation Thermal Imaging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Microsoft Office User</dc:creator>
  <cp:lastModifiedBy>Chen Changfan</cp:lastModifiedBy>
  <cp:revision>248</cp:revision>
  <dcterms:created xsi:type="dcterms:W3CDTF">2016-05-24T18:12:17Z</dcterms:created>
  <dcterms:modified xsi:type="dcterms:W3CDTF">2019-03-07T03:18:54Z</dcterms:modified>
</cp:coreProperties>
</file>