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7" r:id="rId2"/>
    <p:sldId id="279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00000"/>
    <a:srgbClr val="FF5050"/>
    <a:srgbClr val="FFCCCC"/>
    <a:srgbClr val="8BB4FD"/>
    <a:srgbClr val="CCCCFF"/>
    <a:srgbClr val="9999FF"/>
    <a:srgbClr val="99CCFF"/>
    <a:srgbClr val="00CC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864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7547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 smtClean="0">
                <a:latin typeface="Arial" pitchFamily="-107" charset="0"/>
              </a:rPr>
              <a:t>	</a:t>
            </a:r>
            <a:r>
              <a:rPr lang="en-US" sz="1000" dirty="0" smtClean="0">
                <a:latin typeface="Times New Roman" pitchFamily="-107" charset="0"/>
              </a:rPr>
              <a:t>600.446 CIS2 Spring 2016 </a:t>
            </a:r>
            <a:endParaRPr lang="en-US" sz="1000" dirty="0">
              <a:latin typeface="Times New Roman" pitchFamily="-107" charset="0"/>
            </a:endParaRP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Force-Based Control</a:t>
            </a:r>
            <a:b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for Robot-Assisted Retinal Vein </a:t>
            </a:r>
            <a:r>
              <a:rPr lang="en-US" sz="2000" dirty="0" err="1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Cannulation</a:t>
            </a:r>
            <a:endParaRPr lang="en-US" sz="2000" dirty="0" smtClean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78416"/>
            <a:ext cx="8991600" cy="5715000"/>
          </a:xfrm>
        </p:spPr>
        <p:txBody>
          <a:bodyPr/>
          <a:lstStyle/>
          <a:p>
            <a:pPr>
              <a:lnSpc>
                <a:spcPct val="88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This project aims to modify the Eye Robot (ER) control algorithms for assisting retinal vein cannulation (RVC).</a:t>
            </a:r>
          </a:p>
          <a:p>
            <a:pPr>
              <a:lnSpc>
                <a:spcPct val="88000"/>
              </a:lnSpc>
            </a:pPr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88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>
              <a:lnSpc>
                <a:spcPct val="88000"/>
              </a:lnSpc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New control mode(s) to aid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</a:rPr>
              <a:t>cannulation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 (C++)</a:t>
            </a:r>
          </a:p>
          <a:p>
            <a:pPr>
              <a:lnSpc>
                <a:spcPct val="88000"/>
              </a:lnSpc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Artificial retinal vein phantom, single subject experiments and statistical analyses (MATLAB)</a:t>
            </a:r>
          </a:p>
          <a:p>
            <a:pPr>
              <a:lnSpc>
                <a:spcPct val="88000"/>
              </a:lnSpc>
              <a:buNone/>
            </a:pP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88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88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</a:rPr>
              <a:t>Software: C++ code</a:t>
            </a:r>
          </a:p>
          <a:p>
            <a:pPr>
              <a:lnSpc>
                <a:spcPct val="88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</a:rPr>
              <a:t>Retina vein phantom</a:t>
            </a:r>
          </a:p>
          <a:p>
            <a:pPr>
              <a:lnSpc>
                <a:spcPct val="88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</a:rPr>
              <a:t>Experimental setup</a:t>
            </a:r>
          </a:p>
          <a:p>
            <a:pPr>
              <a:lnSpc>
                <a:spcPct val="88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</a:rPr>
              <a:t>Experimental results</a:t>
            </a:r>
          </a:p>
          <a:p>
            <a:pPr>
              <a:lnSpc>
                <a:spcPct val="88000"/>
              </a:lnSpc>
            </a:pPr>
            <a:endParaRPr lang="en-US" sz="1800" dirty="0" smtClean="0">
              <a:latin typeface="Verdana" pitchFamily="1" charset="0"/>
            </a:endParaRPr>
          </a:p>
          <a:p>
            <a:pPr>
              <a:lnSpc>
                <a:spcPct val="88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b="1" dirty="0" smtClean="0">
                <a:solidFill>
                  <a:srgbClr val="FF000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people</a:t>
            </a:r>
          </a:p>
          <a:p>
            <a:pPr>
              <a:lnSpc>
                <a:spcPct val="88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MATLAB, C++</a:t>
            </a:r>
          </a:p>
          <a:p>
            <a:pPr>
              <a:lnSpc>
                <a:spcPct val="88000"/>
              </a:lnSpc>
            </a:pPr>
            <a:endParaRPr lang="en-US" sz="19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88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</a:rPr>
              <a:t>Berk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</a:rPr>
              <a:t>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</a:rPr>
              <a:t>Gonenc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</a:rPr>
              <a:t> (bgonenc1@jhu.edu),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</a:rPr>
              <a:t>I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  <a:cs typeface="ＭＳ Ｐゴシック" pitchFamily="-107" charset="-128"/>
              </a:rPr>
              <a:t>ulian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-107" charset="-128"/>
              </a:rPr>
              <a:t>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  <a:cs typeface="ＭＳ Ｐゴシック" pitchFamily="-107" charset="-128"/>
              </a:rPr>
              <a:t>Iordachita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-107" charset="-128"/>
              </a:rPr>
              <a:t>, Russell Taylor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-107" charset="-128"/>
            </a:endParaRPr>
          </a:p>
        </p:txBody>
      </p:sp>
      <p:pic>
        <p:nvPicPr>
          <p:cNvPr id="6" name="Picture 3" descr="H:\DCIM\100V1073\IMG_4348.JPG"/>
          <p:cNvPicPr>
            <a:picLocks noChangeAspect="1" noChangeArrowheads="1"/>
          </p:cNvPicPr>
          <p:nvPr/>
        </p:nvPicPr>
        <p:blipFill>
          <a:blip r:embed="rId2" cstate="print"/>
          <a:srcRect l="47129" t="41658" r="35325" b="44089"/>
          <a:stretch>
            <a:fillRect/>
          </a:stretch>
        </p:blipFill>
        <p:spPr bwMode="auto">
          <a:xfrm>
            <a:off x="3590119" y="2819400"/>
            <a:ext cx="5240873" cy="2838164"/>
          </a:xfrm>
          <a:prstGeom prst="rect">
            <a:avLst/>
          </a:prstGeom>
          <a:noFill/>
        </p:spPr>
      </p:pic>
      <p:cxnSp>
        <p:nvCxnSpPr>
          <p:cNvPr id="7" name="Straight Connector 6"/>
          <p:cNvCxnSpPr>
            <a:stCxn id="8" idx="2"/>
          </p:cNvCxnSpPr>
          <p:nvPr/>
        </p:nvCxnSpPr>
        <p:spPr>
          <a:xfrm>
            <a:off x="5544285" y="3795974"/>
            <a:ext cx="501017" cy="690505"/>
          </a:xfrm>
          <a:prstGeom prst="line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4595154" y="3046833"/>
            <a:ext cx="1898262" cy="749141"/>
          </a:xfrm>
          <a:prstGeom prst="roundRect">
            <a:avLst/>
          </a:prstGeom>
          <a:solidFill>
            <a:schemeClr val="bg1">
              <a:alpha val="7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Microneedle (</a:t>
            </a:r>
            <a:r>
              <a:rPr lang="de-DE" sz="2200" cap="all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ø7</a:t>
            </a:r>
            <a:r>
              <a:rPr lang="de-DE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 µm)</a:t>
            </a:r>
            <a:endParaRPr lang="de-DE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480354" y="892124"/>
            <a:ext cx="3253446" cy="2514600"/>
            <a:chOff x="3637672" y="3282433"/>
            <a:chExt cx="3253446" cy="25146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/>
            <a:srcRect t="19333"/>
            <a:stretch>
              <a:fillRect/>
            </a:stretch>
          </p:blipFill>
          <p:spPr bwMode="auto">
            <a:xfrm>
              <a:off x="4433668" y="3282433"/>
              <a:ext cx="2457450" cy="2274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6" name="Group 75"/>
            <p:cNvGrpSpPr/>
            <p:nvPr/>
          </p:nvGrpSpPr>
          <p:grpSpPr>
            <a:xfrm>
              <a:off x="3637672" y="3409072"/>
              <a:ext cx="2151238" cy="2134248"/>
              <a:chOff x="4554363" y="2894953"/>
              <a:chExt cx="1295400" cy="1295400"/>
            </a:xfrm>
          </p:grpSpPr>
          <p:grpSp>
            <p:nvGrpSpPr>
              <p:cNvPr id="77" name="Group 303"/>
              <p:cNvGrpSpPr/>
              <p:nvPr/>
            </p:nvGrpSpPr>
            <p:grpSpPr>
              <a:xfrm rot="825136">
                <a:off x="4554363" y="2894953"/>
                <a:ext cx="1295400" cy="1295400"/>
                <a:chOff x="2540000" y="3505200"/>
                <a:chExt cx="2743200" cy="2667000"/>
              </a:xfrm>
            </p:grpSpPr>
            <p:sp>
              <p:nvSpPr>
                <p:cNvPr id="86" name="Oval 85"/>
                <p:cNvSpPr/>
                <p:nvPr/>
              </p:nvSpPr>
              <p:spPr>
                <a:xfrm>
                  <a:off x="2540000" y="3505200"/>
                  <a:ext cx="2743200" cy="2667000"/>
                </a:xfrm>
                <a:prstGeom prst="ellipse">
                  <a:avLst/>
                </a:prstGeom>
                <a:noFill/>
                <a:ln>
                  <a:solidFill>
                    <a:schemeClr val="tx1">
                      <a:alpha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7" name="Ellipse 12"/>
                <p:cNvSpPr/>
                <p:nvPr/>
              </p:nvSpPr>
              <p:spPr>
                <a:xfrm rot="21230044">
                  <a:off x="3157578" y="3557025"/>
                  <a:ext cx="1225779" cy="451062"/>
                </a:xfrm>
                <a:prstGeom prst="ellipse">
                  <a:avLst/>
                </a:prstGeom>
                <a:solidFill>
                  <a:srgbClr val="66A692">
                    <a:alpha val="50000"/>
                  </a:srgbClr>
                </a:solidFill>
                <a:ln w="0" algn="ctr">
                  <a:solidFill>
                    <a:schemeClr val="tx1">
                      <a:alpha val="50000"/>
                    </a:schemeClr>
                  </a:solidFill>
                  <a:round/>
                  <a:headEnd/>
                  <a:tailEnd/>
                </a:ln>
              </p:spPr>
              <p:txBody>
                <a:bodyPr rtlCol="0" anchor="ctr"/>
                <a:lstStyle/>
                <a:p>
                  <a:pPr algn="ctr"/>
                  <a:endParaRPr lang="de-DE" sz="2800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8" name="Ellipse 13"/>
                <p:cNvSpPr/>
                <p:nvPr/>
              </p:nvSpPr>
              <p:spPr>
                <a:xfrm rot="21050018">
                  <a:off x="3359511" y="3549097"/>
                  <a:ext cx="776547" cy="273703"/>
                </a:xfrm>
                <a:prstGeom prst="ellipse">
                  <a:avLst/>
                </a:prstGeom>
                <a:solidFill>
                  <a:schemeClr val="tx1">
                    <a:alpha val="50000"/>
                  </a:schemeClr>
                </a:solidFill>
                <a:ln w="0" algn="ctr">
                  <a:solidFill>
                    <a:schemeClr val="tx1">
                      <a:alpha val="50000"/>
                    </a:schemeClr>
                  </a:solidFill>
                  <a:round/>
                  <a:headEnd/>
                  <a:tailEnd/>
                </a:ln>
              </p:spPr>
              <p:txBody>
                <a:bodyPr rtlCol="0" anchor="ctr"/>
                <a:lstStyle/>
                <a:p>
                  <a:pPr algn="ctr"/>
                  <a:endParaRPr lang="de-DE" sz="2800" b="1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 rot="1534778">
                <a:off x="5658906" y="3050906"/>
                <a:ext cx="45720" cy="18288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 rot="17897425">
                <a:off x="5684136" y="3030595"/>
                <a:ext cx="45719" cy="115519"/>
              </a:xfrm>
              <a:prstGeom prst="rect">
                <a:avLst/>
              </a:prstGeom>
              <a:solidFill>
                <a:srgbClr val="FF99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 rot="17897425">
                <a:off x="5672587" y="3044761"/>
                <a:ext cx="36576" cy="149386"/>
              </a:xfrm>
              <a:prstGeom prst="rect">
                <a:avLst/>
              </a:prstGeom>
              <a:solidFill>
                <a:srgbClr val="FF99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 rot="17897425">
                <a:off x="5703841" y="2987618"/>
                <a:ext cx="36576" cy="149386"/>
              </a:xfrm>
              <a:prstGeom prst="rect">
                <a:avLst/>
              </a:prstGeom>
              <a:solidFill>
                <a:srgbClr val="FF99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5026175" y="3957631"/>
                <a:ext cx="626269" cy="167878"/>
              </a:xfrm>
              <a:custGeom>
                <a:avLst/>
                <a:gdLst>
                  <a:gd name="connsiteX0" fmla="*/ 0 w 626269"/>
                  <a:gd name="connsiteY0" fmla="*/ 164306 h 167878"/>
                  <a:gd name="connsiteX1" fmla="*/ 71437 w 626269"/>
                  <a:gd name="connsiteY1" fmla="*/ 135731 h 167878"/>
                  <a:gd name="connsiteX2" fmla="*/ 128587 w 626269"/>
                  <a:gd name="connsiteY2" fmla="*/ 154781 h 167878"/>
                  <a:gd name="connsiteX3" fmla="*/ 185737 w 626269"/>
                  <a:gd name="connsiteY3" fmla="*/ 166688 h 167878"/>
                  <a:gd name="connsiteX4" fmla="*/ 283369 w 626269"/>
                  <a:gd name="connsiteY4" fmla="*/ 147638 h 167878"/>
                  <a:gd name="connsiteX5" fmla="*/ 371475 w 626269"/>
                  <a:gd name="connsiteY5" fmla="*/ 71438 h 167878"/>
                  <a:gd name="connsiteX6" fmla="*/ 438150 w 626269"/>
                  <a:gd name="connsiteY6" fmla="*/ 59531 h 167878"/>
                  <a:gd name="connsiteX7" fmla="*/ 473869 w 626269"/>
                  <a:gd name="connsiteY7" fmla="*/ 23813 h 167878"/>
                  <a:gd name="connsiteX8" fmla="*/ 583406 w 626269"/>
                  <a:gd name="connsiteY8" fmla="*/ 23813 h 167878"/>
                  <a:gd name="connsiteX9" fmla="*/ 626269 w 626269"/>
                  <a:gd name="connsiteY9" fmla="*/ 0 h 167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26269" h="167878">
                    <a:moveTo>
                      <a:pt x="0" y="164306"/>
                    </a:moveTo>
                    <a:cubicBezTo>
                      <a:pt x="25003" y="150812"/>
                      <a:pt x="50006" y="137319"/>
                      <a:pt x="71437" y="135731"/>
                    </a:cubicBezTo>
                    <a:cubicBezTo>
                      <a:pt x="92868" y="134143"/>
                      <a:pt x="109537" y="149622"/>
                      <a:pt x="128587" y="154781"/>
                    </a:cubicBezTo>
                    <a:cubicBezTo>
                      <a:pt x="147637" y="159941"/>
                      <a:pt x="159940" y="167878"/>
                      <a:pt x="185737" y="166688"/>
                    </a:cubicBezTo>
                    <a:cubicBezTo>
                      <a:pt x="211534" y="165498"/>
                      <a:pt x="252413" y="163513"/>
                      <a:pt x="283369" y="147638"/>
                    </a:cubicBezTo>
                    <a:cubicBezTo>
                      <a:pt x="314325" y="131763"/>
                      <a:pt x="345678" y="86122"/>
                      <a:pt x="371475" y="71438"/>
                    </a:cubicBezTo>
                    <a:cubicBezTo>
                      <a:pt x="397272" y="56754"/>
                      <a:pt x="421084" y="67468"/>
                      <a:pt x="438150" y="59531"/>
                    </a:cubicBezTo>
                    <a:cubicBezTo>
                      <a:pt x="455216" y="51594"/>
                      <a:pt x="449660" y="29766"/>
                      <a:pt x="473869" y="23813"/>
                    </a:cubicBezTo>
                    <a:cubicBezTo>
                      <a:pt x="498078" y="17860"/>
                      <a:pt x="558006" y="27782"/>
                      <a:pt x="583406" y="23813"/>
                    </a:cubicBezTo>
                    <a:cubicBezTo>
                      <a:pt x="608806" y="19844"/>
                      <a:pt x="617537" y="9922"/>
                      <a:pt x="626269" y="0"/>
                    </a:cubicBezTo>
                  </a:path>
                </a:pathLst>
              </a:custGeom>
              <a:ln w="19050" cap="rnd">
                <a:solidFill>
                  <a:srgbClr val="FF505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Freeform 82"/>
              <p:cNvSpPr/>
              <p:nvPr/>
            </p:nvSpPr>
            <p:spPr>
              <a:xfrm>
                <a:off x="4733281" y="3821901"/>
                <a:ext cx="357188" cy="266700"/>
              </a:xfrm>
              <a:custGeom>
                <a:avLst/>
                <a:gdLst>
                  <a:gd name="connsiteX0" fmla="*/ 357188 w 357188"/>
                  <a:gd name="connsiteY0" fmla="*/ 266700 h 266700"/>
                  <a:gd name="connsiteX1" fmla="*/ 290513 w 357188"/>
                  <a:gd name="connsiteY1" fmla="*/ 209550 h 266700"/>
                  <a:gd name="connsiteX2" fmla="*/ 176213 w 357188"/>
                  <a:gd name="connsiteY2" fmla="*/ 190500 h 266700"/>
                  <a:gd name="connsiteX3" fmla="*/ 142875 w 357188"/>
                  <a:gd name="connsiteY3" fmla="*/ 157163 h 266700"/>
                  <a:gd name="connsiteX4" fmla="*/ 80963 w 357188"/>
                  <a:gd name="connsiteY4" fmla="*/ 71438 h 266700"/>
                  <a:gd name="connsiteX5" fmla="*/ 42863 w 357188"/>
                  <a:gd name="connsiteY5" fmla="*/ 52388 h 266700"/>
                  <a:gd name="connsiteX6" fmla="*/ 0 w 357188"/>
                  <a:gd name="connsiteY6" fmla="*/ 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57188" h="266700">
                    <a:moveTo>
                      <a:pt x="357188" y="266700"/>
                    </a:moveTo>
                    <a:cubicBezTo>
                      <a:pt x="338932" y="244475"/>
                      <a:pt x="320676" y="222250"/>
                      <a:pt x="290513" y="209550"/>
                    </a:cubicBezTo>
                    <a:cubicBezTo>
                      <a:pt x="260351" y="196850"/>
                      <a:pt x="200819" y="199231"/>
                      <a:pt x="176213" y="190500"/>
                    </a:cubicBezTo>
                    <a:cubicBezTo>
                      <a:pt x="151607" y="181769"/>
                      <a:pt x="158750" y="177007"/>
                      <a:pt x="142875" y="157163"/>
                    </a:cubicBezTo>
                    <a:cubicBezTo>
                      <a:pt x="127000" y="137319"/>
                      <a:pt x="97632" y="88900"/>
                      <a:pt x="80963" y="71438"/>
                    </a:cubicBezTo>
                    <a:cubicBezTo>
                      <a:pt x="64294" y="53976"/>
                      <a:pt x="56357" y="64294"/>
                      <a:pt x="42863" y="52388"/>
                    </a:cubicBezTo>
                    <a:cubicBezTo>
                      <a:pt x="29369" y="40482"/>
                      <a:pt x="14684" y="20241"/>
                      <a:pt x="0" y="0"/>
                    </a:cubicBezTo>
                  </a:path>
                </a:pathLst>
              </a:custGeom>
              <a:ln w="19050" cap="rnd">
                <a:solidFill>
                  <a:srgbClr val="FF505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Freeform 83"/>
              <p:cNvSpPr/>
              <p:nvPr/>
            </p:nvSpPr>
            <p:spPr>
              <a:xfrm>
                <a:off x="5338120" y="4051692"/>
                <a:ext cx="171450" cy="34528"/>
              </a:xfrm>
              <a:custGeom>
                <a:avLst/>
                <a:gdLst>
                  <a:gd name="connsiteX0" fmla="*/ 0 w 171450"/>
                  <a:gd name="connsiteY0" fmla="*/ 34528 h 34528"/>
                  <a:gd name="connsiteX1" fmla="*/ 64294 w 171450"/>
                  <a:gd name="connsiteY1" fmla="*/ 25003 h 34528"/>
                  <a:gd name="connsiteX2" fmla="*/ 92869 w 171450"/>
                  <a:gd name="connsiteY2" fmla="*/ 3572 h 34528"/>
                  <a:gd name="connsiteX3" fmla="*/ 119062 w 171450"/>
                  <a:gd name="connsiteY3" fmla="*/ 3572 h 34528"/>
                  <a:gd name="connsiteX4" fmla="*/ 154781 w 171450"/>
                  <a:gd name="connsiteY4" fmla="*/ 25003 h 34528"/>
                  <a:gd name="connsiteX5" fmla="*/ 171450 w 171450"/>
                  <a:gd name="connsiteY5" fmla="*/ 25003 h 34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450" h="34528">
                    <a:moveTo>
                      <a:pt x="0" y="34528"/>
                    </a:moveTo>
                    <a:cubicBezTo>
                      <a:pt x="24408" y="32345"/>
                      <a:pt x="48816" y="30162"/>
                      <a:pt x="64294" y="25003"/>
                    </a:cubicBezTo>
                    <a:cubicBezTo>
                      <a:pt x="79772" y="19844"/>
                      <a:pt x="83741" y="7144"/>
                      <a:pt x="92869" y="3572"/>
                    </a:cubicBezTo>
                    <a:cubicBezTo>
                      <a:pt x="101997" y="0"/>
                      <a:pt x="108743" y="0"/>
                      <a:pt x="119062" y="3572"/>
                    </a:cubicBezTo>
                    <a:cubicBezTo>
                      <a:pt x="129381" y="7144"/>
                      <a:pt x="146050" y="21431"/>
                      <a:pt x="154781" y="25003"/>
                    </a:cubicBezTo>
                    <a:cubicBezTo>
                      <a:pt x="163512" y="28575"/>
                      <a:pt x="167481" y="26789"/>
                      <a:pt x="171450" y="25003"/>
                    </a:cubicBezTo>
                  </a:path>
                </a:pathLst>
              </a:custGeom>
              <a:ln w="19050" cap="rnd">
                <a:solidFill>
                  <a:srgbClr val="FF505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Freeform 84"/>
              <p:cNvSpPr/>
              <p:nvPr/>
            </p:nvSpPr>
            <p:spPr>
              <a:xfrm>
                <a:off x="4907112" y="3926675"/>
                <a:ext cx="128588" cy="104775"/>
              </a:xfrm>
              <a:custGeom>
                <a:avLst/>
                <a:gdLst>
                  <a:gd name="connsiteX0" fmla="*/ 128588 w 128588"/>
                  <a:gd name="connsiteY0" fmla="*/ 104775 h 104775"/>
                  <a:gd name="connsiteX1" fmla="*/ 107157 w 128588"/>
                  <a:gd name="connsiteY1" fmla="*/ 52388 h 104775"/>
                  <a:gd name="connsiteX2" fmla="*/ 64294 w 128588"/>
                  <a:gd name="connsiteY2" fmla="*/ 42863 h 104775"/>
                  <a:gd name="connsiteX3" fmla="*/ 16669 w 128588"/>
                  <a:gd name="connsiteY3" fmla="*/ 23813 h 104775"/>
                  <a:gd name="connsiteX4" fmla="*/ 0 w 128588"/>
                  <a:gd name="connsiteY4" fmla="*/ 0 h 104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8588" h="104775">
                    <a:moveTo>
                      <a:pt x="128588" y="104775"/>
                    </a:moveTo>
                    <a:cubicBezTo>
                      <a:pt x="123230" y="83741"/>
                      <a:pt x="117873" y="62707"/>
                      <a:pt x="107157" y="52388"/>
                    </a:cubicBezTo>
                    <a:cubicBezTo>
                      <a:pt x="96441" y="42069"/>
                      <a:pt x="79375" y="47626"/>
                      <a:pt x="64294" y="42863"/>
                    </a:cubicBezTo>
                    <a:cubicBezTo>
                      <a:pt x="49213" y="38101"/>
                      <a:pt x="27385" y="30957"/>
                      <a:pt x="16669" y="23813"/>
                    </a:cubicBezTo>
                    <a:cubicBezTo>
                      <a:pt x="5953" y="16669"/>
                      <a:pt x="2976" y="8334"/>
                      <a:pt x="0" y="0"/>
                    </a:cubicBezTo>
                  </a:path>
                </a:pathLst>
              </a:custGeom>
              <a:ln w="19050" cap="rnd">
                <a:solidFill>
                  <a:srgbClr val="FF505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97" name="Straight Arrow Connector 96"/>
            <p:cNvCxnSpPr/>
            <p:nvPr/>
          </p:nvCxnSpPr>
          <p:spPr bwMode="auto">
            <a:xfrm flipV="1">
              <a:off x="4229684" y="5418404"/>
              <a:ext cx="479476" cy="11254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sp>
          <p:nvSpPr>
            <p:cNvPr id="99" name="TextBox 98"/>
            <p:cNvSpPr txBox="1"/>
            <p:nvPr/>
          </p:nvSpPr>
          <p:spPr>
            <a:xfrm>
              <a:off x="3898900" y="5335368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2">
                      <a:lumMod val="75000"/>
                    </a:schemeClr>
                  </a:solidFill>
                </a:rPr>
                <a:t>F</a:t>
              </a:r>
              <a:endParaRPr lang="en-US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11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Force-Based Control</a:t>
            </a:r>
            <a:b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for Robot-Assisted Retinal Vein </a:t>
            </a:r>
            <a:r>
              <a:rPr lang="en-US" sz="2000" dirty="0" err="1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Cannulation</a:t>
            </a:r>
            <a:endParaRPr lang="en-US" sz="2000" dirty="0" smtClean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32" name="Picture 31" descr="eyerobotcannulat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3047444"/>
            <a:ext cx="5410200" cy="3317722"/>
          </a:xfrm>
          <a:prstGeom prst="rect">
            <a:avLst/>
          </a:prstGeom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4" cstate="print"/>
          <a:srcRect l="25661" t="26052"/>
          <a:stretch>
            <a:fillRect/>
          </a:stretch>
        </p:blipFill>
        <p:spPr bwMode="auto">
          <a:xfrm rot="1103474" flipH="1">
            <a:off x="4794657" y="1499138"/>
            <a:ext cx="369263" cy="102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ounded Rectangle 35"/>
          <p:cNvSpPr/>
          <p:nvPr/>
        </p:nvSpPr>
        <p:spPr>
          <a:xfrm rot="10800000">
            <a:off x="3875322" y="2292443"/>
            <a:ext cx="1752600" cy="691076"/>
          </a:xfrm>
          <a:prstGeom prst="roundRect">
            <a:avLst/>
          </a:prstGeom>
          <a:solidFill>
            <a:srgbClr val="FF5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875322" y="2363563"/>
            <a:ext cx="175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Retinal Vein (Ø&lt;200µm)</a:t>
            </a:r>
            <a:endParaRPr lang="en-US" sz="15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4" cstate="print"/>
          <a:srcRect l="25661" t="21067"/>
          <a:stretch>
            <a:fillRect/>
          </a:stretch>
        </p:blipFill>
        <p:spPr bwMode="auto">
          <a:xfrm rot="1103474" flipH="1">
            <a:off x="7635868" y="1606393"/>
            <a:ext cx="369263" cy="109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Rounded Rectangle 38"/>
          <p:cNvSpPr/>
          <p:nvPr/>
        </p:nvSpPr>
        <p:spPr>
          <a:xfrm rot="10800000">
            <a:off x="6858000" y="2292444"/>
            <a:ext cx="1752600" cy="691076"/>
          </a:xfrm>
          <a:prstGeom prst="roundRect">
            <a:avLst/>
          </a:prstGeom>
          <a:solidFill>
            <a:srgbClr val="FF5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/>
          <p:cNvSpPr/>
          <p:nvPr/>
        </p:nvSpPr>
        <p:spPr>
          <a:xfrm>
            <a:off x="7312791" y="2468181"/>
            <a:ext cx="182880" cy="18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6962775" y="2532474"/>
            <a:ext cx="274320" cy="27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923870" y="910228"/>
            <a:ext cx="2010017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Detect Venous Puncture</a:t>
            </a:r>
            <a:endParaRPr lang="en-US" sz="2000" dirty="0"/>
          </a:p>
        </p:txBody>
      </p:sp>
      <p:sp>
        <p:nvSpPr>
          <p:cNvPr id="43" name="Oval 42"/>
          <p:cNvSpPr/>
          <p:nvPr/>
        </p:nvSpPr>
        <p:spPr>
          <a:xfrm>
            <a:off x="3441840" y="939015"/>
            <a:ext cx="548640" cy="54864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91315" y="926120"/>
            <a:ext cx="2010017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Hold the Needle Fixed</a:t>
            </a:r>
          </a:p>
        </p:txBody>
      </p:sp>
      <p:sp>
        <p:nvSpPr>
          <p:cNvPr id="45" name="Oval 44"/>
          <p:cNvSpPr/>
          <p:nvPr/>
        </p:nvSpPr>
        <p:spPr>
          <a:xfrm>
            <a:off x="6291948" y="926120"/>
            <a:ext cx="548640" cy="54864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7992" y="3762989"/>
            <a:ext cx="3443068" cy="2196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Use a force-sensing needle</a:t>
            </a: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Develop software (C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++)</a:t>
            </a: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Conduct experiments on artificial phantoms</a:t>
            </a: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endParaRPr lang="en-US" sz="1800" dirty="0" smtClean="0">
              <a:latin typeface="Verdana" pitchFamily="1" charset="0"/>
              <a:ea typeface="ＭＳ Ｐゴシック" pitchFamily="1" charset="-128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Contact: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</a:rPr>
              <a:t>Berk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</a:rPr>
              <a:t>Gonenc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</a:rPr>
              <a:t> (bgonenc1@jhu.edu)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6547</TotalTime>
  <Words>132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CIS-Lecture</vt:lpstr>
      <vt:lpstr>Force-Based Control for Robot-Assisted Retinal Vein Cannulation</vt:lpstr>
      <vt:lpstr>Force-Based Control for Robot-Assisted Retinal Vein Cannulation</vt:lpstr>
    </vt:vector>
  </TitlesOfParts>
  <Company>Johns Hopkins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Berk GONENC</cp:lastModifiedBy>
  <cp:revision>124</cp:revision>
  <cp:lastPrinted>1998-01-12T19:42:20Z</cp:lastPrinted>
  <dcterms:created xsi:type="dcterms:W3CDTF">2012-01-31T15:02:06Z</dcterms:created>
  <dcterms:modified xsi:type="dcterms:W3CDTF">2017-01-29T15:06:00Z</dcterms:modified>
</cp:coreProperties>
</file>