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0" r:id="rId3"/>
    <p:sldId id="257" r:id="rId4"/>
    <p:sldId id="259" r:id="rId5"/>
    <p:sldId id="267" r:id="rId6"/>
    <p:sldId id="266" r:id="rId7"/>
    <p:sldId id="261" r:id="rId8"/>
    <p:sldId id="263" r:id="rId9"/>
    <p:sldId id="280" r:id="rId10"/>
    <p:sldId id="271" r:id="rId11"/>
    <p:sldId id="272" r:id="rId12"/>
    <p:sldId id="273" r:id="rId13"/>
    <p:sldId id="274" r:id="rId14"/>
    <p:sldId id="275" r:id="rId15"/>
    <p:sldId id="281" r:id="rId16"/>
    <p:sldId id="270" r:id="rId17"/>
    <p:sldId id="279" r:id="rId18"/>
    <p:sldId id="277" r:id="rId19"/>
    <p:sldId id="268" r:id="rId20"/>
    <p:sldId id="258" r:id="rId21"/>
    <p:sldId id="26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8346" autoAdjust="0"/>
  </p:normalViewPr>
  <p:slideViewPr>
    <p:cSldViewPr snapToGrid="0">
      <p:cViewPr varScale="1">
        <p:scale>
          <a:sx n="54" d="100"/>
          <a:sy n="54" d="100"/>
        </p:scale>
        <p:origin x="173" y="29"/>
      </p:cViewPr>
      <p:guideLst/>
    </p:cSldViewPr>
  </p:slideViewPr>
  <p:notesTextViewPr>
    <p:cViewPr>
      <p:scale>
        <a:sx n="1" d="1"/>
        <a:sy n="1" d="1"/>
      </p:scale>
      <p:origin x="0" y="-499"/>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EA06B9-8866-41B2-A330-B39A1D4E4167}" type="datetimeFigureOut">
              <a:rPr lang="en-US" smtClean="0"/>
              <a:t>3/10/2015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16E6BE-51E5-4963-8B22-9E4B8EDA18AF}" type="slidenum">
              <a:rPr lang="en-US" smtClean="0"/>
              <a:t>‹#›</a:t>
            </a:fld>
            <a:endParaRPr lang="en-US"/>
          </a:p>
        </p:txBody>
      </p:sp>
    </p:spTree>
    <p:extLst>
      <p:ext uri="{BB962C8B-B14F-4D97-AF65-F5344CB8AC3E}">
        <p14:creationId xmlns:p14="http://schemas.microsoft.com/office/powerpoint/2010/main" val="1918840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everyone. My name is Michael</a:t>
            </a:r>
            <a:r>
              <a:rPr lang="en-US" baseline="0" dirty="0" smtClean="0"/>
              <a:t> and I represent Group 8, which is the Ultrasound-Based Visual </a:t>
            </a:r>
            <a:r>
              <a:rPr lang="en-US" baseline="0" dirty="0" err="1" smtClean="0"/>
              <a:t>Servoing</a:t>
            </a:r>
            <a:r>
              <a:rPr lang="en-US" baseline="0" dirty="0" smtClean="0"/>
              <a:t> group. The goal of my group is to develop </a:t>
            </a:r>
            <a:r>
              <a:rPr lang="en-US" sz="1200" kern="1200" dirty="0" smtClean="0">
                <a:solidFill>
                  <a:schemeClr val="tx1"/>
                </a:solidFill>
                <a:effectLst/>
                <a:latin typeface="+mn-lt"/>
                <a:ea typeface="+mn-ea"/>
                <a:cs typeface="+mn-cs"/>
              </a:rPr>
              <a:t>visual </a:t>
            </a:r>
            <a:r>
              <a:rPr lang="en-US" sz="1200" kern="1200" dirty="0" err="1" smtClean="0">
                <a:solidFill>
                  <a:schemeClr val="tx1"/>
                </a:solidFill>
                <a:effectLst/>
                <a:latin typeface="+mn-lt"/>
                <a:ea typeface="+mn-ea"/>
                <a:cs typeface="+mn-cs"/>
              </a:rPr>
              <a:t>servoing</a:t>
            </a:r>
            <a:r>
              <a:rPr lang="en-US" sz="1200" kern="1200" dirty="0" smtClean="0">
                <a:solidFill>
                  <a:schemeClr val="tx1"/>
                </a:solidFill>
                <a:effectLst/>
                <a:latin typeface="+mn-lt"/>
                <a:ea typeface="+mn-ea"/>
                <a:cs typeface="+mn-cs"/>
              </a:rPr>
              <a:t> for intraoperative robotic ultrasound. </a:t>
            </a:r>
            <a:r>
              <a:rPr lang="en-US" baseline="0" dirty="0" smtClean="0"/>
              <a:t>Today I will present the paper “Image-Guided Control of a Robot for Medical Ultrasound” by </a:t>
            </a:r>
            <a:r>
              <a:rPr lang="en-US" baseline="0" dirty="0" err="1" smtClean="0"/>
              <a:t>Abolmaesumi</a:t>
            </a:r>
            <a:r>
              <a:rPr lang="en-US" baseline="0" dirty="0" smtClean="0"/>
              <a:t> et al. I chose this paper because it is about ultrasound visual </a:t>
            </a:r>
            <a:r>
              <a:rPr lang="en-US" baseline="0" dirty="0" err="1" smtClean="0"/>
              <a:t>servoing</a:t>
            </a:r>
            <a:r>
              <a:rPr lang="en-US" baseline="0" dirty="0" smtClean="0"/>
              <a:t> and has many applications to my project.</a:t>
            </a:r>
            <a:endParaRPr lang="en-US" dirty="0"/>
          </a:p>
        </p:txBody>
      </p:sp>
      <p:sp>
        <p:nvSpPr>
          <p:cNvPr id="4" name="Slide Number Placeholder 3"/>
          <p:cNvSpPr>
            <a:spLocks noGrp="1"/>
          </p:cNvSpPr>
          <p:nvPr>
            <p:ph type="sldNum" sz="quarter" idx="10"/>
          </p:nvPr>
        </p:nvSpPr>
        <p:spPr/>
        <p:txBody>
          <a:bodyPr/>
          <a:lstStyle/>
          <a:p>
            <a:fld id="{9A16E6BE-51E5-4963-8B22-9E4B8EDA18AF}" type="slidenum">
              <a:rPr lang="en-US" smtClean="0"/>
              <a:t>1</a:t>
            </a:fld>
            <a:endParaRPr lang="en-US"/>
          </a:p>
        </p:txBody>
      </p:sp>
    </p:spTree>
    <p:extLst>
      <p:ext uri="{BB962C8B-B14F-4D97-AF65-F5344CB8AC3E}">
        <p14:creationId xmlns:p14="http://schemas.microsoft.com/office/powerpoint/2010/main" val="1673907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a:t>
            </a:r>
            <a:r>
              <a:rPr lang="en-US" baseline="0" dirty="0" smtClean="0"/>
              <a:t> the cross correlation and sequential similarity detection algorithms are intensity-based methods of feature extraction. These methods operate on pixel intensities directly and can track arbitrary features. </a:t>
            </a:r>
            <a:r>
              <a:rPr lang="en-US" dirty="0" smtClean="0"/>
              <a:t>The </a:t>
            </a:r>
            <a:r>
              <a:rPr lang="en-US" dirty="0" smtClean="0"/>
              <a:t>cross correlation algorithm obtains a sub-block of an image at time </a:t>
            </a:r>
            <a:r>
              <a:rPr lang="en-US" dirty="0" err="1" smtClean="0"/>
              <a:t>t_i</a:t>
            </a:r>
            <a:r>
              <a:rPr lang="en-US" dirty="0" smtClean="0"/>
              <a:t> then shifts the image in its neighborhood to look for a best correlated match within a fixed sub-block of the same size in a prior </a:t>
            </a:r>
            <a:r>
              <a:rPr lang="en-US" dirty="0" smtClean="0"/>
              <a:t>frame at time </a:t>
            </a:r>
            <a:r>
              <a:rPr lang="en-US" dirty="0" err="1" smtClean="0"/>
              <a:t>t_k</a:t>
            </a:r>
            <a:r>
              <a:rPr lang="en-US" dirty="0" smtClean="0"/>
              <a:t>. One approach</a:t>
            </a:r>
            <a:r>
              <a:rPr lang="en-US" baseline="0" dirty="0" smtClean="0"/>
              <a:t> is to fix k such that the current image is always matched to a fixed reference image, and the authors note that this causes little drift but high deformation. Another approach is to always look at the reference image at a fixed time interval prior to the current, which leads to low deformation but high drift. </a:t>
            </a:r>
            <a:r>
              <a:rPr lang="en-US" dirty="0" smtClean="0"/>
              <a:t>The authors implement a</a:t>
            </a:r>
            <a:r>
              <a:rPr lang="en-US" baseline="0" dirty="0" smtClean="0"/>
              <a:t> mixed</a:t>
            </a:r>
            <a:r>
              <a:rPr lang="en-US" dirty="0" smtClean="0"/>
              <a:t> approach that</a:t>
            </a:r>
            <a:r>
              <a:rPr lang="en-US" baseline="0" dirty="0" smtClean="0"/>
              <a:t> seeks the best correlation at times </a:t>
            </a:r>
            <a:r>
              <a:rPr lang="en-US" baseline="0" dirty="0" err="1" smtClean="0"/>
              <a:t>t_n</a:t>
            </a:r>
            <a:r>
              <a:rPr lang="en-US" baseline="0" dirty="0" smtClean="0"/>
              <a:t>, t_n-2, t_n-4, …,, t_n-2^j where j is fixed.</a:t>
            </a:r>
            <a:endParaRPr lang="en-US" dirty="0"/>
          </a:p>
        </p:txBody>
      </p:sp>
      <p:sp>
        <p:nvSpPr>
          <p:cNvPr id="4" name="Slide Number Placeholder 3"/>
          <p:cNvSpPr>
            <a:spLocks noGrp="1"/>
          </p:cNvSpPr>
          <p:nvPr>
            <p:ph type="sldNum" sz="quarter" idx="10"/>
          </p:nvPr>
        </p:nvSpPr>
        <p:spPr/>
        <p:txBody>
          <a:bodyPr/>
          <a:lstStyle/>
          <a:p>
            <a:fld id="{9A16E6BE-51E5-4963-8B22-9E4B8EDA18AF}" type="slidenum">
              <a:rPr lang="en-US" smtClean="0"/>
              <a:t>10</a:t>
            </a:fld>
            <a:endParaRPr lang="en-US"/>
          </a:p>
        </p:txBody>
      </p:sp>
    </p:spTree>
    <p:extLst>
      <p:ext uri="{BB962C8B-B14F-4D97-AF65-F5344CB8AC3E}">
        <p14:creationId xmlns:p14="http://schemas.microsoft.com/office/powerpoint/2010/main" val="3864283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sequential similarity detection </a:t>
            </a:r>
            <a:r>
              <a:rPr lang="en-US" dirty="0" smtClean="0"/>
              <a:t>algorithm</a:t>
            </a:r>
            <a:r>
              <a:rPr lang="en-US" baseline="0" dirty="0" smtClean="0"/>
              <a:t> is similar to cross correlation. It</a:t>
            </a:r>
            <a:r>
              <a:rPr lang="en-US" dirty="0" smtClean="0"/>
              <a:t> </a:t>
            </a:r>
            <a:r>
              <a:rPr lang="en-US" dirty="0" smtClean="0"/>
              <a:t>acquires a sub-block of the image </a:t>
            </a:r>
            <a:r>
              <a:rPr lang="en-US" dirty="0" smtClean="0"/>
              <a:t>at time </a:t>
            </a:r>
            <a:r>
              <a:rPr lang="en-US" dirty="0" err="1" smtClean="0"/>
              <a:t>t_i</a:t>
            </a:r>
            <a:r>
              <a:rPr lang="en-US" dirty="0" smtClean="0"/>
              <a:t> then shifts the image in its </a:t>
            </a:r>
            <a:r>
              <a:rPr lang="en-US" dirty="0" smtClean="0"/>
              <a:t>neighborhood.</a:t>
            </a:r>
            <a:r>
              <a:rPr lang="en-US" baseline="0" dirty="0" smtClean="0"/>
              <a:t> However instead it</a:t>
            </a:r>
            <a:r>
              <a:rPr lang="en-US" dirty="0" smtClean="0"/>
              <a:t> looks </a:t>
            </a:r>
            <a:r>
              <a:rPr lang="en-US" dirty="0" smtClean="0"/>
              <a:t>for </a:t>
            </a:r>
            <a:r>
              <a:rPr lang="en-US" dirty="0" smtClean="0"/>
              <a:t>the </a:t>
            </a:r>
            <a:r>
              <a:rPr lang="en-US" dirty="0" smtClean="0"/>
              <a:t>minimum </a:t>
            </a:r>
            <a:r>
              <a:rPr lang="en-US" dirty="0" smtClean="0"/>
              <a:t>absolute value of a pixel by pixel </a:t>
            </a:r>
            <a:r>
              <a:rPr lang="en-US" dirty="0" smtClean="0"/>
              <a:t>subtraction </a:t>
            </a:r>
            <a:r>
              <a:rPr lang="en-US" dirty="0" smtClean="0"/>
              <a:t>involving </a:t>
            </a:r>
            <a:r>
              <a:rPr lang="en-US" dirty="0" smtClean="0"/>
              <a:t>a fixed sub-block of the same size in a prior </a:t>
            </a:r>
            <a:r>
              <a:rPr lang="en-US" dirty="0" smtClean="0"/>
              <a:t>frame.</a:t>
            </a:r>
            <a:endParaRPr lang="en-US" dirty="0"/>
          </a:p>
        </p:txBody>
      </p:sp>
      <p:sp>
        <p:nvSpPr>
          <p:cNvPr id="4" name="Slide Number Placeholder 3"/>
          <p:cNvSpPr>
            <a:spLocks noGrp="1"/>
          </p:cNvSpPr>
          <p:nvPr>
            <p:ph type="sldNum" sz="quarter" idx="10"/>
          </p:nvPr>
        </p:nvSpPr>
        <p:spPr/>
        <p:txBody>
          <a:bodyPr/>
          <a:lstStyle/>
          <a:p>
            <a:fld id="{9A16E6BE-51E5-4963-8B22-9E4B8EDA18AF}" type="slidenum">
              <a:rPr lang="en-US" smtClean="0"/>
              <a:t>11</a:t>
            </a:fld>
            <a:endParaRPr lang="en-US"/>
          </a:p>
        </p:txBody>
      </p:sp>
    </p:spTree>
    <p:extLst>
      <p:ext uri="{BB962C8B-B14F-4D97-AF65-F5344CB8AC3E}">
        <p14:creationId xmlns:p14="http://schemas.microsoft.com/office/powerpoint/2010/main" val="2280912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Star algorithm </a:t>
            </a:r>
            <a:r>
              <a:rPr lang="en-US" dirty="0" smtClean="0"/>
              <a:t>tracks </a:t>
            </a:r>
            <a:r>
              <a:rPr lang="en-US" dirty="0" smtClean="0"/>
              <a:t>the carotid artery </a:t>
            </a:r>
            <a:r>
              <a:rPr lang="en-US" dirty="0" smtClean="0"/>
              <a:t>in real-time. The</a:t>
            </a:r>
            <a:r>
              <a:rPr lang="en-US" baseline="0" dirty="0" smtClean="0"/>
              <a:t> authors state that this method is robust to cumulative error. The algorithm uses an edge detection filter to detect the carotid artery boundary along rays emanating from a point interior to the carotid artery. It determines the center coordinates of the cavity as the center of mass of the extracted points.</a:t>
            </a:r>
            <a:r>
              <a:rPr lang="en-US" dirty="0" smtClean="0"/>
              <a:t> Since this method is relatively unstable due to</a:t>
            </a:r>
            <a:r>
              <a:rPr lang="en-US" baseline="0" dirty="0" smtClean="0"/>
              <a:t> only incorporating current information,</a:t>
            </a:r>
            <a:r>
              <a:rPr lang="en-US" dirty="0" smtClean="0"/>
              <a:t> </a:t>
            </a:r>
            <a:r>
              <a:rPr lang="en-US" dirty="0" smtClean="0"/>
              <a:t>the authors use a </a:t>
            </a:r>
            <a:r>
              <a:rPr lang="en-US" dirty="0" smtClean="0"/>
              <a:t>temporal </a:t>
            </a:r>
            <a:r>
              <a:rPr lang="en-US" dirty="0" err="1" smtClean="0"/>
              <a:t>Kalman</a:t>
            </a:r>
            <a:r>
              <a:rPr lang="en-US" dirty="0" smtClean="0"/>
              <a:t> </a:t>
            </a:r>
            <a:r>
              <a:rPr lang="en-US" dirty="0" smtClean="0"/>
              <a:t>filter </a:t>
            </a:r>
            <a:r>
              <a:rPr lang="en-US" dirty="0" smtClean="0"/>
              <a:t>that assumes a constant velocity model for the location of the carotid artery. In the equation</a:t>
            </a:r>
            <a:r>
              <a:rPr lang="en-US" baseline="0" dirty="0" smtClean="0"/>
              <a:t> below, X denotes the system state and it is assumed that acceleration can me modeled as zero mean Gaussian noise. V(k) is the process noise vector, Z(k) is the output, and w(k) is the error of the output.</a:t>
            </a:r>
            <a:endParaRPr lang="en-US" dirty="0"/>
          </a:p>
        </p:txBody>
      </p:sp>
      <p:sp>
        <p:nvSpPr>
          <p:cNvPr id="4" name="Slide Number Placeholder 3"/>
          <p:cNvSpPr>
            <a:spLocks noGrp="1"/>
          </p:cNvSpPr>
          <p:nvPr>
            <p:ph type="sldNum" sz="quarter" idx="10"/>
          </p:nvPr>
        </p:nvSpPr>
        <p:spPr/>
        <p:txBody>
          <a:bodyPr/>
          <a:lstStyle/>
          <a:p>
            <a:fld id="{9A16E6BE-51E5-4963-8B22-9E4B8EDA18AF}" type="slidenum">
              <a:rPr lang="en-US" smtClean="0"/>
              <a:t>12</a:t>
            </a:fld>
            <a:endParaRPr lang="en-US"/>
          </a:p>
        </p:txBody>
      </p:sp>
    </p:spTree>
    <p:extLst>
      <p:ext uri="{BB962C8B-B14F-4D97-AF65-F5344CB8AC3E}">
        <p14:creationId xmlns:p14="http://schemas.microsoft.com/office/powerpoint/2010/main" val="2667935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Star-</a:t>
            </a:r>
            <a:r>
              <a:rPr lang="en-US" dirty="0" err="1" smtClean="0"/>
              <a:t>Kalman</a:t>
            </a:r>
            <a:r>
              <a:rPr lang="en-US" dirty="0" smtClean="0"/>
              <a:t> algorithm estimates the radii of boundary points using a </a:t>
            </a:r>
            <a:r>
              <a:rPr lang="en-US" dirty="0" err="1" smtClean="0"/>
              <a:t>Kalman</a:t>
            </a:r>
            <a:r>
              <a:rPr lang="en-US" dirty="0" smtClean="0"/>
              <a:t> filter to calculate the likelihood of candidate edge points being on the actual boundary of the carotid artery. </a:t>
            </a:r>
            <a:r>
              <a:rPr lang="en-US" dirty="0" smtClean="0"/>
              <a:t> Along all pixels along each individual radius, the edge function of the Star algorithm is</a:t>
            </a:r>
            <a:r>
              <a:rPr lang="en-US" baseline="0" dirty="0" smtClean="0"/>
              <a:t> applied. Next M points are selected that have the  highest edge function value. The process can be modeled as obtaining updating values for d(k), where d(k) is the radius of the boundary point along radius k. z(k) is a noise version of d(k) that we cannot observe, where </a:t>
            </a:r>
            <a:r>
              <a:rPr lang="en-US" baseline="0" dirty="0" err="1" smtClean="0"/>
              <a:t>r.i</a:t>
            </a:r>
            <a:r>
              <a:rPr lang="en-US" baseline="0" dirty="0" smtClean="0"/>
              <a:t>(k) is the distance of the </a:t>
            </a:r>
            <a:r>
              <a:rPr lang="en-US" baseline="0" dirty="0" err="1" smtClean="0"/>
              <a:t>ith</a:t>
            </a:r>
            <a:r>
              <a:rPr lang="en-US" baseline="0" dirty="0" smtClean="0"/>
              <a:t> candidate edge point along radius k from the seed point. To update the estimate for </a:t>
            </a:r>
            <a:r>
              <a:rPr lang="en-US" baseline="0" dirty="0" err="1" smtClean="0"/>
              <a:t>d.hat</a:t>
            </a:r>
            <a:r>
              <a:rPr lang="en-US" baseline="0" dirty="0" smtClean="0"/>
              <a:t>(</a:t>
            </a:r>
            <a:r>
              <a:rPr lang="en-US" baseline="0" dirty="0" err="1" smtClean="0"/>
              <a:t>k|k</a:t>
            </a:r>
            <a:r>
              <a:rPr lang="en-US" baseline="0" dirty="0" smtClean="0"/>
              <a:t>), the value z(k) is substituted with y(k) which represents a combination of different boundary points along radius k. The </a:t>
            </a:r>
            <a:r>
              <a:rPr lang="en-US" baseline="0" dirty="0" err="1" smtClean="0"/>
              <a:t>beta.i’s</a:t>
            </a:r>
            <a:r>
              <a:rPr lang="en-US" baseline="0" dirty="0" smtClean="0"/>
              <a:t> represent the likelihood of each </a:t>
            </a:r>
            <a:r>
              <a:rPr lang="en-US" baseline="0" dirty="0" err="1" smtClean="0"/>
              <a:t>andidate</a:t>
            </a:r>
            <a:r>
              <a:rPr lang="en-US" baseline="0" dirty="0" smtClean="0"/>
              <a:t> edge point being on the actual boundary.</a:t>
            </a:r>
            <a:endParaRPr lang="en-US" dirty="0"/>
          </a:p>
        </p:txBody>
      </p:sp>
      <p:sp>
        <p:nvSpPr>
          <p:cNvPr id="4" name="Slide Number Placeholder 3"/>
          <p:cNvSpPr>
            <a:spLocks noGrp="1"/>
          </p:cNvSpPr>
          <p:nvPr>
            <p:ph type="sldNum" sz="quarter" idx="10"/>
          </p:nvPr>
        </p:nvSpPr>
        <p:spPr/>
        <p:txBody>
          <a:bodyPr/>
          <a:lstStyle/>
          <a:p>
            <a:fld id="{9A16E6BE-51E5-4963-8B22-9E4B8EDA18AF}" type="slidenum">
              <a:rPr lang="en-US" smtClean="0"/>
              <a:t>13</a:t>
            </a:fld>
            <a:endParaRPr lang="en-US"/>
          </a:p>
        </p:txBody>
      </p:sp>
    </p:spTree>
    <p:extLst>
      <p:ext uri="{BB962C8B-B14F-4D97-AF65-F5344CB8AC3E}">
        <p14:creationId xmlns:p14="http://schemas.microsoft.com/office/powerpoint/2010/main" val="2898493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snake model is commonly used to find a continuous</a:t>
            </a:r>
            <a:r>
              <a:rPr lang="en-US" baseline="0" dirty="0" smtClean="0"/>
              <a:t> </a:t>
            </a:r>
            <a:r>
              <a:rPr lang="en-US" dirty="0" smtClean="0"/>
              <a:t>closed contour that minimizes an energy function, but the authors note that performing</a:t>
            </a:r>
            <a:r>
              <a:rPr lang="en-US" baseline="0" dirty="0" smtClean="0"/>
              <a:t> snake deformation directly on the original image is subject to noise and can be difficult to control</a:t>
            </a:r>
            <a:r>
              <a:rPr lang="en-US" dirty="0" smtClean="0"/>
              <a:t>. The </a:t>
            </a:r>
            <a:r>
              <a:rPr lang="en-US" dirty="0" smtClean="0"/>
              <a:t>Discrete Snake model selects candidate edge points of the original image, then finds a closed contour along these points that minimizes </a:t>
            </a:r>
            <a:r>
              <a:rPr lang="en-US" dirty="0" smtClean="0"/>
              <a:t>the </a:t>
            </a:r>
            <a:r>
              <a:rPr lang="en-US" dirty="0" smtClean="0"/>
              <a:t>energy function</a:t>
            </a:r>
            <a:r>
              <a:rPr lang="en-US" dirty="0" smtClean="0"/>
              <a:t>. A method similar to the Star algorithm</a:t>
            </a:r>
            <a:r>
              <a:rPr lang="en-US" baseline="0" dirty="0" smtClean="0"/>
              <a:t> is used to find candidate edge points, then M points with the highest edge function value are chosen as candidate edge points. The equation at the top is the energy function to be minimized. </a:t>
            </a:r>
            <a:r>
              <a:rPr lang="en-US" baseline="0" dirty="0" err="1" smtClean="0"/>
              <a:t>Alpha_k</a:t>
            </a:r>
            <a:r>
              <a:rPr lang="en-US" baseline="0" dirty="0" smtClean="0"/>
              <a:t>, </a:t>
            </a:r>
            <a:r>
              <a:rPr lang="en-US" baseline="0" dirty="0" err="1" smtClean="0"/>
              <a:t>beta_k</a:t>
            </a:r>
            <a:r>
              <a:rPr lang="en-US" baseline="0" dirty="0" smtClean="0"/>
              <a:t>, and </a:t>
            </a:r>
            <a:r>
              <a:rPr lang="en-US" baseline="0" dirty="0" err="1" smtClean="0"/>
              <a:t>gamma_k</a:t>
            </a:r>
            <a:r>
              <a:rPr lang="en-US" baseline="0" dirty="0" smtClean="0"/>
              <a:t> are weighting factors that control the stretching property, bending property, and the centrifugal force at candidate edge point K along the </a:t>
            </a:r>
            <a:r>
              <a:rPr lang="en-US" baseline="0" dirty="0" err="1" smtClean="0"/>
              <a:t>ith</a:t>
            </a:r>
            <a:r>
              <a:rPr lang="en-US" baseline="0" dirty="0" smtClean="0"/>
              <a:t> radius. The authors provide equations used to calculate the weighting factors but it is unclear how image force, continuity force, curvature force, and balloon force were calculated.</a:t>
            </a:r>
            <a:endParaRPr lang="en-US" dirty="0"/>
          </a:p>
        </p:txBody>
      </p:sp>
      <p:sp>
        <p:nvSpPr>
          <p:cNvPr id="4" name="Slide Number Placeholder 3"/>
          <p:cNvSpPr>
            <a:spLocks noGrp="1"/>
          </p:cNvSpPr>
          <p:nvPr>
            <p:ph type="sldNum" sz="quarter" idx="10"/>
          </p:nvPr>
        </p:nvSpPr>
        <p:spPr/>
        <p:txBody>
          <a:bodyPr/>
          <a:lstStyle/>
          <a:p>
            <a:fld id="{9A16E6BE-51E5-4963-8B22-9E4B8EDA18AF}" type="slidenum">
              <a:rPr lang="en-US" smtClean="0"/>
              <a:t>14</a:t>
            </a:fld>
            <a:endParaRPr lang="en-US"/>
          </a:p>
        </p:txBody>
      </p:sp>
    </p:spTree>
    <p:extLst>
      <p:ext uri="{BB962C8B-B14F-4D97-AF65-F5344CB8AC3E}">
        <p14:creationId xmlns:p14="http://schemas.microsoft.com/office/powerpoint/2010/main" val="2671311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Shown here are experimental results for the feature tracking algorithms. Both the SSD and the Star-</a:t>
            </a:r>
            <a:r>
              <a:rPr lang="en-US" dirty="0" err="1" smtClean="0"/>
              <a:t>Kalman</a:t>
            </a:r>
            <a:r>
              <a:rPr lang="en-US" dirty="0" smtClean="0"/>
              <a:t> algorithm can track moving features in an ultrasound image with a small error. The Star-</a:t>
            </a:r>
            <a:r>
              <a:rPr lang="en-US" dirty="0" err="1" smtClean="0"/>
              <a:t>Kalman</a:t>
            </a:r>
            <a:r>
              <a:rPr lang="en-US" dirty="0" smtClean="0"/>
              <a:t> algorithm requires less </a:t>
            </a:r>
            <a:r>
              <a:rPr lang="en-US" dirty="0" err="1" smtClean="0"/>
              <a:t>kflops</a:t>
            </a:r>
            <a:r>
              <a:rPr lang="en-US" dirty="0" smtClean="0"/>
              <a:t>/frame than SSD and requires the least of all five algorithms. Although the Snake</a:t>
            </a:r>
            <a:r>
              <a:rPr lang="en-US" baseline="0" dirty="0" smtClean="0"/>
              <a:t> algorithm achieves better accuracy than the Correlation and Star algorithms at a velocity of 60 pixels/sec, </a:t>
            </a:r>
            <a:r>
              <a:rPr lang="en-US" dirty="0" smtClean="0"/>
              <a:t>the Snake algorithm is the least reliable and diverges at a velocity greater than 100 pixels/s so its results were not included for S_200/R.</a:t>
            </a:r>
          </a:p>
          <a:p>
            <a:endParaRPr lang="en-US" dirty="0"/>
          </a:p>
        </p:txBody>
      </p:sp>
      <p:sp>
        <p:nvSpPr>
          <p:cNvPr id="4" name="Slide Number Placeholder 3"/>
          <p:cNvSpPr>
            <a:spLocks noGrp="1"/>
          </p:cNvSpPr>
          <p:nvPr>
            <p:ph type="sldNum" sz="quarter" idx="10"/>
          </p:nvPr>
        </p:nvSpPr>
        <p:spPr/>
        <p:txBody>
          <a:bodyPr/>
          <a:lstStyle/>
          <a:p>
            <a:fld id="{9A16E6BE-51E5-4963-8B22-9E4B8EDA18AF}" type="slidenum">
              <a:rPr lang="en-US" smtClean="0"/>
              <a:t>15</a:t>
            </a:fld>
            <a:endParaRPr lang="en-US"/>
          </a:p>
        </p:txBody>
      </p:sp>
    </p:spTree>
    <p:extLst>
      <p:ext uri="{BB962C8B-B14F-4D97-AF65-F5344CB8AC3E}">
        <p14:creationId xmlns:p14="http://schemas.microsoft.com/office/powerpoint/2010/main" val="2291278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the authors discuss</a:t>
            </a:r>
            <a:r>
              <a:rPr lang="en-US" baseline="0" dirty="0" smtClean="0"/>
              <a:t> </a:t>
            </a:r>
            <a:r>
              <a:rPr lang="en-US" dirty="0" smtClean="0"/>
              <a:t>the controller used by</a:t>
            </a:r>
            <a:r>
              <a:rPr lang="en-US" baseline="0" dirty="0" smtClean="0"/>
              <a:t> the robotic ultrasound system for visual </a:t>
            </a:r>
            <a:r>
              <a:rPr lang="en-US" baseline="0" dirty="0" err="1" smtClean="0"/>
              <a:t>servoing</a:t>
            </a:r>
            <a:r>
              <a:rPr lang="en-US" baseline="0" dirty="0" smtClean="0"/>
              <a:t>. In this diagram </a:t>
            </a:r>
            <a:r>
              <a:rPr lang="en-US" baseline="0" dirty="0" err="1" smtClean="0"/>
              <a:t>f_i</a:t>
            </a:r>
            <a:r>
              <a:rPr lang="en-US" baseline="0" dirty="0" smtClean="0"/>
              <a:t> is a feature point in the ultrasound image plane, </a:t>
            </a:r>
            <a:r>
              <a:rPr lang="en-US" baseline="0" dirty="0" err="1" smtClean="0"/>
              <a:t>f_r</a:t>
            </a:r>
            <a:r>
              <a:rPr lang="en-US" baseline="0" dirty="0" smtClean="0"/>
              <a:t> is its desired location, and X dot are the translational and angular end effector velocities, and X dot _d is the commanded robot velocity. </a:t>
            </a:r>
            <a:r>
              <a:rPr lang="en-US" baseline="0" dirty="0" err="1" smtClean="0"/>
              <a:t>K_d</a:t>
            </a:r>
            <a:r>
              <a:rPr lang="en-US" baseline="0" dirty="0" smtClean="0"/>
              <a:t> is the gain of a proportional controller. J dagger is the pseudoinverse of J, which is the ultrasound image Jacobian matrix such that </a:t>
            </a:r>
            <a:r>
              <a:rPr lang="en-US" baseline="0" dirty="0" err="1" smtClean="0"/>
              <a:t>f_i</a:t>
            </a:r>
            <a:r>
              <a:rPr lang="en-US" baseline="0" dirty="0" smtClean="0"/>
              <a:t> dot = J*X dot. Since the Jacobian has rank three when two or more feature points are used, with nontrivial ultrasound images the authors demonstrate that it is possible to control the motion of the ultrasound transducer in three degrees of freedom in the image plane. The authors also perform stability analysis for tracking a single feature and two or more features to show that the tracking error converges to zero provided that the proportional gain is a matrix with positive entries, in which case we can guarantee that </a:t>
            </a:r>
            <a:r>
              <a:rPr lang="en-US" baseline="0" dirty="0" err="1" smtClean="0"/>
              <a:t>f_i</a:t>
            </a:r>
            <a:r>
              <a:rPr lang="en-US" baseline="0" dirty="0" smtClean="0"/>
              <a:t> converges to </a:t>
            </a:r>
            <a:r>
              <a:rPr lang="en-US" baseline="0" dirty="0" err="1" smtClean="0"/>
              <a:t>f_r</a:t>
            </a:r>
            <a:r>
              <a:rPr lang="en-US" baseline="0" dirty="0" smtClean="0"/>
              <a:t> when visual </a:t>
            </a:r>
            <a:r>
              <a:rPr lang="en-US" baseline="0" dirty="0" err="1" smtClean="0"/>
              <a:t>servoing</a:t>
            </a:r>
            <a:r>
              <a:rPr lang="en-US" baseline="0" dirty="0" smtClean="0"/>
              <a:t> is used. Their stability analysis also shows that the distance between every two feature points in the image is preserved while the features are moved in the ultrasound image.</a:t>
            </a:r>
            <a:endParaRPr lang="en-US" dirty="0"/>
          </a:p>
        </p:txBody>
      </p:sp>
      <p:sp>
        <p:nvSpPr>
          <p:cNvPr id="4" name="Slide Number Placeholder 3"/>
          <p:cNvSpPr>
            <a:spLocks noGrp="1"/>
          </p:cNvSpPr>
          <p:nvPr>
            <p:ph type="sldNum" sz="quarter" idx="10"/>
          </p:nvPr>
        </p:nvSpPr>
        <p:spPr/>
        <p:txBody>
          <a:bodyPr/>
          <a:lstStyle/>
          <a:p>
            <a:fld id="{9A16E6BE-51E5-4963-8B22-9E4B8EDA18AF}" type="slidenum">
              <a:rPr lang="en-US" smtClean="0"/>
              <a:t>16</a:t>
            </a:fld>
            <a:endParaRPr lang="en-US"/>
          </a:p>
        </p:txBody>
      </p:sp>
    </p:spTree>
    <p:extLst>
      <p:ext uri="{BB962C8B-B14F-4D97-AF65-F5344CB8AC3E}">
        <p14:creationId xmlns:p14="http://schemas.microsoft.com/office/powerpoint/2010/main" val="1859107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authors also test the ultrasound visual </a:t>
            </a:r>
            <a:r>
              <a:rPr lang="en-US" sz="1200" kern="1200" dirty="0" err="1" smtClean="0">
                <a:solidFill>
                  <a:schemeClr val="tx1"/>
                </a:solidFill>
                <a:effectLst/>
                <a:latin typeface="+mn-lt"/>
                <a:ea typeface="+mn-ea"/>
                <a:cs typeface="+mn-cs"/>
              </a:rPr>
              <a:t>servoing</a:t>
            </a:r>
            <a:r>
              <a:rPr lang="en-US" sz="1200" kern="1200" dirty="0" smtClean="0">
                <a:solidFill>
                  <a:schemeClr val="tx1"/>
                </a:solidFill>
                <a:effectLst/>
                <a:latin typeface="+mn-lt"/>
                <a:ea typeface="+mn-ea"/>
                <a:cs typeface="+mn-cs"/>
              </a:rPr>
              <a:t> system by performing visual </a:t>
            </a:r>
            <a:r>
              <a:rPr lang="en-US" sz="1200" kern="1200" dirty="0" err="1" smtClean="0">
                <a:solidFill>
                  <a:schemeClr val="tx1"/>
                </a:solidFill>
                <a:effectLst/>
                <a:latin typeface="+mn-lt"/>
                <a:ea typeface="+mn-ea"/>
                <a:cs typeface="+mn-cs"/>
              </a:rPr>
              <a:t>servoing</a:t>
            </a:r>
            <a:r>
              <a:rPr lang="en-US" sz="1200" kern="1200" dirty="0" smtClean="0">
                <a:solidFill>
                  <a:schemeClr val="tx1"/>
                </a:solidFill>
                <a:effectLst/>
                <a:latin typeface="+mn-lt"/>
                <a:ea typeface="+mn-ea"/>
                <a:cs typeface="+mn-cs"/>
              </a:rPr>
              <a:t> along only the x-axis then performing image </a:t>
            </a:r>
            <a:r>
              <a:rPr lang="en-US" sz="1200" kern="1200" dirty="0" err="1" smtClean="0">
                <a:solidFill>
                  <a:schemeClr val="tx1"/>
                </a:solidFill>
                <a:effectLst/>
                <a:latin typeface="+mn-lt"/>
                <a:ea typeface="+mn-ea"/>
                <a:cs typeface="+mn-cs"/>
              </a:rPr>
              <a:t>servoing</a:t>
            </a:r>
            <a:r>
              <a:rPr lang="en-US" sz="1200" kern="1200" dirty="0" smtClean="0">
                <a:solidFill>
                  <a:schemeClr val="tx1"/>
                </a:solidFill>
                <a:effectLst/>
                <a:latin typeface="+mn-lt"/>
                <a:ea typeface="+mn-ea"/>
                <a:cs typeface="+mn-cs"/>
              </a:rPr>
              <a:t> using all axes. The Star-</a:t>
            </a:r>
            <a:r>
              <a:rPr lang="en-US" sz="1200" kern="1200" dirty="0" err="1" smtClean="0">
                <a:solidFill>
                  <a:schemeClr val="tx1"/>
                </a:solidFill>
                <a:effectLst/>
                <a:latin typeface="+mn-lt"/>
                <a:ea typeface="+mn-ea"/>
                <a:cs typeface="+mn-cs"/>
              </a:rPr>
              <a:t>Kalman</a:t>
            </a:r>
            <a:r>
              <a:rPr lang="en-US" sz="1200" kern="1200" dirty="0" smtClean="0">
                <a:solidFill>
                  <a:schemeClr val="tx1"/>
                </a:solidFill>
                <a:effectLst/>
                <a:latin typeface="+mn-lt"/>
                <a:ea typeface="+mn-ea"/>
                <a:cs typeface="+mn-cs"/>
              </a:rPr>
              <a:t> algorithm is used for feature extraction in both experiments.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When </a:t>
            </a:r>
            <a:r>
              <a:rPr lang="en-US" sz="1200" kern="1200" dirty="0" smtClean="0">
                <a:solidFill>
                  <a:schemeClr val="tx1"/>
                </a:solidFill>
                <a:effectLst/>
                <a:latin typeface="+mn-lt"/>
                <a:ea typeface="+mn-ea"/>
                <a:cs typeface="+mn-cs"/>
              </a:rPr>
              <a:t>the robotic ultrasound system performs visual </a:t>
            </a:r>
            <a:r>
              <a:rPr lang="en-US" sz="1200" kern="1200" dirty="0" err="1" smtClean="0">
                <a:solidFill>
                  <a:schemeClr val="tx1"/>
                </a:solidFill>
                <a:effectLst/>
                <a:latin typeface="+mn-lt"/>
                <a:ea typeface="+mn-ea"/>
                <a:cs typeface="+mn-cs"/>
              </a:rPr>
              <a:t>servoing</a:t>
            </a:r>
            <a:r>
              <a:rPr lang="en-US" sz="1200" kern="1200" dirty="0" smtClean="0">
                <a:solidFill>
                  <a:schemeClr val="tx1"/>
                </a:solidFill>
                <a:effectLst/>
                <a:latin typeface="+mn-lt"/>
                <a:ea typeface="+mn-ea"/>
                <a:cs typeface="+mn-cs"/>
              </a:rPr>
              <a:t> along a single axis and visual </a:t>
            </a:r>
            <a:r>
              <a:rPr lang="en-US" sz="1200" kern="1200" dirty="0" err="1" smtClean="0">
                <a:solidFill>
                  <a:schemeClr val="tx1"/>
                </a:solidFill>
                <a:effectLst/>
                <a:latin typeface="+mn-lt"/>
                <a:ea typeface="+mn-ea"/>
                <a:cs typeface="+mn-cs"/>
              </a:rPr>
              <a:t>servoing</a:t>
            </a:r>
            <a:r>
              <a:rPr lang="en-US" sz="1200" kern="1200" dirty="0" smtClean="0">
                <a:solidFill>
                  <a:schemeClr val="tx1"/>
                </a:solidFill>
                <a:effectLst/>
                <a:latin typeface="+mn-lt"/>
                <a:ea typeface="+mn-ea"/>
                <a:cs typeface="+mn-cs"/>
              </a:rPr>
              <a:t> in three axes, it maintains the feature position in the center of the image automatically. In both of these cases there is no significant error in displacement.</a:t>
            </a:r>
          </a:p>
          <a:p>
            <a:endParaRPr lang="en-US" dirty="0"/>
          </a:p>
        </p:txBody>
      </p:sp>
      <p:sp>
        <p:nvSpPr>
          <p:cNvPr id="4" name="Slide Number Placeholder 3"/>
          <p:cNvSpPr>
            <a:spLocks noGrp="1"/>
          </p:cNvSpPr>
          <p:nvPr>
            <p:ph type="sldNum" sz="quarter" idx="10"/>
          </p:nvPr>
        </p:nvSpPr>
        <p:spPr/>
        <p:txBody>
          <a:bodyPr/>
          <a:lstStyle/>
          <a:p>
            <a:fld id="{9A16E6BE-51E5-4963-8B22-9E4B8EDA18AF}" type="slidenum">
              <a:rPr lang="en-US" smtClean="0"/>
              <a:t>17</a:t>
            </a:fld>
            <a:endParaRPr lang="en-US"/>
          </a:p>
        </p:txBody>
      </p:sp>
    </p:spTree>
    <p:extLst>
      <p:ext uri="{BB962C8B-B14F-4D97-AF65-F5344CB8AC3E}">
        <p14:creationId xmlns:p14="http://schemas.microsoft.com/office/powerpoint/2010/main" val="1374621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we know the position of</a:t>
            </a:r>
            <a:r>
              <a:rPr lang="en-US" baseline="0" dirty="0" smtClean="0"/>
              <a:t> the ultrasound probe from forward kinematics, </a:t>
            </a:r>
            <a:r>
              <a:rPr lang="en-US" dirty="0" smtClean="0"/>
              <a:t>3D </a:t>
            </a:r>
            <a:r>
              <a:rPr lang="en-US" dirty="0" smtClean="0"/>
              <a:t>ultrasound images</a:t>
            </a:r>
            <a:r>
              <a:rPr lang="en-US" baseline="0" dirty="0" smtClean="0"/>
              <a:t> can be reconstructed from a series of 2D image </a:t>
            </a:r>
            <a:r>
              <a:rPr lang="en-US" baseline="0" dirty="0" smtClean="0"/>
              <a:t>slices. The </a:t>
            </a:r>
            <a:r>
              <a:rPr lang="en-US" baseline="0" dirty="0" smtClean="0"/>
              <a:t>authors note that the feature tracking algorithms allow real-time geometric model building </a:t>
            </a:r>
            <a:r>
              <a:rPr lang="en-US" baseline="0" dirty="0" smtClean="0"/>
              <a:t>with little storage and </a:t>
            </a:r>
            <a:r>
              <a:rPr lang="en-US" baseline="0" dirty="0" smtClean="0"/>
              <a:t>low computational cost. Pictured is a 3D reconstruction of the carotid artery using the Star-</a:t>
            </a:r>
            <a:r>
              <a:rPr lang="en-US" baseline="0" dirty="0" err="1" smtClean="0"/>
              <a:t>Kalman</a:t>
            </a:r>
            <a:r>
              <a:rPr lang="en-US" baseline="0" dirty="0" smtClean="0"/>
              <a:t> </a:t>
            </a:r>
            <a:r>
              <a:rPr lang="en-US" baseline="0" dirty="0" smtClean="0"/>
              <a:t>algorithm that was implemented by the authors. This method is fully automatic, in contrast to another method that the authors discuss that requires human intervention.</a:t>
            </a:r>
          </a:p>
          <a:p>
            <a:r>
              <a:rPr lang="en-US" baseline="0" dirty="0" smtClean="0"/>
              <a:t>The authors also present a client-server application that uses the Internet for </a:t>
            </a:r>
            <a:r>
              <a:rPr lang="en-US" baseline="0" dirty="0" err="1" smtClean="0"/>
              <a:t>teleultrasound</a:t>
            </a:r>
            <a:r>
              <a:rPr lang="en-US" baseline="0" dirty="0" smtClean="0"/>
              <a:t>.  The server is responsible for relaying information between the user interface, robot controller, image processing system, and video camera. The video camera provides visual feedback for the ultrasound examination. A demonstration was performed on a network with 1.5 Mbit/sec and an ultrasound framerate of at least 10 frames per second.</a:t>
            </a:r>
            <a:endParaRPr lang="en-US" dirty="0"/>
          </a:p>
        </p:txBody>
      </p:sp>
      <p:sp>
        <p:nvSpPr>
          <p:cNvPr id="4" name="Slide Number Placeholder 3"/>
          <p:cNvSpPr>
            <a:spLocks noGrp="1"/>
          </p:cNvSpPr>
          <p:nvPr>
            <p:ph type="sldNum" sz="quarter" idx="10"/>
          </p:nvPr>
        </p:nvSpPr>
        <p:spPr/>
        <p:txBody>
          <a:bodyPr/>
          <a:lstStyle/>
          <a:p>
            <a:fld id="{9A16E6BE-51E5-4963-8B22-9E4B8EDA18AF}" type="slidenum">
              <a:rPr lang="en-US" smtClean="0"/>
              <a:t>18</a:t>
            </a:fld>
            <a:endParaRPr lang="en-US"/>
          </a:p>
        </p:txBody>
      </p:sp>
    </p:spTree>
    <p:extLst>
      <p:ext uri="{BB962C8B-B14F-4D97-AF65-F5344CB8AC3E}">
        <p14:creationId xmlns:p14="http://schemas.microsoft.com/office/powerpoint/2010/main" val="1688081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paper provides a useful introduction to the concept of visual </a:t>
            </a:r>
            <a:r>
              <a:rPr lang="en-US" sz="1200" kern="1200" dirty="0" err="1" smtClean="0">
                <a:solidFill>
                  <a:schemeClr val="tx1"/>
                </a:solidFill>
                <a:effectLst/>
                <a:latin typeface="+mn-lt"/>
                <a:ea typeface="+mn-ea"/>
                <a:cs typeface="+mn-cs"/>
              </a:rPr>
              <a:t>servoing</a:t>
            </a:r>
            <a:r>
              <a:rPr lang="en-US" sz="1200" kern="1200" dirty="0" smtClean="0">
                <a:solidFill>
                  <a:schemeClr val="tx1"/>
                </a:solidFill>
                <a:effectLst/>
                <a:latin typeface="+mn-lt"/>
                <a:ea typeface="+mn-ea"/>
                <a:cs typeface="+mn-cs"/>
              </a:rPr>
              <a:t> and its implementation in a robotic ultrasound system. It allows me to understand the data flow in the system and the interfaces between different high-level components in a way that I could relate it to my project. Due to the way in which information</a:t>
            </a:r>
            <a:r>
              <a:rPr lang="en-US" sz="1200" kern="1200" baseline="0" dirty="0" smtClean="0">
                <a:solidFill>
                  <a:schemeClr val="tx1"/>
                </a:solidFill>
                <a:effectLst/>
                <a:latin typeface="+mn-lt"/>
                <a:ea typeface="+mn-ea"/>
                <a:cs typeface="+mn-cs"/>
              </a:rPr>
              <a:t> is presented, it is possible to understand how visual </a:t>
            </a:r>
            <a:r>
              <a:rPr lang="en-US" sz="1200" kern="1200" baseline="0" dirty="0" err="1" smtClean="0">
                <a:solidFill>
                  <a:schemeClr val="tx1"/>
                </a:solidFill>
                <a:effectLst/>
                <a:latin typeface="+mn-lt"/>
                <a:ea typeface="+mn-ea"/>
                <a:cs typeface="+mn-cs"/>
              </a:rPr>
              <a:t>servoing</a:t>
            </a:r>
            <a:r>
              <a:rPr lang="en-US" sz="1200" kern="1200" baseline="0" dirty="0" smtClean="0">
                <a:solidFill>
                  <a:schemeClr val="tx1"/>
                </a:solidFill>
                <a:effectLst/>
                <a:latin typeface="+mn-lt"/>
                <a:ea typeface="+mn-ea"/>
                <a:cs typeface="+mn-cs"/>
              </a:rPr>
              <a:t> works based on this paper alone.</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paper does an excellent job of illustrating system components with diagrams so that it is clear what each part of the system does. As you probably saw from my presentation, the authors use diagrams</a:t>
            </a:r>
            <a:r>
              <a:rPr lang="en-US" sz="1200" kern="1200" baseline="0" dirty="0" smtClean="0">
                <a:solidFill>
                  <a:schemeClr val="tx1"/>
                </a:solidFill>
                <a:effectLst/>
                <a:latin typeface="+mn-lt"/>
                <a:ea typeface="+mn-ea"/>
                <a:cs typeface="+mn-cs"/>
              </a:rPr>
              <a:t> whenever possible and have many figures that explain their results. They also give insight into the applications of visual </a:t>
            </a:r>
            <a:r>
              <a:rPr lang="en-US" sz="1200" kern="1200" baseline="0" dirty="0" err="1" smtClean="0">
                <a:solidFill>
                  <a:schemeClr val="tx1"/>
                </a:solidFill>
                <a:effectLst/>
                <a:latin typeface="+mn-lt"/>
                <a:ea typeface="+mn-ea"/>
                <a:cs typeface="+mn-cs"/>
              </a:rPr>
              <a:t>servoing</a:t>
            </a:r>
            <a:r>
              <a:rPr lang="en-US" sz="1200" kern="1200" baseline="0" dirty="0" smtClean="0">
                <a:solidFill>
                  <a:schemeClr val="tx1"/>
                </a:solidFill>
                <a:effectLst/>
                <a:latin typeface="+mn-lt"/>
                <a:ea typeface="+mn-ea"/>
                <a:cs typeface="+mn-cs"/>
              </a:rPr>
              <a:t> for ultrasound, including 3D ultrasound and </a:t>
            </a:r>
            <a:r>
              <a:rPr lang="en-US" sz="1200" kern="1200" baseline="0" dirty="0" err="1" smtClean="0">
                <a:solidFill>
                  <a:schemeClr val="tx1"/>
                </a:solidFill>
                <a:effectLst/>
                <a:latin typeface="+mn-lt"/>
                <a:ea typeface="+mn-ea"/>
                <a:cs typeface="+mn-cs"/>
              </a:rPr>
              <a:t>teleultrasound</a:t>
            </a:r>
            <a:r>
              <a:rPr lang="en-US" sz="1200" kern="1200" baseline="0" dirty="0" smtClean="0">
                <a:solidFill>
                  <a:schemeClr val="tx1"/>
                </a:solidFill>
                <a:effectLst/>
                <a:latin typeface="+mn-lt"/>
                <a:ea typeface="+mn-ea"/>
                <a:cs typeface="+mn-cs"/>
              </a:rPr>
              <a:t>, which is useful because it answers the question of how this information is relevant. </a:t>
            </a:r>
            <a:r>
              <a:rPr lang="en-US" sz="1200" kern="1200" dirty="0" smtClean="0">
                <a:solidFill>
                  <a:schemeClr val="tx1"/>
                </a:solidFill>
                <a:effectLst/>
                <a:latin typeface="+mn-lt"/>
                <a:ea typeface="+mn-ea"/>
                <a:cs typeface="+mn-cs"/>
              </a:rPr>
              <a:t>The figures and diagrams allow the authors to provide a clear and concise explanation of </a:t>
            </a:r>
            <a:r>
              <a:rPr lang="en-US" sz="1200" kern="1200" smtClean="0">
                <a:solidFill>
                  <a:schemeClr val="tx1"/>
                </a:solidFill>
                <a:effectLst/>
                <a:latin typeface="+mn-lt"/>
                <a:ea typeface="+mn-ea"/>
                <a:cs typeface="+mn-cs"/>
              </a:rPr>
              <a:t>technical concepts.</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My only concern about the paper is that the discussion of image processing algorithms only focuses on those for carotid artery tracking, in contrast to the rest of the paper which is more general. The authors discuss the Star-</a:t>
            </a:r>
            <a:r>
              <a:rPr lang="en-US" sz="1200" kern="1200" dirty="0" err="1" smtClean="0">
                <a:solidFill>
                  <a:schemeClr val="tx1"/>
                </a:solidFill>
                <a:effectLst/>
                <a:latin typeface="+mn-lt"/>
                <a:ea typeface="+mn-ea"/>
                <a:cs typeface="+mn-cs"/>
              </a:rPr>
              <a:t>Kalman</a:t>
            </a:r>
            <a:r>
              <a:rPr lang="en-US" sz="1200" kern="1200" dirty="0" smtClean="0">
                <a:solidFill>
                  <a:schemeClr val="tx1"/>
                </a:solidFill>
                <a:effectLst/>
                <a:latin typeface="+mn-lt"/>
                <a:ea typeface="+mn-ea"/>
                <a:cs typeface="+mn-cs"/>
              </a:rPr>
              <a:t> algorithm that they created for carotid artery tracking in great detail, but I think</a:t>
            </a:r>
            <a:r>
              <a:rPr lang="en-US" sz="1200" kern="1200" baseline="0" dirty="0" smtClean="0">
                <a:solidFill>
                  <a:schemeClr val="tx1"/>
                </a:solidFill>
                <a:effectLst/>
                <a:latin typeface="+mn-lt"/>
                <a:ea typeface="+mn-ea"/>
                <a:cs typeface="+mn-cs"/>
              </a:rPr>
              <a:t> that the cross correlation and SSD methods also warrant discussion</a:t>
            </a:r>
            <a:r>
              <a:rPr lang="en-US" sz="1200" kern="1200" dirty="0" smtClean="0">
                <a:solidFill>
                  <a:schemeClr val="tx1"/>
                </a:solidFill>
                <a:effectLst/>
                <a:latin typeface="+mn-lt"/>
                <a:ea typeface="+mn-ea"/>
                <a:cs typeface="+mn-cs"/>
              </a:rPr>
              <a:t>. The authors only use carotid artery tracking to evaluate the accuracy of their algorithms. This makes their results less generalizable for locating other anatomical structures, and at the very least the authors should have described other types of anatomy that may be suited for their algorithm. I would remedy this by changing the abstract to specify that image processing algorithms are evaluated specifically for carotid artery detection, or by incorporating results from previous papers on the accuracy of various algorithms.</a:t>
            </a:r>
          </a:p>
        </p:txBody>
      </p:sp>
      <p:sp>
        <p:nvSpPr>
          <p:cNvPr id="4" name="Slide Number Placeholder 3"/>
          <p:cNvSpPr>
            <a:spLocks noGrp="1"/>
          </p:cNvSpPr>
          <p:nvPr>
            <p:ph type="sldNum" sz="quarter" idx="10"/>
          </p:nvPr>
        </p:nvSpPr>
        <p:spPr/>
        <p:txBody>
          <a:bodyPr/>
          <a:lstStyle/>
          <a:p>
            <a:fld id="{9A16E6BE-51E5-4963-8B22-9E4B8EDA18AF}" type="slidenum">
              <a:rPr lang="en-US" smtClean="0"/>
              <a:t>19</a:t>
            </a:fld>
            <a:endParaRPr lang="en-US"/>
          </a:p>
        </p:txBody>
      </p:sp>
    </p:spTree>
    <p:extLst>
      <p:ext uri="{BB962C8B-B14F-4D97-AF65-F5344CB8AC3E}">
        <p14:creationId xmlns:p14="http://schemas.microsoft.com/office/powerpoint/2010/main" val="3177867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by</a:t>
            </a:r>
            <a:r>
              <a:rPr lang="en-US" baseline="0" dirty="0" smtClean="0"/>
              <a:t> defining visual </a:t>
            </a:r>
            <a:r>
              <a:rPr lang="en-US" baseline="0" dirty="0" err="1" smtClean="0"/>
              <a:t>servoing</a:t>
            </a:r>
            <a:r>
              <a:rPr lang="en-US" baseline="0" dirty="0" smtClean="0"/>
              <a:t>. </a:t>
            </a:r>
            <a:r>
              <a:rPr lang="en-US" dirty="0" smtClean="0"/>
              <a:t>Visual </a:t>
            </a:r>
            <a:r>
              <a:rPr lang="en-US" dirty="0" err="1" smtClean="0"/>
              <a:t>servoing</a:t>
            </a:r>
            <a:r>
              <a:rPr lang="en-US" dirty="0" smtClean="0"/>
              <a:t> is the automatic feedback control of a robot as a function of an input image and a reference image. It is a vision-based</a:t>
            </a:r>
            <a:r>
              <a:rPr lang="en-US" baseline="0" dirty="0" smtClean="0"/>
              <a:t> control method in which the difference between two images is used to move the robot in a way which will minimize the error between them</a:t>
            </a:r>
            <a:r>
              <a:rPr lang="en-US" baseline="0" dirty="0" smtClean="0"/>
              <a:t>.</a:t>
            </a:r>
          </a:p>
          <a:p>
            <a:r>
              <a:rPr lang="en-US" baseline="0" dirty="0" smtClean="0"/>
              <a:t>For </a:t>
            </a:r>
            <a:r>
              <a:rPr lang="en-US" baseline="0" dirty="0" smtClean="0"/>
              <a:t>my project, input images will come from an ultrasound probe mounted on a KUKA robot, and the reference image will be a preoperative image such as CT or MRI which is used to perform image registration. </a:t>
            </a:r>
            <a:r>
              <a:rPr lang="en-US" sz="1200" kern="1200" dirty="0" smtClean="0">
                <a:solidFill>
                  <a:schemeClr val="tx1"/>
                </a:solidFill>
                <a:effectLst/>
                <a:latin typeface="+mn-lt"/>
                <a:ea typeface="+mn-ea"/>
                <a:cs typeface="+mn-cs"/>
              </a:rPr>
              <a:t>The doctor would select a predefined volume from a reference image such as CT or MRI which was obtained before the procedure. Subsequently the robot would image the patient with an ultrasound probe at the predefined volume of interest. This technique would allow the doctor to obtain accurate anatomy of the patient in real-time, even when deformations and organ movement cause the reference image to differ from reality.</a:t>
            </a:r>
            <a:endParaRPr lang="en-US" dirty="0"/>
          </a:p>
        </p:txBody>
      </p:sp>
      <p:sp>
        <p:nvSpPr>
          <p:cNvPr id="4" name="Slide Number Placeholder 3"/>
          <p:cNvSpPr>
            <a:spLocks noGrp="1"/>
          </p:cNvSpPr>
          <p:nvPr>
            <p:ph type="sldNum" sz="quarter" idx="10"/>
          </p:nvPr>
        </p:nvSpPr>
        <p:spPr/>
        <p:txBody>
          <a:bodyPr/>
          <a:lstStyle/>
          <a:p>
            <a:fld id="{9A16E6BE-51E5-4963-8B22-9E4B8EDA18AF}" type="slidenum">
              <a:rPr lang="en-US" smtClean="0"/>
              <a:t>2</a:t>
            </a:fld>
            <a:endParaRPr lang="en-US"/>
          </a:p>
        </p:txBody>
      </p:sp>
    </p:spTree>
    <p:extLst>
      <p:ext uri="{BB962C8B-B14F-4D97-AF65-F5344CB8AC3E}">
        <p14:creationId xmlns:p14="http://schemas.microsoft.com/office/powerpoint/2010/main" val="1795621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Since my project is about visual </a:t>
            </a:r>
            <a:r>
              <a:rPr lang="en-US" sz="1200" kern="1200" dirty="0" err="1" smtClean="0">
                <a:solidFill>
                  <a:schemeClr val="tx1"/>
                </a:solidFill>
                <a:effectLst/>
                <a:latin typeface="+mn-lt"/>
                <a:ea typeface="+mn-ea"/>
                <a:cs typeface="+mn-cs"/>
              </a:rPr>
              <a:t>servoing</a:t>
            </a:r>
            <a:r>
              <a:rPr lang="en-US" sz="1200" kern="1200" dirty="0" smtClean="0">
                <a:solidFill>
                  <a:schemeClr val="tx1"/>
                </a:solidFill>
                <a:effectLst/>
                <a:latin typeface="+mn-lt"/>
                <a:ea typeface="+mn-ea"/>
                <a:cs typeface="+mn-cs"/>
              </a:rPr>
              <a:t>, the</a:t>
            </a:r>
            <a:r>
              <a:rPr lang="en-US" sz="1200" kern="1200" baseline="0" dirty="0" smtClean="0">
                <a:solidFill>
                  <a:schemeClr val="tx1"/>
                </a:solidFill>
                <a:effectLst/>
                <a:latin typeface="+mn-lt"/>
                <a:ea typeface="+mn-ea"/>
                <a:cs typeface="+mn-cs"/>
              </a:rPr>
              <a:t> system setup in this paper is </a:t>
            </a:r>
            <a:r>
              <a:rPr lang="en-US" sz="1200" kern="1200" dirty="0" smtClean="0">
                <a:solidFill>
                  <a:schemeClr val="tx1"/>
                </a:solidFill>
                <a:effectLst/>
                <a:latin typeface="+mn-lt"/>
                <a:ea typeface="+mn-ea"/>
                <a:cs typeface="+mn-cs"/>
              </a:rPr>
              <a:t>similar to the one which I will use. I would hope to incorporate the design techniques discussed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this article for controlling the KUKA robot. In particular, I plan to incorporate a similar model for data flow to modularize components of the software by separating image processing, robot control, and graphics display. The design of my project would be more</a:t>
            </a:r>
            <a:r>
              <a:rPr lang="en-US" sz="1200" kern="1200" baseline="0" dirty="0" smtClean="0">
                <a:solidFill>
                  <a:schemeClr val="tx1"/>
                </a:solidFill>
                <a:effectLst/>
                <a:latin typeface="+mn-lt"/>
                <a:ea typeface="+mn-ea"/>
                <a:cs typeface="+mn-cs"/>
              </a:rPr>
              <a:t> analogous to the </a:t>
            </a:r>
            <a:r>
              <a:rPr lang="en-US" sz="1200" kern="1200" baseline="0" dirty="0" err="1" smtClean="0">
                <a:solidFill>
                  <a:schemeClr val="tx1"/>
                </a:solidFill>
                <a:effectLst/>
                <a:latin typeface="+mn-lt"/>
                <a:ea typeface="+mn-ea"/>
                <a:cs typeface="+mn-cs"/>
              </a:rPr>
              <a:t>teleultrasound</a:t>
            </a:r>
            <a:r>
              <a:rPr lang="en-US" sz="1200" kern="1200" baseline="0" dirty="0" smtClean="0">
                <a:solidFill>
                  <a:schemeClr val="tx1"/>
                </a:solidFill>
                <a:effectLst/>
                <a:latin typeface="+mn-lt"/>
                <a:ea typeface="+mn-ea"/>
                <a:cs typeface="+mn-cs"/>
              </a:rPr>
              <a:t> system depicted by the authors due to the usage of ROS for communication between </a:t>
            </a:r>
            <a:r>
              <a:rPr lang="en-US" sz="1200" kern="1200" baseline="0" dirty="0" err="1" smtClean="0">
                <a:solidFill>
                  <a:schemeClr val="tx1"/>
                </a:solidFill>
                <a:effectLst/>
                <a:latin typeface="+mn-lt"/>
                <a:ea typeface="+mn-ea"/>
                <a:cs typeface="+mn-cs"/>
              </a:rPr>
              <a:t>ImFusion</a:t>
            </a:r>
            <a:r>
              <a:rPr lang="en-US" sz="1200" kern="1200" baseline="0" dirty="0" smtClean="0">
                <a:solidFill>
                  <a:schemeClr val="tx1"/>
                </a:solidFill>
                <a:effectLst/>
                <a:latin typeface="+mn-lt"/>
                <a:ea typeface="+mn-ea"/>
                <a:cs typeface="+mn-cs"/>
              </a:rPr>
              <a:t> and KUKA Sunrise. The paper also helps me </a:t>
            </a:r>
            <a:r>
              <a:rPr lang="en-US" sz="1200" kern="1200" dirty="0" smtClean="0">
                <a:solidFill>
                  <a:schemeClr val="tx1"/>
                </a:solidFill>
                <a:effectLst/>
                <a:latin typeface="+mn-lt"/>
                <a:ea typeface="+mn-ea"/>
                <a:cs typeface="+mn-cs"/>
              </a:rPr>
              <a:t>understand</a:t>
            </a:r>
            <a:r>
              <a:rPr lang="en-US" sz="1200" kern="1200" baseline="0" dirty="0" smtClean="0">
                <a:solidFill>
                  <a:schemeClr val="tx1"/>
                </a:solidFill>
                <a:effectLst/>
                <a:latin typeface="+mn-lt"/>
                <a:ea typeface="+mn-ea"/>
                <a:cs typeface="+mn-cs"/>
              </a:rPr>
              <a:t> the design of the controller for visual </a:t>
            </a:r>
            <a:r>
              <a:rPr lang="en-US" sz="1200" kern="1200" baseline="0" dirty="0" err="1" smtClean="0">
                <a:solidFill>
                  <a:schemeClr val="tx1"/>
                </a:solidFill>
                <a:effectLst/>
                <a:latin typeface="+mn-lt"/>
                <a:ea typeface="+mn-ea"/>
                <a:cs typeface="+mn-cs"/>
              </a:rPr>
              <a:t>servoing</a:t>
            </a:r>
            <a:r>
              <a:rPr lang="en-US" sz="1200" kern="1200" baseline="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would also hope to use techniques similar to the ones used by the authors to determine which image processing algorithms are most effective. The authors provide an objective way to compare different image processing algorithms by providing a side-to-side probe movement that is used to evaluate all algorithms. They quantify results using an ultrasound phantom rather than a human so that their data is reproducible. I would hope to evaluate the effectiveness of visual </a:t>
            </a:r>
            <a:r>
              <a:rPr lang="en-US" sz="1200" kern="1200" dirty="0" err="1" smtClean="0">
                <a:solidFill>
                  <a:schemeClr val="tx1"/>
                </a:solidFill>
                <a:effectLst/>
                <a:latin typeface="+mn-lt"/>
                <a:ea typeface="+mn-ea"/>
                <a:cs typeface="+mn-cs"/>
              </a:rPr>
              <a:t>servoing</a:t>
            </a:r>
            <a:r>
              <a:rPr lang="en-US" sz="1200" kern="1200" dirty="0" smtClean="0">
                <a:solidFill>
                  <a:schemeClr val="tx1"/>
                </a:solidFill>
                <a:effectLst/>
                <a:latin typeface="+mn-lt"/>
                <a:ea typeface="+mn-ea"/>
                <a:cs typeface="+mn-cs"/>
              </a:rPr>
              <a:t> by testing motion in a single dimension then evaluating its effectiveness in all dimensions.</a:t>
            </a:r>
          </a:p>
        </p:txBody>
      </p:sp>
      <p:sp>
        <p:nvSpPr>
          <p:cNvPr id="4" name="Slide Number Placeholder 3"/>
          <p:cNvSpPr>
            <a:spLocks noGrp="1"/>
          </p:cNvSpPr>
          <p:nvPr>
            <p:ph type="sldNum" sz="quarter" idx="10"/>
          </p:nvPr>
        </p:nvSpPr>
        <p:spPr/>
        <p:txBody>
          <a:bodyPr/>
          <a:lstStyle/>
          <a:p>
            <a:fld id="{9A16E6BE-51E5-4963-8B22-9E4B8EDA18AF}" type="slidenum">
              <a:rPr lang="en-US" smtClean="0"/>
              <a:t>20</a:t>
            </a:fld>
            <a:endParaRPr lang="en-US"/>
          </a:p>
        </p:txBody>
      </p:sp>
    </p:spTree>
    <p:extLst>
      <p:ext uri="{BB962C8B-B14F-4D97-AF65-F5344CB8AC3E}">
        <p14:creationId xmlns:p14="http://schemas.microsoft.com/office/powerpoint/2010/main" val="1504990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a:t>
            </a:r>
            <a:r>
              <a:rPr lang="en-US" baseline="0" dirty="0" smtClean="0"/>
              <a:t> project goal is to develop an </a:t>
            </a:r>
            <a:r>
              <a:rPr lang="en-US" baseline="0" dirty="0" err="1" smtClean="0"/>
              <a:t>ImFusion</a:t>
            </a:r>
            <a:r>
              <a:rPr lang="en-US" baseline="0" dirty="0" smtClean="0"/>
              <a:t> plugin that performs ultrasound </a:t>
            </a:r>
            <a:r>
              <a:rPr lang="en-US" dirty="0" smtClean="0"/>
              <a:t>visual </a:t>
            </a:r>
            <a:r>
              <a:rPr lang="en-US" dirty="0" err="1" smtClean="0"/>
              <a:t>servoing</a:t>
            </a:r>
            <a:r>
              <a:rPr lang="en-US" dirty="0" smtClean="0"/>
              <a:t> with an ultrasound</a:t>
            </a:r>
            <a:r>
              <a:rPr lang="en-US" baseline="0" dirty="0" smtClean="0"/>
              <a:t> probe mounted on a</a:t>
            </a:r>
            <a:r>
              <a:rPr lang="en-US" dirty="0" smtClean="0"/>
              <a:t> KUKA robot. The software would first obtain a reference image</a:t>
            </a:r>
            <a:r>
              <a:rPr lang="en-US" baseline="0" dirty="0" smtClean="0"/>
              <a:t> of the patient acquired before the procedure.</a:t>
            </a:r>
            <a:r>
              <a:rPr lang="en-US" dirty="0" smtClean="0"/>
              <a:t> </a:t>
            </a:r>
            <a:r>
              <a:rPr lang="en-US" sz="1200" kern="1200" dirty="0" smtClean="0">
                <a:solidFill>
                  <a:schemeClr val="tx1"/>
                </a:solidFill>
                <a:effectLst/>
                <a:latin typeface="+mn-lt"/>
                <a:ea typeface="+mn-ea"/>
                <a:cs typeface="+mn-cs"/>
              </a:rPr>
              <a:t>From individual ultrasound probe images, the software will reconstruct 2D slices</a:t>
            </a:r>
            <a:r>
              <a:rPr lang="en-US" sz="1200" kern="1200" baseline="0" dirty="0" smtClean="0">
                <a:solidFill>
                  <a:schemeClr val="tx1"/>
                </a:solidFill>
                <a:effectLst/>
                <a:latin typeface="+mn-lt"/>
                <a:ea typeface="+mn-ea"/>
                <a:cs typeface="+mn-cs"/>
              </a:rPr>
              <a:t> to </a:t>
            </a:r>
            <a:r>
              <a:rPr lang="en-US" sz="1200" kern="1200" dirty="0" smtClean="0">
                <a:solidFill>
                  <a:schemeClr val="tx1"/>
                </a:solidFill>
                <a:effectLst/>
                <a:latin typeface="+mn-lt"/>
                <a:ea typeface="+mn-ea"/>
                <a:cs typeface="+mn-cs"/>
              </a:rPr>
              <a:t>acquire a 3D volume,</a:t>
            </a:r>
            <a:r>
              <a:rPr lang="en-US" sz="1200" kern="1200" baseline="0" dirty="0" smtClean="0">
                <a:solidFill>
                  <a:schemeClr val="tx1"/>
                </a:solidFill>
                <a:effectLst/>
                <a:latin typeface="+mn-lt"/>
                <a:ea typeface="+mn-ea"/>
                <a:cs typeface="+mn-cs"/>
              </a:rPr>
              <a:t> then calculate the rotation and translation between this volume and </a:t>
            </a:r>
            <a:r>
              <a:rPr lang="en-US" sz="1200" kern="1200" baseline="0" dirty="0" smtClean="0">
                <a:solidFill>
                  <a:schemeClr val="tx1"/>
                </a:solidFill>
                <a:effectLst/>
                <a:latin typeface="+mn-lt"/>
                <a:ea typeface="+mn-ea"/>
                <a:cs typeface="+mn-cs"/>
              </a:rPr>
              <a:t>the </a:t>
            </a:r>
            <a:r>
              <a:rPr lang="en-US" sz="1200" kern="1200" baseline="0" dirty="0" smtClean="0">
                <a:solidFill>
                  <a:schemeClr val="tx1"/>
                </a:solidFill>
                <a:effectLst/>
                <a:latin typeface="+mn-lt"/>
                <a:ea typeface="+mn-ea"/>
                <a:cs typeface="+mn-cs"/>
              </a:rPr>
              <a:t>volume of interest within the reference image to move the </a:t>
            </a:r>
            <a:r>
              <a:rPr lang="en-US" dirty="0" smtClean="0"/>
              <a:t>ultrasound probe to the volume of interest.  Once the </a:t>
            </a:r>
            <a:r>
              <a:rPr lang="en-US" baseline="0" dirty="0" smtClean="0"/>
              <a:t>probe reaches the volume of interest, the doctor </a:t>
            </a:r>
            <a:r>
              <a:rPr lang="en-US" baseline="0" dirty="0" smtClean="0"/>
              <a:t>will be able to see a real time image of </a:t>
            </a:r>
            <a:r>
              <a:rPr lang="en-US" baseline="0" dirty="0" smtClean="0"/>
              <a:t>the anatomy of </a:t>
            </a:r>
            <a:r>
              <a:rPr lang="en-US" baseline="0" dirty="0" smtClean="0"/>
              <a:t>interest to account for deformations and organ movement.</a:t>
            </a:r>
            <a:endParaRPr lang="en-US" dirty="0"/>
          </a:p>
        </p:txBody>
      </p:sp>
      <p:sp>
        <p:nvSpPr>
          <p:cNvPr id="4" name="Slide Number Placeholder 3"/>
          <p:cNvSpPr>
            <a:spLocks noGrp="1"/>
          </p:cNvSpPr>
          <p:nvPr>
            <p:ph type="sldNum" sz="quarter" idx="10"/>
          </p:nvPr>
        </p:nvSpPr>
        <p:spPr/>
        <p:txBody>
          <a:bodyPr/>
          <a:lstStyle/>
          <a:p>
            <a:fld id="{9A16E6BE-51E5-4963-8B22-9E4B8EDA18AF}" type="slidenum">
              <a:rPr lang="en-US" smtClean="0"/>
              <a:t>3</a:t>
            </a:fld>
            <a:endParaRPr lang="en-US"/>
          </a:p>
        </p:txBody>
      </p:sp>
    </p:spTree>
    <p:extLst>
      <p:ext uri="{BB962C8B-B14F-4D97-AF65-F5344CB8AC3E}">
        <p14:creationId xmlns:p14="http://schemas.microsoft.com/office/powerpoint/2010/main" val="3302685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an overview of how the paper is organized. First, the authors discuss the benefits of </a:t>
            </a:r>
            <a:r>
              <a:rPr lang="en-US" baseline="0" dirty="0" err="1" smtClean="0"/>
              <a:t>teleoperated</a:t>
            </a:r>
            <a:r>
              <a:rPr lang="en-US" baseline="0" dirty="0" smtClean="0"/>
              <a:t> ultrasound over conventional ultrasound. Next they introduce the robot-assisted medical ultrasound system that they use for carotid artery examination and the system setup for visual </a:t>
            </a:r>
            <a:r>
              <a:rPr lang="en-US" baseline="0" dirty="0" err="1" smtClean="0"/>
              <a:t>servoing</a:t>
            </a:r>
            <a:r>
              <a:rPr lang="en-US" baseline="0" dirty="0" smtClean="0"/>
              <a:t>. They then describe and compare the different feature extraction methods that track the carotid artery in ultrasound images. Next they present the theory behind ultrasound image </a:t>
            </a:r>
            <a:r>
              <a:rPr lang="en-US" baseline="0" dirty="0" err="1" smtClean="0"/>
              <a:t>servoing</a:t>
            </a:r>
            <a:r>
              <a:rPr lang="en-US" baseline="0" dirty="0" smtClean="0"/>
              <a:t>, along with experimental results. Finally they discuss the applications of 3D ultrasound and </a:t>
            </a:r>
            <a:r>
              <a:rPr lang="en-US" baseline="0" dirty="0" err="1" smtClean="0"/>
              <a:t>teleoperated</a:t>
            </a:r>
            <a:r>
              <a:rPr lang="en-US" baseline="0" dirty="0" smtClean="0"/>
              <a:t> ultrasound.</a:t>
            </a:r>
            <a:endParaRPr lang="en-US" dirty="0"/>
          </a:p>
        </p:txBody>
      </p:sp>
      <p:sp>
        <p:nvSpPr>
          <p:cNvPr id="4" name="Slide Number Placeholder 3"/>
          <p:cNvSpPr>
            <a:spLocks noGrp="1"/>
          </p:cNvSpPr>
          <p:nvPr>
            <p:ph type="sldNum" sz="quarter" idx="10"/>
          </p:nvPr>
        </p:nvSpPr>
        <p:spPr/>
        <p:txBody>
          <a:bodyPr/>
          <a:lstStyle/>
          <a:p>
            <a:fld id="{9A16E6BE-51E5-4963-8B22-9E4B8EDA18AF}" type="slidenum">
              <a:rPr lang="en-US" smtClean="0"/>
              <a:t>4</a:t>
            </a:fld>
            <a:endParaRPr lang="en-US"/>
          </a:p>
        </p:txBody>
      </p:sp>
    </p:spTree>
    <p:extLst>
      <p:ext uri="{BB962C8B-B14F-4D97-AF65-F5344CB8AC3E}">
        <p14:creationId xmlns:p14="http://schemas.microsoft.com/office/powerpoint/2010/main" val="1953133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Ultrasound technicians must hold the probe in awkward positions</a:t>
            </a:r>
            <a:r>
              <a:rPr lang="en-US" baseline="0" dirty="0" smtClean="0"/>
              <a:t> for prolonged periods of time. An example can be seen in the image to the right. </a:t>
            </a:r>
            <a:r>
              <a:rPr lang="en-US" sz="1200" kern="1200" dirty="0" smtClean="0">
                <a:solidFill>
                  <a:schemeClr val="tx1"/>
                </a:solidFill>
                <a:effectLst/>
                <a:latin typeface="+mn-lt"/>
                <a:ea typeface="+mn-ea"/>
                <a:cs typeface="+mn-cs"/>
              </a:rPr>
              <a:t>A number of studies indicate that sonographers suffer disproportionately from musculoskeletal disorders. </a:t>
            </a:r>
            <a:r>
              <a:rPr lang="en-US" sz="1200" kern="1200" dirty="0" smtClean="0">
                <a:solidFill>
                  <a:schemeClr val="tx1"/>
                </a:solidFill>
                <a:effectLst/>
                <a:latin typeface="+mn-lt"/>
                <a:ea typeface="+mn-ea"/>
                <a:cs typeface="+mn-cs"/>
              </a:rPr>
              <a:t>A main motivation of the authors</a:t>
            </a:r>
            <a:r>
              <a:rPr lang="en-US" sz="1200" kern="1200" baseline="0" dirty="0" smtClean="0">
                <a:solidFill>
                  <a:schemeClr val="tx1"/>
                </a:solidFill>
                <a:effectLst/>
                <a:latin typeface="+mn-lt"/>
                <a:ea typeface="+mn-ea"/>
                <a:cs typeface="+mn-cs"/>
              </a:rPr>
              <a:t> is that r</a:t>
            </a:r>
            <a:r>
              <a:rPr lang="en-US" sz="1200" kern="1200" dirty="0" smtClean="0">
                <a:solidFill>
                  <a:schemeClr val="tx1"/>
                </a:solidFill>
                <a:effectLst/>
                <a:latin typeface="+mn-lt"/>
                <a:ea typeface="+mn-ea"/>
                <a:cs typeface="+mn-cs"/>
              </a:rPr>
              <a:t>obotic </a:t>
            </a:r>
            <a:r>
              <a:rPr lang="en-US" sz="1200" kern="1200" dirty="0" smtClean="0">
                <a:solidFill>
                  <a:schemeClr val="tx1"/>
                </a:solidFill>
                <a:effectLst/>
                <a:latin typeface="+mn-lt"/>
                <a:ea typeface="+mn-ea"/>
                <a:cs typeface="+mn-cs"/>
              </a:rPr>
              <a:t>ultrasound offers ergonomic benefits by allowing the operator to remotely position the ultrasound probe. It </a:t>
            </a:r>
            <a:r>
              <a:rPr lang="en-US" sz="1200" kern="1200" dirty="0" smtClean="0">
                <a:solidFill>
                  <a:schemeClr val="tx1"/>
                </a:solidFill>
                <a:effectLst/>
                <a:latin typeface="+mn-lt"/>
                <a:ea typeface="+mn-ea"/>
                <a:cs typeface="+mn-cs"/>
              </a:rPr>
              <a:t>also allows </a:t>
            </a:r>
            <a:r>
              <a:rPr lang="en-US" sz="1200" kern="1200" dirty="0" smtClean="0">
                <a:solidFill>
                  <a:schemeClr val="tx1"/>
                </a:solidFill>
                <a:effectLst/>
                <a:latin typeface="+mn-lt"/>
                <a:ea typeface="+mn-ea"/>
                <a:cs typeface="+mn-cs"/>
              </a:rPr>
              <a:t>for the possibility</a:t>
            </a:r>
            <a:r>
              <a:rPr lang="en-US" sz="1200" kern="1200" baseline="0" dirty="0" smtClean="0">
                <a:solidFill>
                  <a:schemeClr val="tx1"/>
                </a:solidFill>
                <a:effectLst/>
                <a:latin typeface="+mn-lt"/>
                <a:ea typeface="+mn-ea"/>
                <a:cs typeface="+mn-cs"/>
              </a:rPr>
              <a:t> of </a:t>
            </a:r>
            <a:r>
              <a:rPr lang="en-US" sz="1200" kern="1200" dirty="0" smtClean="0">
                <a:solidFill>
                  <a:schemeClr val="tx1"/>
                </a:solidFill>
                <a:effectLst/>
                <a:latin typeface="+mn-lt"/>
                <a:ea typeface="+mn-ea"/>
                <a:cs typeface="+mn-cs"/>
              </a:rPr>
              <a:t>telemedicine via the Internet and also reduces operator </a:t>
            </a:r>
            <a:r>
              <a:rPr lang="en-US" sz="1200" kern="1200" dirty="0" smtClean="0">
                <a:solidFill>
                  <a:schemeClr val="tx1"/>
                </a:solidFill>
                <a:effectLst/>
                <a:latin typeface="+mn-lt"/>
                <a:ea typeface="+mn-ea"/>
                <a:cs typeface="+mn-cs"/>
              </a:rPr>
              <a:t>fatigue by allowing automatic</a:t>
            </a:r>
            <a:r>
              <a:rPr lang="en-US" sz="1200" kern="1200" baseline="0" dirty="0" smtClean="0">
                <a:solidFill>
                  <a:schemeClr val="tx1"/>
                </a:solidFill>
                <a:effectLst/>
                <a:latin typeface="+mn-lt"/>
                <a:ea typeface="+mn-ea"/>
                <a:cs typeface="+mn-cs"/>
              </a:rPr>
              <a:t> guidance of the ultrasound probe via visual </a:t>
            </a:r>
            <a:r>
              <a:rPr lang="en-US" sz="1200" kern="1200" baseline="0" dirty="0" err="1" smtClean="0">
                <a:solidFill>
                  <a:schemeClr val="tx1"/>
                </a:solidFill>
                <a:effectLst/>
                <a:latin typeface="+mn-lt"/>
                <a:ea typeface="+mn-ea"/>
                <a:cs typeface="+mn-cs"/>
              </a:rPr>
              <a:t>servoing</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The paper describes a robotic ultrasound system </a:t>
            </a:r>
            <a:r>
              <a:rPr lang="en-US" sz="1200" kern="1200" baseline="0" dirty="0" smtClean="0">
                <a:solidFill>
                  <a:schemeClr val="tx1"/>
                </a:solidFill>
                <a:effectLst/>
                <a:latin typeface="+mn-lt"/>
                <a:ea typeface="+mn-ea"/>
                <a:cs typeface="+mn-cs"/>
              </a:rPr>
              <a:t>that provides assistance during </a:t>
            </a:r>
            <a:r>
              <a:rPr lang="en-US" sz="1200" kern="1200" baseline="0" dirty="0" smtClean="0">
                <a:solidFill>
                  <a:schemeClr val="tx1"/>
                </a:solidFill>
                <a:effectLst/>
                <a:latin typeface="+mn-lt"/>
                <a:ea typeface="+mn-ea"/>
                <a:cs typeface="+mn-cs"/>
              </a:rPr>
              <a:t>carotid artery examination.</a:t>
            </a:r>
            <a:endParaRPr lang="en-US" dirty="0" smtClean="0"/>
          </a:p>
        </p:txBody>
      </p:sp>
      <p:sp>
        <p:nvSpPr>
          <p:cNvPr id="4" name="Slide Number Placeholder 3"/>
          <p:cNvSpPr>
            <a:spLocks noGrp="1"/>
          </p:cNvSpPr>
          <p:nvPr>
            <p:ph type="sldNum" sz="quarter" idx="10"/>
          </p:nvPr>
        </p:nvSpPr>
        <p:spPr/>
        <p:txBody>
          <a:bodyPr/>
          <a:lstStyle/>
          <a:p>
            <a:fld id="{9A16E6BE-51E5-4963-8B22-9E4B8EDA18AF}" type="slidenum">
              <a:rPr lang="en-US" smtClean="0"/>
              <a:t>5</a:t>
            </a:fld>
            <a:endParaRPr lang="en-US"/>
          </a:p>
        </p:txBody>
      </p:sp>
    </p:spTree>
    <p:extLst>
      <p:ext uri="{BB962C8B-B14F-4D97-AF65-F5344CB8AC3E}">
        <p14:creationId xmlns:p14="http://schemas.microsoft.com/office/powerpoint/2010/main" val="74505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experimental setup consists of an ultrasound probe with position and force sensors that is mounted on a robot with six degrees of freedom. A computer directly controls the robot using visual </a:t>
            </a:r>
            <a:r>
              <a:rPr lang="en-US" baseline="0" dirty="0" err="1" smtClean="0"/>
              <a:t>servoing</a:t>
            </a:r>
            <a:r>
              <a:rPr lang="en-US" baseline="0" dirty="0" smtClean="0"/>
              <a:t>. The computer also has a GUI and mouse that allows a human to control </a:t>
            </a:r>
            <a:r>
              <a:rPr lang="en-US" baseline="0" dirty="0" smtClean="0"/>
              <a:t>it indirectly. A human operates the computer and selects features of interest to which the ultrasound probe should move, then the robot moves to that position using visual </a:t>
            </a:r>
            <a:r>
              <a:rPr lang="en-US" baseline="0" dirty="0" err="1" smtClean="0"/>
              <a:t>servoing</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A16E6BE-51E5-4963-8B22-9E4B8EDA18AF}" type="slidenum">
              <a:rPr lang="en-US" smtClean="0"/>
              <a:t>6</a:t>
            </a:fld>
            <a:endParaRPr lang="en-US"/>
          </a:p>
        </p:txBody>
      </p:sp>
    </p:spTree>
    <p:extLst>
      <p:ext uri="{BB962C8B-B14F-4D97-AF65-F5344CB8AC3E}">
        <p14:creationId xmlns:p14="http://schemas.microsoft.com/office/powerpoint/2010/main" val="138083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block diagram,</a:t>
            </a:r>
            <a:r>
              <a:rPr lang="en-US" baseline="0" dirty="0" smtClean="0"/>
              <a:t> the authors show how control of the robot is achieved. </a:t>
            </a:r>
            <a:r>
              <a:rPr lang="en-US" dirty="0" smtClean="0"/>
              <a:t>The </a:t>
            </a:r>
            <a:r>
              <a:rPr lang="en-US" dirty="0" smtClean="0"/>
              <a:t>GUI displays the </a:t>
            </a:r>
            <a:r>
              <a:rPr lang="en-US" dirty="0" smtClean="0"/>
              <a:t>image</a:t>
            </a:r>
            <a:r>
              <a:rPr lang="en-US" baseline="0" dirty="0" smtClean="0"/>
              <a:t> from the </a:t>
            </a:r>
            <a:r>
              <a:rPr lang="en-US" dirty="0" smtClean="0"/>
              <a:t>ultrasound probe </a:t>
            </a:r>
            <a:r>
              <a:rPr lang="en-US" dirty="0" smtClean="0"/>
              <a:t>in real-time</a:t>
            </a:r>
            <a:r>
              <a:rPr lang="en-US" dirty="0" smtClean="0"/>
              <a:t>. The GUI also</a:t>
            </a:r>
            <a:r>
              <a:rPr lang="en-US" baseline="0" dirty="0" smtClean="0"/>
              <a:t> displays a 3D rendered model of the ultrasound transducer. </a:t>
            </a:r>
            <a:r>
              <a:rPr lang="en-US" baseline="0" dirty="0" smtClean="0"/>
              <a:t>The</a:t>
            </a:r>
            <a:r>
              <a:rPr lang="en-US" dirty="0" smtClean="0"/>
              <a:t> operator uses a mouse to select </a:t>
            </a:r>
            <a:r>
              <a:rPr lang="en-US" baseline="0" dirty="0" smtClean="0"/>
              <a:t>features within the ultrasound image. Once these features are selected, they are passed on to the image controller </a:t>
            </a:r>
            <a:r>
              <a:rPr lang="en-US" baseline="0" dirty="0" smtClean="0"/>
              <a:t>which uses visual </a:t>
            </a:r>
            <a:r>
              <a:rPr lang="en-US" baseline="0" dirty="0" err="1" smtClean="0"/>
              <a:t>servoing</a:t>
            </a:r>
            <a:r>
              <a:rPr lang="en-US" baseline="0" dirty="0" smtClean="0"/>
              <a:t> to move the robot. </a:t>
            </a:r>
            <a:r>
              <a:rPr lang="en-US" baseline="0" dirty="0" smtClean="0"/>
              <a:t>The robot </a:t>
            </a:r>
            <a:r>
              <a:rPr lang="en-US" baseline="0" dirty="0" smtClean="0"/>
              <a:t>then does the actual movement </a:t>
            </a:r>
            <a:r>
              <a:rPr lang="en-US" baseline="0" dirty="0" smtClean="0"/>
              <a:t>the ultrasound </a:t>
            </a:r>
            <a:r>
              <a:rPr lang="en-US" baseline="0" dirty="0" smtClean="0"/>
              <a:t>probe. The visual </a:t>
            </a:r>
            <a:r>
              <a:rPr lang="en-US" baseline="0" dirty="0" err="1" smtClean="0"/>
              <a:t>servoing</a:t>
            </a:r>
            <a:r>
              <a:rPr lang="en-US" baseline="0" dirty="0" smtClean="0"/>
              <a:t> control loop is repeated </a:t>
            </a:r>
            <a:r>
              <a:rPr lang="en-US" baseline="0" dirty="0" smtClean="0"/>
              <a:t>until </a:t>
            </a:r>
            <a:r>
              <a:rPr lang="en-US" baseline="0" dirty="0" smtClean="0"/>
              <a:t>the </a:t>
            </a:r>
            <a:r>
              <a:rPr lang="en-US" baseline="0" dirty="0" smtClean="0"/>
              <a:t>error between the current and desired images </a:t>
            </a:r>
            <a:r>
              <a:rPr lang="en-US" baseline="0" dirty="0" smtClean="0"/>
              <a:t>is negligible, at which point the selected features should be at the center of the image.</a:t>
            </a:r>
            <a:endParaRPr lang="en-US" dirty="0"/>
          </a:p>
        </p:txBody>
      </p:sp>
      <p:sp>
        <p:nvSpPr>
          <p:cNvPr id="4" name="Slide Number Placeholder 3"/>
          <p:cNvSpPr>
            <a:spLocks noGrp="1"/>
          </p:cNvSpPr>
          <p:nvPr>
            <p:ph type="sldNum" sz="quarter" idx="10"/>
          </p:nvPr>
        </p:nvSpPr>
        <p:spPr/>
        <p:txBody>
          <a:bodyPr/>
          <a:lstStyle/>
          <a:p>
            <a:fld id="{9A16E6BE-51E5-4963-8B22-9E4B8EDA18AF}" type="slidenum">
              <a:rPr lang="en-US" smtClean="0"/>
              <a:t>7</a:t>
            </a:fld>
            <a:endParaRPr lang="en-US"/>
          </a:p>
        </p:txBody>
      </p:sp>
    </p:spTree>
    <p:extLst>
      <p:ext uri="{BB962C8B-B14F-4D97-AF65-F5344CB8AC3E}">
        <p14:creationId xmlns:p14="http://schemas.microsoft.com/office/powerpoint/2010/main" val="4086992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a:t>
            </a:r>
            <a:r>
              <a:rPr lang="en-US" baseline="0" dirty="0" smtClean="0"/>
              <a:t> the data </a:t>
            </a:r>
            <a:r>
              <a:rPr lang="en-US" baseline="0" dirty="0" smtClean="0"/>
              <a:t>flow diagram </a:t>
            </a:r>
            <a:r>
              <a:rPr lang="en-US" baseline="0" dirty="0" smtClean="0"/>
              <a:t>of the system</a:t>
            </a:r>
            <a:r>
              <a:rPr lang="en-US" baseline="0" dirty="0" smtClean="0"/>
              <a:t>. It illustrates how information is shared between system components and how the current state of the system is updated. It also shows how the operator can control the robot using the image display and the mouse, and also how the operator can view the current state of the system. The ultrasound image display is used to display the current ultrasound image and also to match the current feature locations with the feature locations for the robot to find. Once a feature location is selected, communication occurs between the ultrasound system, image processing software, and the robot controller to move the ultrasound probe to the correct location. The operator can also move the robot directly using the mouse since control of the robot is shared between the operator and the visual servo controller.</a:t>
            </a:r>
            <a:endParaRPr lang="en-US" dirty="0"/>
          </a:p>
        </p:txBody>
      </p:sp>
      <p:sp>
        <p:nvSpPr>
          <p:cNvPr id="4" name="Slide Number Placeholder 3"/>
          <p:cNvSpPr>
            <a:spLocks noGrp="1"/>
          </p:cNvSpPr>
          <p:nvPr>
            <p:ph type="sldNum" sz="quarter" idx="10"/>
          </p:nvPr>
        </p:nvSpPr>
        <p:spPr/>
        <p:txBody>
          <a:bodyPr/>
          <a:lstStyle/>
          <a:p>
            <a:fld id="{9A16E6BE-51E5-4963-8B22-9E4B8EDA18AF}" type="slidenum">
              <a:rPr lang="en-US" smtClean="0"/>
              <a:t>8</a:t>
            </a:fld>
            <a:endParaRPr lang="en-US"/>
          </a:p>
        </p:txBody>
      </p:sp>
    </p:spTree>
    <p:extLst>
      <p:ext uri="{BB962C8B-B14F-4D97-AF65-F5344CB8AC3E}">
        <p14:creationId xmlns:p14="http://schemas.microsoft.com/office/powerpoint/2010/main" val="2231738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the authors discuss</a:t>
            </a:r>
            <a:r>
              <a:rPr lang="en-US" baseline="0" dirty="0" smtClean="0"/>
              <a:t> algorithms that perform feature tracking of carotid artery. Each algorithm is validated by moving the probe in a side-to-side motion along the x axis with first a slower motion then a faster motion. The location of the ultrasound probe are shown in the top figure relative to the ultrasound image. An ultrasound phantom is used rather than a human subject so that results are quantifiable and reproducible.</a:t>
            </a:r>
            <a:endParaRPr lang="en-US" dirty="0"/>
          </a:p>
        </p:txBody>
      </p:sp>
      <p:sp>
        <p:nvSpPr>
          <p:cNvPr id="4" name="Slide Number Placeholder 3"/>
          <p:cNvSpPr>
            <a:spLocks noGrp="1"/>
          </p:cNvSpPr>
          <p:nvPr>
            <p:ph type="sldNum" sz="quarter" idx="10"/>
          </p:nvPr>
        </p:nvSpPr>
        <p:spPr/>
        <p:txBody>
          <a:bodyPr/>
          <a:lstStyle/>
          <a:p>
            <a:fld id="{9A16E6BE-51E5-4963-8B22-9E4B8EDA18AF}" type="slidenum">
              <a:rPr lang="en-US" smtClean="0"/>
              <a:t>9</a:t>
            </a:fld>
            <a:endParaRPr lang="en-US"/>
          </a:p>
        </p:txBody>
      </p:sp>
    </p:spTree>
    <p:extLst>
      <p:ext uri="{BB962C8B-B14F-4D97-AF65-F5344CB8AC3E}">
        <p14:creationId xmlns:p14="http://schemas.microsoft.com/office/powerpoint/2010/main" val="787706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CA6E64-F2A8-472F-8F80-90E37965D154}" type="datetimeFigureOut">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81D69-36DF-4AD8-BB38-E184362981E7}" type="slidenum">
              <a:rPr lang="en-US" smtClean="0"/>
              <a:t>‹#›</a:t>
            </a:fld>
            <a:endParaRPr lang="en-US"/>
          </a:p>
        </p:txBody>
      </p:sp>
    </p:spTree>
    <p:extLst>
      <p:ext uri="{BB962C8B-B14F-4D97-AF65-F5344CB8AC3E}">
        <p14:creationId xmlns:p14="http://schemas.microsoft.com/office/powerpoint/2010/main" val="2336334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CA6E64-F2A8-472F-8F80-90E37965D154}" type="datetimeFigureOut">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81D69-36DF-4AD8-BB38-E184362981E7}" type="slidenum">
              <a:rPr lang="en-US" smtClean="0"/>
              <a:t>‹#›</a:t>
            </a:fld>
            <a:endParaRPr lang="en-US"/>
          </a:p>
        </p:txBody>
      </p:sp>
    </p:spTree>
    <p:extLst>
      <p:ext uri="{BB962C8B-B14F-4D97-AF65-F5344CB8AC3E}">
        <p14:creationId xmlns:p14="http://schemas.microsoft.com/office/powerpoint/2010/main" val="1046883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CA6E64-F2A8-472F-8F80-90E37965D154}" type="datetimeFigureOut">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81D69-36DF-4AD8-BB38-E184362981E7}" type="slidenum">
              <a:rPr lang="en-US" smtClean="0"/>
              <a:t>‹#›</a:t>
            </a:fld>
            <a:endParaRPr lang="en-US"/>
          </a:p>
        </p:txBody>
      </p:sp>
    </p:spTree>
    <p:extLst>
      <p:ext uri="{BB962C8B-B14F-4D97-AF65-F5344CB8AC3E}">
        <p14:creationId xmlns:p14="http://schemas.microsoft.com/office/powerpoint/2010/main" val="2112597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CA6E64-F2A8-472F-8F80-90E37965D154}" type="datetimeFigureOut">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81D69-36DF-4AD8-BB38-E184362981E7}" type="slidenum">
              <a:rPr lang="en-US" smtClean="0"/>
              <a:t>‹#›</a:t>
            </a:fld>
            <a:endParaRPr lang="en-US"/>
          </a:p>
        </p:txBody>
      </p:sp>
    </p:spTree>
    <p:extLst>
      <p:ext uri="{BB962C8B-B14F-4D97-AF65-F5344CB8AC3E}">
        <p14:creationId xmlns:p14="http://schemas.microsoft.com/office/powerpoint/2010/main" val="3229509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CA6E64-F2A8-472F-8F80-90E37965D154}" type="datetimeFigureOut">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81D69-36DF-4AD8-BB38-E184362981E7}" type="slidenum">
              <a:rPr lang="en-US" smtClean="0"/>
              <a:t>‹#›</a:t>
            </a:fld>
            <a:endParaRPr lang="en-US"/>
          </a:p>
        </p:txBody>
      </p:sp>
    </p:spTree>
    <p:extLst>
      <p:ext uri="{BB962C8B-B14F-4D97-AF65-F5344CB8AC3E}">
        <p14:creationId xmlns:p14="http://schemas.microsoft.com/office/powerpoint/2010/main" val="1440746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CA6E64-F2A8-472F-8F80-90E37965D154}" type="datetimeFigureOut">
              <a:rPr lang="en-US" smtClean="0"/>
              <a:t>3/10/2015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681D69-36DF-4AD8-BB38-E184362981E7}" type="slidenum">
              <a:rPr lang="en-US" smtClean="0"/>
              <a:t>‹#›</a:t>
            </a:fld>
            <a:endParaRPr lang="en-US"/>
          </a:p>
        </p:txBody>
      </p:sp>
    </p:spTree>
    <p:extLst>
      <p:ext uri="{BB962C8B-B14F-4D97-AF65-F5344CB8AC3E}">
        <p14:creationId xmlns:p14="http://schemas.microsoft.com/office/powerpoint/2010/main" val="647180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CA6E64-F2A8-472F-8F80-90E37965D154}" type="datetimeFigureOut">
              <a:rPr lang="en-US" smtClean="0"/>
              <a:t>3/10/2015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681D69-36DF-4AD8-BB38-E184362981E7}" type="slidenum">
              <a:rPr lang="en-US" smtClean="0"/>
              <a:t>‹#›</a:t>
            </a:fld>
            <a:endParaRPr lang="en-US"/>
          </a:p>
        </p:txBody>
      </p:sp>
    </p:spTree>
    <p:extLst>
      <p:ext uri="{BB962C8B-B14F-4D97-AF65-F5344CB8AC3E}">
        <p14:creationId xmlns:p14="http://schemas.microsoft.com/office/powerpoint/2010/main" val="4022496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CA6E64-F2A8-472F-8F80-90E37965D154}" type="datetimeFigureOut">
              <a:rPr lang="en-US" smtClean="0"/>
              <a:t>3/10/2015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681D69-36DF-4AD8-BB38-E184362981E7}" type="slidenum">
              <a:rPr lang="en-US" smtClean="0"/>
              <a:t>‹#›</a:t>
            </a:fld>
            <a:endParaRPr lang="en-US"/>
          </a:p>
        </p:txBody>
      </p:sp>
    </p:spTree>
    <p:extLst>
      <p:ext uri="{BB962C8B-B14F-4D97-AF65-F5344CB8AC3E}">
        <p14:creationId xmlns:p14="http://schemas.microsoft.com/office/powerpoint/2010/main" val="4022234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CA6E64-F2A8-472F-8F80-90E37965D154}" type="datetimeFigureOut">
              <a:rPr lang="en-US" smtClean="0"/>
              <a:t>3/10/2015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681D69-36DF-4AD8-BB38-E184362981E7}" type="slidenum">
              <a:rPr lang="en-US" smtClean="0"/>
              <a:t>‹#›</a:t>
            </a:fld>
            <a:endParaRPr lang="en-US"/>
          </a:p>
        </p:txBody>
      </p:sp>
    </p:spTree>
    <p:extLst>
      <p:ext uri="{BB962C8B-B14F-4D97-AF65-F5344CB8AC3E}">
        <p14:creationId xmlns:p14="http://schemas.microsoft.com/office/powerpoint/2010/main" val="2474214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CA6E64-F2A8-472F-8F80-90E37965D154}" type="datetimeFigureOut">
              <a:rPr lang="en-US" smtClean="0"/>
              <a:t>3/10/2015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681D69-36DF-4AD8-BB38-E184362981E7}" type="slidenum">
              <a:rPr lang="en-US" smtClean="0"/>
              <a:t>‹#›</a:t>
            </a:fld>
            <a:endParaRPr lang="en-US"/>
          </a:p>
        </p:txBody>
      </p:sp>
    </p:spTree>
    <p:extLst>
      <p:ext uri="{BB962C8B-B14F-4D97-AF65-F5344CB8AC3E}">
        <p14:creationId xmlns:p14="http://schemas.microsoft.com/office/powerpoint/2010/main" val="2269451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CA6E64-F2A8-472F-8F80-90E37965D154}" type="datetimeFigureOut">
              <a:rPr lang="en-US" smtClean="0"/>
              <a:t>3/10/2015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681D69-36DF-4AD8-BB38-E184362981E7}" type="slidenum">
              <a:rPr lang="en-US" smtClean="0"/>
              <a:t>‹#›</a:t>
            </a:fld>
            <a:endParaRPr lang="en-US"/>
          </a:p>
        </p:txBody>
      </p:sp>
    </p:spTree>
    <p:extLst>
      <p:ext uri="{BB962C8B-B14F-4D97-AF65-F5344CB8AC3E}">
        <p14:creationId xmlns:p14="http://schemas.microsoft.com/office/powerpoint/2010/main" val="1277678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CA6E64-F2A8-472F-8F80-90E37965D154}" type="datetimeFigureOut">
              <a:rPr lang="en-US" smtClean="0"/>
              <a:t>3/10/2015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681D69-36DF-4AD8-BB38-E184362981E7}" type="slidenum">
              <a:rPr lang="en-US" smtClean="0"/>
              <a:t>‹#›</a:t>
            </a:fld>
            <a:endParaRPr lang="en-US"/>
          </a:p>
        </p:txBody>
      </p:sp>
    </p:spTree>
    <p:extLst>
      <p:ext uri="{BB962C8B-B14F-4D97-AF65-F5344CB8AC3E}">
        <p14:creationId xmlns:p14="http://schemas.microsoft.com/office/powerpoint/2010/main" val="750648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gif"/></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gif"/><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3.gif"/><Relationship Id="rId4" Type="http://schemas.openxmlformats.org/officeDocument/2006/relationships/image" Target="../media/image32.gif"/></Relationships>
</file>

<file path=ppt/slides/_rels/slide16.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7.gif"/><Relationship Id="rId4" Type="http://schemas.openxmlformats.org/officeDocument/2006/relationships/image" Target="../media/image36.gif"/></Relationships>
</file>

<file path=ppt/slides/_rels/slide18.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9.gi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4288458"/>
            <a:ext cx="9144000" cy="1082749"/>
          </a:xfrm>
        </p:spPr>
        <p:txBody>
          <a:bodyPr/>
          <a:lstStyle/>
          <a:p>
            <a:r>
              <a:rPr lang="en-US" dirty="0" smtClean="0"/>
              <a:t>Seminar presented by Michael Scarlett</a:t>
            </a:r>
          </a:p>
          <a:p>
            <a:r>
              <a:rPr lang="en-US" dirty="0" smtClean="0"/>
              <a:t>Group 8: Ultrasound-Based Visual </a:t>
            </a:r>
            <a:r>
              <a:rPr lang="en-US" dirty="0" err="1" smtClean="0"/>
              <a:t>Servoing</a:t>
            </a:r>
            <a:endParaRPr lang="en-US"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6108406" y="5810655"/>
            <a:ext cx="2810480" cy="1041510"/>
          </a:xfrm>
          <a:prstGeom prst="rect">
            <a:avLst/>
          </a:prstGeom>
        </p:spPr>
      </p:pic>
      <p:pic>
        <p:nvPicPr>
          <p:cNvPr id="5" name="Picture 2" descr="http://camp.lcsr.jhu.edu/wp-content/uploads/2015/01/whiting.logo_.small_.horizontal.blue_.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4736" y="5816490"/>
            <a:ext cx="3801508" cy="10298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na-mic.org/Wiki/images/thumb/1/1f/CAMP_logo_blue.png/110px-CAMP_logo_blu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864" y="5922335"/>
            <a:ext cx="808859" cy="88239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568843" y="392010"/>
            <a:ext cx="10974859" cy="391567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000" dirty="0" smtClean="0"/>
              <a:t>Image-Guided Control of a Robot for Medical Ultrasound</a:t>
            </a:r>
          </a:p>
          <a:p>
            <a:r>
              <a:rPr lang="en-US" sz="3600" dirty="0" err="1" smtClean="0"/>
              <a:t>Purang</a:t>
            </a:r>
            <a:r>
              <a:rPr lang="en-US" sz="3600" dirty="0" smtClean="0"/>
              <a:t> </a:t>
            </a:r>
            <a:r>
              <a:rPr lang="en-US" sz="3600" dirty="0" err="1" smtClean="0"/>
              <a:t>Abolmaesumi</a:t>
            </a:r>
            <a:r>
              <a:rPr lang="en-US" sz="3600" dirty="0" smtClean="0"/>
              <a:t>, </a:t>
            </a:r>
            <a:r>
              <a:rPr lang="en-US" sz="3600" dirty="0" err="1" smtClean="0"/>
              <a:t>Septimiu</a:t>
            </a:r>
            <a:r>
              <a:rPr lang="en-US" sz="3600" dirty="0" smtClean="0"/>
              <a:t> E. </a:t>
            </a:r>
            <a:r>
              <a:rPr lang="en-US" sz="3600" dirty="0" err="1" smtClean="0"/>
              <a:t>Salcudean</a:t>
            </a:r>
            <a:r>
              <a:rPr lang="en-US" sz="3600" dirty="0" smtClean="0"/>
              <a:t>, Wen-Hong Zhu, Mohammad Reza </a:t>
            </a:r>
            <a:r>
              <a:rPr lang="en-US" sz="3600" dirty="0" err="1" smtClean="0"/>
              <a:t>Sirouspour</a:t>
            </a:r>
            <a:r>
              <a:rPr lang="en-US" sz="3600" dirty="0" smtClean="0"/>
              <a:t>, Simon P. </a:t>
            </a:r>
            <a:r>
              <a:rPr lang="en-US" sz="3600" dirty="0" err="1" smtClean="0"/>
              <a:t>Dimaio</a:t>
            </a:r>
            <a:endParaRPr lang="en-US" sz="3600" i="1" dirty="0" smtClean="0"/>
          </a:p>
          <a:p>
            <a:r>
              <a:rPr lang="en-US" sz="3600" i="1" dirty="0" smtClean="0"/>
              <a:t>IEEE Trans Robot </a:t>
            </a:r>
            <a:r>
              <a:rPr lang="en-US" sz="3600" i="1" dirty="0" err="1" smtClean="0"/>
              <a:t>Autom</a:t>
            </a:r>
            <a:r>
              <a:rPr lang="en-US" sz="3600" dirty="0" smtClean="0"/>
              <a:t>. 2002;18(1):11-23</a:t>
            </a:r>
            <a:endParaRPr lang="en-US" sz="3600" dirty="0"/>
          </a:p>
        </p:txBody>
      </p:sp>
    </p:spTree>
    <p:extLst>
      <p:ext uri="{BB962C8B-B14F-4D97-AF65-F5344CB8AC3E}">
        <p14:creationId xmlns:p14="http://schemas.microsoft.com/office/powerpoint/2010/main" val="20193168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Tracking</a:t>
            </a:r>
            <a:endParaRPr lang="en-US" dirty="0"/>
          </a:p>
        </p:txBody>
      </p:sp>
      <p:sp>
        <p:nvSpPr>
          <p:cNvPr id="3" name="Content Placeholder 2"/>
          <p:cNvSpPr>
            <a:spLocks noGrp="1"/>
          </p:cNvSpPr>
          <p:nvPr>
            <p:ph idx="1"/>
          </p:nvPr>
        </p:nvSpPr>
        <p:spPr>
          <a:xfrm>
            <a:off x="838200" y="1825625"/>
            <a:ext cx="4456814" cy="4405054"/>
          </a:xfrm>
        </p:spPr>
        <p:txBody>
          <a:bodyPr/>
          <a:lstStyle/>
          <a:p>
            <a:r>
              <a:rPr lang="en-US" b="1" dirty="0" smtClean="0"/>
              <a:t>Cross correlation</a:t>
            </a:r>
          </a:p>
          <a:p>
            <a:r>
              <a:rPr lang="en-US" dirty="0" smtClean="0"/>
              <a:t>Sequential similarity detection</a:t>
            </a:r>
          </a:p>
          <a:p>
            <a:r>
              <a:rPr lang="en-US" dirty="0" smtClean="0"/>
              <a:t>Star algorithm</a:t>
            </a:r>
          </a:p>
          <a:p>
            <a:r>
              <a:rPr lang="en-US" dirty="0" smtClean="0"/>
              <a:t>Star-</a:t>
            </a:r>
            <a:r>
              <a:rPr lang="en-US" dirty="0" err="1" smtClean="0"/>
              <a:t>Kalman</a:t>
            </a:r>
            <a:r>
              <a:rPr lang="en-US" dirty="0" smtClean="0"/>
              <a:t> algorithm</a:t>
            </a:r>
          </a:p>
          <a:p>
            <a:r>
              <a:rPr lang="en-US" dirty="0" smtClean="0"/>
              <a:t>Discrete snake model</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8809" y="1693012"/>
            <a:ext cx="6507125" cy="2904400"/>
          </a:xfrm>
          <a:prstGeom prst="rect">
            <a:avLst/>
          </a:prstGeom>
        </p:spPr>
      </p:pic>
      <p:sp>
        <p:nvSpPr>
          <p:cNvPr id="6" name="TextBox 5"/>
          <p:cNvSpPr txBox="1"/>
          <p:nvPr/>
        </p:nvSpPr>
        <p:spPr>
          <a:xfrm>
            <a:off x="6705599" y="4615736"/>
            <a:ext cx="2997808" cy="369332"/>
          </a:xfrm>
          <a:prstGeom prst="rect">
            <a:avLst/>
          </a:prstGeom>
          <a:noFill/>
        </p:spPr>
        <p:txBody>
          <a:bodyPr wrap="none" rtlCol="0">
            <a:spAutoFit/>
          </a:bodyPr>
          <a:lstStyle/>
          <a:p>
            <a:r>
              <a:rPr lang="en-US" dirty="0" smtClean="0"/>
              <a:t>Correlation of feature patches</a:t>
            </a:r>
            <a:endParaRPr lang="en-US" dirty="0"/>
          </a:p>
        </p:txBody>
      </p:sp>
    </p:spTree>
    <p:extLst>
      <p:ext uri="{BB962C8B-B14F-4D97-AF65-F5344CB8AC3E}">
        <p14:creationId xmlns:p14="http://schemas.microsoft.com/office/powerpoint/2010/main" val="13916887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Tracking</a:t>
            </a:r>
            <a:endParaRPr lang="en-US" dirty="0"/>
          </a:p>
        </p:txBody>
      </p:sp>
      <p:sp>
        <p:nvSpPr>
          <p:cNvPr id="3" name="Content Placeholder 2"/>
          <p:cNvSpPr>
            <a:spLocks noGrp="1"/>
          </p:cNvSpPr>
          <p:nvPr>
            <p:ph idx="1"/>
          </p:nvPr>
        </p:nvSpPr>
        <p:spPr>
          <a:xfrm>
            <a:off x="838200" y="1825625"/>
            <a:ext cx="4456814" cy="4405054"/>
          </a:xfrm>
        </p:spPr>
        <p:txBody>
          <a:bodyPr/>
          <a:lstStyle/>
          <a:p>
            <a:r>
              <a:rPr lang="en-US" dirty="0" smtClean="0"/>
              <a:t>Cross correlation</a:t>
            </a:r>
          </a:p>
          <a:p>
            <a:r>
              <a:rPr lang="en-US" b="1" dirty="0" smtClean="0"/>
              <a:t>Sequential similarity detection</a:t>
            </a:r>
          </a:p>
          <a:p>
            <a:r>
              <a:rPr lang="en-US" dirty="0" smtClean="0"/>
              <a:t>Star algorithm</a:t>
            </a:r>
          </a:p>
          <a:p>
            <a:r>
              <a:rPr lang="en-US" dirty="0" smtClean="0"/>
              <a:t>Star-</a:t>
            </a:r>
            <a:r>
              <a:rPr lang="en-US" dirty="0" err="1" smtClean="0"/>
              <a:t>Kalman</a:t>
            </a:r>
            <a:r>
              <a:rPr lang="en-US" dirty="0" smtClean="0"/>
              <a:t> algorithm</a:t>
            </a:r>
          </a:p>
          <a:p>
            <a:r>
              <a:rPr lang="en-US" dirty="0" smtClean="0"/>
              <a:t>Discrete snake model</a:t>
            </a:r>
            <a:endParaRPr lang="en-US" dirty="0"/>
          </a:p>
        </p:txBody>
      </p:sp>
      <p:pic>
        <p:nvPicPr>
          <p:cNvPr id="10" name="Picture 9"/>
          <p:cNvPicPr>
            <a:picLocks noChangeAspect="1"/>
          </p:cNvPicPr>
          <p:nvPr/>
        </p:nvPicPr>
        <p:blipFill>
          <a:blip r:embed="rId3"/>
          <a:stretch>
            <a:fillRect/>
          </a:stretch>
        </p:blipFill>
        <p:spPr>
          <a:xfrm>
            <a:off x="6096000" y="1825625"/>
            <a:ext cx="3943350" cy="2524125"/>
          </a:xfrm>
          <a:prstGeom prst="rect">
            <a:avLst/>
          </a:prstGeom>
        </p:spPr>
      </p:pic>
      <p:sp>
        <p:nvSpPr>
          <p:cNvPr id="11" name="TextBox 10"/>
          <p:cNvSpPr txBox="1"/>
          <p:nvPr/>
        </p:nvSpPr>
        <p:spPr>
          <a:xfrm>
            <a:off x="6485860" y="4583924"/>
            <a:ext cx="3027624" cy="369332"/>
          </a:xfrm>
          <a:prstGeom prst="rect">
            <a:avLst/>
          </a:prstGeom>
          <a:noFill/>
        </p:spPr>
        <p:txBody>
          <a:bodyPr wrap="none" rtlCol="0">
            <a:spAutoFit/>
          </a:bodyPr>
          <a:lstStyle/>
          <a:p>
            <a:r>
              <a:rPr lang="en-US" dirty="0" smtClean="0"/>
              <a:t>Subtraction of feature patches</a:t>
            </a:r>
            <a:endParaRPr lang="en-US" dirty="0"/>
          </a:p>
        </p:txBody>
      </p:sp>
    </p:spTree>
    <p:extLst>
      <p:ext uri="{BB962C8B-B14F-4D97-AF65-F5344CB8AC3E}">
        <p14:creationId xmlns:p14="http://schemas.microsoft.com/office/powerpoint/2010/main" val="3830531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Tracking</a:t>
            </a:r>
            <a:endParaRPr lang="en-US" dirty="0"/>
          </a:p>
        </p:txBody>
      </p:sp>
      <p:sp>
        <p:nvSpPr>
          <p:cNvPr id="3" name="Content Placeholder 2"/>
          <p:cNvSpPr>
            <a:spLocks noGrp="1"/>
          </p:cNvSpPr>
          <p:nvPr>
            <p:ph idx="1"/>
          </p:nvPr>
        </p:nvSpPr>
        <p:spPr>
          <a:xfrm>
            <a:off x="838200" y="1825625"/>
            <a:ext cx="4456814" cy="4405054"/>
          </a:xfrm>
        </p:spPr>
        <p:txBody>
          <a:bodyPr/>
          <a:lstStyle/>
          <a:p>
            <a:r>
              <a:rPr lang="en-US" dirty="0" smtClean="0"/>
              <a:t>Cross correlation</a:t>
            </a:r>
          </a:p>
          <a:p>
            <a:r>
              <a:rPr lang="en-US" dirty="0" smtClean="0"/>
              <a:t>Sequential similarity detection</a:t>
            </a:r>
          </a:p>
          <a:p>
            <a:r>
              <a:rPr lang="en-US" b="1" dirty="0" smtClean="0"/>
              <a:t>Star</a:t>
            </a:r>
            <a:r>
              <a:rPr lang="en-US" dirty="0" smtClean="0"/>
              <a:t> </a:t>
            </a:r>
            <a:r>
              <a:rPr lang="en-US" b="1" dirty="0" smtClean="0"/>
              <a:t>algorithm</a:t>
            </a:r>
          </a:p>
          <a:p>
            <a:r>
              <a:rPr lang="en-US" dirty="0" smtClean="0"/>
              <a:t>Star-</a:t>
            </a:r>
            <a:r>
              <a:rPr lang="en-US" dirty="0" err="1" smtClean="0"/>
              <a:t>Kalman</a:t>
            </a:r>
            <a:r>
              <a:rPr lang="en-US" dirty="0" smtClean="0"/>
              <a:t> algorithm</a:t>
            </a:r>
          </a:p>
          <a:p>
            <a:r>
              <a:rPr lang="en-US" dirty="0" smtClean="0"/>
              <a:t>Discrete snake model</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2" y="365126"/>
            <a:ext cx="4096528" cy="312235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16414" y="360547"/>
            <a:ext cx="2910014" cy="3131511"/>
          </a:xfrm>
          <a:prstGeom prst="rect">
            <a:avLst/>
          </a:prstGeom>
        </p:spPr>
      </p:pic>
      <p:pic>
        <p:nvPicPr>
          <p:cNvPr id="7" name="Picture 6"/>
          <p:cNvPicPr>
            <a:picLocks noChangeAspect="1"/>
          </p:cNvPicPr>
          <p:nvPr/>
        </p:nvPicPr>
        <p:blipFill>
          <a:blip r:embed="rId5"/>
          <a:stretch>
            <a:fillRect/>
          </a:stretch>
        </p:blipFill>
        <p:spPr>
          <a:xfrm>
            <a:off x="4717311" y="3661791"/>
            <a:ext cx="5791200" cy="1457325"/>
          </a:xfrm>
          <a:prstGeom prst="rect">
            <a:avLst/>
          </a:prstGeom>
        </p:spPr>
      </p:pic>
      <p:pic>
        <p:nvPicPr>
          <p:cNvPr id="10" name="Picture 9"/>
          <p:cNvPicPr>
            <a:picLocks noChangeAspect="1"/>
          </p:cNvPicPr>
          <p:nvPr/>
        </p:nvPicPr>
        <p:blipFill>
          <a:blip r:embed="rId6"/>
          <a:stretch>
            <a:fillRect/>
          </a:stretch>
        </p:blipFill>
        <p:spPr>
          <a:xfrm>
            <a:off x="4717311" y="5210933"/>
            <a:ext cx="6848475" cy="495300"/>
          </a:xfrm>
          <a:prstGeom prst="rect">
            <a:avLst/>
          </a:prstGeom>
        </p:spPr>
      </p:pic>
      <p:pic>
        <p:nvPicPr>
          <p:cNvPr id="11" name="Picture 10"/>
          <p:cNvPicPr>
            <a:picLocks noChangeAspect="1"/>
          </p:cNvPicPr>
          <p:nvPr/>
        </p:nvPicPr>
        <p:blipFill>
          <a:blip r:embed="rId7"/>
          <a:stretch>
            <a:fillRect/>
          </a:stretch>
        </p:blipFill>
        <p:spPr>
          <a:xfrm>
            <a:off x="4717311" y="5889366"/>
            <a:ext cx="3333750" cy="476250"/>
          </a:xfrm>
          <a:prstGeom prst="rect">
            <a:avLst/>
          </a:prstGeom>
        </p:spPr>
      </p:pic>
    </p:spTree>
    <p:extLst>
      <p:ext uri="{BB962C8B-B14F-4D97-AF65-F5344CB8AC3E}">
        <p14:creationId xmlns:p14="http://schemas.microsoft.com/office/powerpoint/2010/main" val="971406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Tracking</a:t>
            </a:r>
            <a:endParaRPr lang="en-US" dirty="0"/>
          </a:p>
        </p:txBody>
      </p:sp>
      <p:sp>
        <p:nvSpPr>
          <p:cNvPr id="3" name="Content Placeholder 2"/>
          <p:cNvSpPr>
            <a:spLocks noGrp="1"/>
          </p:cNvSpPr>
          <p:nvPr>
            <p:ph idx="1"/>
          </p:nvPr>
        </p:nvSpPr>
        <p:spPr>
          <a:xfrm>
            <a:off x="838200" y="1825625"/>
            <a:ext cx="4456814" cy="4405054"/>
          </a:xfrm>
        </p:spPr>
        <p:txBody>
          <a:bodyPr/>
          <a:lstStyle/>
          <a:p>
            <a:r>
              <a:rPr lang="en-US" dirty="0" smtClean="0"/>
              <a:t>Cross correlation</a:t>
            </a:r>
          </a:p>
          <a:p>
            <a:r>
              <a:rPr lang="en-US" dirty="0" smtClean="0"/>
              <a:t>Sequential similarity detection</a:t>
            </a:r>
          </a:p>
          <a:p>
            <a:r>
              <a:rPr lang="en-US" dirty="0" smtClean="0"/>
              <a:t>Star algorithm</a:t>
            </a:r>
          </a:p>
          <a:p>
            <a:r>
              <a:rPr lang="en-US" b="1" dirty="0" smtClean="0"/>
              <a:t>Star-</a:t>
            </a:r>
            <a:r>
              <a:rPr lang="en-US" b="1" dirty="0" err="1" smtClean="0"/>
              <a:t>Kalman</a:t>
            </a:r>
            <a:r>
              <a:rPr lang="en-US" dirty="0" smtClean="0"/>
              <a:t> </a:t>
            </a:r>
            <a:r>
              <a:rPr lang="en-US" b="1" dirty="0" smtClean="0"/>
              <a:t>algorithm</a:t>
            </a:r>
          </a:p>
          <a:p>
            <a:r>
              <a:rPr lang="en-US" dirty="0" smtClean="0"/>
              <a:t>Discrete snake model</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378" y="182809"/>
            <a:ext cx="4497858" cy="3285631"/>
          </a:xfrm>
          <a:prstGeom prst="rect">
            <a:avLst/>
          </a:prstGeom>
        </p:spPr>
      </p:pic>
      <p:pic>
        <p:nvPicPr>
          <p:cNvPr id="6" name="Picture 5"/>
          <p:cNvPicPr>
            <a:picLocks noChangeAspect="1"/>
          </p:cNvPicPr>
          <p:nvPr/>
        </p:nvPicPr>
        <p:blipFill>
          <a:blip r:embed="rId4"/>
          <a:stretch>
            <a:fillRect/>
          </a:stretch>
        </p:blipFill>
        <p:spPr>
          <a:xfrm>
            <a:off x="4886390" y="3754760"/>
            <a:ext cx="3320017" cy="1060681"/>
          </a:xfrm>
          <a:prstGeom prst="rect">
            <a:avLst/>
          </a:prstGeom>
        </p:spPr>
      </p:pic>
      <p:pic>
        <p:nvPicPr>
          <p:cNvPr id="7" name="Picture 6"/>
          <p:cNvPicPr>
            <a:picLocks noChangeAspect="1"/>
          </p:cNvPicPr>
          <p:nvPr/>
        </p:nvPicPr>
        <p:blipFill>
          <a:blip r:embed="rId5"/>
          <a:stretch>
            <a:fillRect/>
          </a:stretch>
        </p:blipFill>
        <p:spPr>
          <a:xfrm>
            <a:off x="4814465" y="4815441"/>
            <a:ext cx="7114953" cy="402114"/>
          </a:xfrm>
          <a:prstGeom prst="rect">
            <a:avLst/>
          </a:prstGeom>
        </p:spPr>
      </p:pic>
      <p:pic>
        <p:nvPicPr>
          <p:cNvPr id="9" name="Picture 8"/>
          <p:cNvPicPr>
            <a:picLocks noChangeAspect="1"/>
          </p:cNvPicPr>
          <p:nvPr/>
        </p:nvPicPr>
        <p:blipFill>
          <a:blip r:embed="rId6"/>
          <a:stretch>
            <a:fillRect/>
          </a:stretch>
        </p:blipFill>
        <p:spPr>
          <a:xfrm>
            <a:off x="503340" y="5141203"/>
            <a:ext cx="2576397" cy="1075433"/>
          </a:xfrm>
          <a:prstGeom prst="rect">
            <a:avLst/>
          </a:prstGeom>
        </p:spPr>
      </p:pic>
      <p:pic>
        <p:nvPicPr>
          <p:cNvPr id="10" name="Picture 9"/>
          <p:cNvPicPr>
            <a:picLocks noChangeAspect="1"/>
          </p:cNvPicPr>
          <p:nvPr/>
        </p:nvPicPr>
        <p:blipFill>
          <a:blip r:embed="rId7"/>
          <a:stretch>
            <a:fillRect/>
          </a:stretch>
        </p:blipFill>
        <p:spPr>
          <a:xfrm>
            <a:off x="3331535" y="5323290"/>
            <a:ext cx="2298339" cy="849217"/>
          </a:xfrm>
          <a:prstGeom prst="rect">
            <a:avLst/>
          </a:prstGeom>
        </p:spPr>
      </p:pic>
      <p:pic>
        <p:nvPicPr>
          <p:cNvPr id="11" name="Picture 10"/>
          <p:cNvPicPr>
            <a:picLocks noChangeAspect="1"/>
          </p:cNvPicPr>
          <p:nvPr/>
        </p:nvPicPr>
        <p:blipFill>
          <a:blip r:embed="rId8"/>
          <a:stretch>
            <a:fillRect/>
          </a:stretch>
        </p:blipFill>
        <p:spPr>
          <a:xfrm>
            <a:off x="5888777" y="5290745"/>
            <a:ext cx="6303223" cy="881762"/>
          </a:xfrm>
          <a:prstGeom prst="rect">
            <a:avLst/>
          </a:prstGeom>
        </p:spPr>
      </p:pic>
      <p:pic>
        <p:nvPicPr>
          <p:cNvPr id="12" name="Picture 11"/>
          <p:cNvPicPr>
            <a:picLocks noChangeAspect="1"/>
          </p:cNvPicPr>
          <p:nvPr/>
        </p:nvPicPr>
        <p:blipFill>
          <a:blip r:embed="rId9"/>
          <a:stretch>
            <a:fillRect/>
          </a:stretch>
        </p:blipFill>
        <p:spPr>
          <a:xfrm>
            <a:off x="763218" y="6363017"/>
            <a:ext cx="11353800" cy="328382"/>
          </a:xfrm>
          <a:prstGeom prst="rect">
            <a:avLst/>
          </a:prstGeom>
        </p:spPr>
      </p:pic>
    </p:spTree>
    <p:extLst>
      <p:ext uri="{BB962C8B-B14F-4D97-AF65-F5344CB8AC3E}">
        <p14:creationId xmlns:p14="http://schemas.microsoft.com/office/powerpoint/2010/main" val="10092861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Tracking</a:t>
            </a:r>
            <a:endParaRPr lang="en-US" dirty="0"/>
          </a:p>
        </p:txBody>
      </p:sp>
      <p:sp>
        <p:nvSpPr>
          <p:cNvPr id="3" name="Content Placeholder 2"/>
          <p:cNvSpPr>
            <a:spLocks noGrp="1"/>
          </p:cNvSpPr>
          <p:nvPr>
            <p:ph idx="1"/>
          </p:nvPr>
        </p:nvSpPr>
        <p:spPr>
          <a:xfrm>
            <a:off x="838200" y="1825625"/>
            <a:ext cx="4456814" cy="4405054"/>
          </a:xfrm>
        </p:spPr>
        <p:txBody>
          <a:bodyPr/>
          <a:lstStyle/>
          <a:p>
            <a:r>
              <a:rPr lang="en-US" dirty="0" smtClean="0"/>
              <a:t>Cross correlation</a:t>
            </a:r>
          </a:p>
          <a:p>
            <a:r>
              <a:rPr lang="en-US" dirty="0" smtClean="0"/>
              <a:t>Sequential similarity detection</a:t>
            </a:r>
          </a:p>
          <a:p>
            <a:r>
              <a:rPr lang="en-US" dirty="0" smtClean="0"/>
              <a:t>Star algorithm</a:t>
            </a:r>
          </a:p>
          <a:p>
            <a:r>
              <a:rPr lang="en-US" dirty="0" smtClean="0"/>
              <a:t>Star-</a:t>
            </a:r>
            <a:r>
              <a:rPr lang="en-US" dirty="0" err="1" smtClean="0"/>
              <a:t>Kalman</a:t>
            </a:r>
            <a:r>
              <a:rPr lang="en-US" dirty="0" smtClean="0"/>
              <a:t> algorithm</a:t>
            </a:r>
          </a:p>
          <a:p>
            <a:r>
              <a:rPr lang="en-US" b="1" dirty="0" smtClean="0"/>
              <a:t>Discrete</a:t>
            </a:r>
            <a:r>
              <a:rPr lang="en-US" dirty="0" smtClean="0"/>
              <a:t> </a:t>
            </a:r>
            <a:r>
              <a:rPr lang="en-US" b="1" dirty="0" smtClean="0"/>
              <a:t>snake model</a:t>
            </a:r>
            <a:endParaRPr lang="en-US" b="1" dirty="0"/>
          </a:p>
        </p:txBody>
      </p:sp>
      <p:pic>
        <p:nvPicPr>
          <p:cNvPr id="4" name="Picture 3"/>
          <p:cNvPicPr>
            <a:picLocks noChangeAspect="1"/>
          </p:cNvPicPr>
          <p:nvPr/>
        </p:nvPicPr>
        <p:blipFill>
          <a:blip r:embed="rId3"/>
          <a:stretch>
            <a:fillRect/>
          </a:stretch>
        </p:blipFill>
        <p:spPr>
          <a:xfrm>
            <a:off x="5133532" y="894152"/>
            <a:ext cx="6889898" cy="1344756"/>
          </a:xfrm>
          <a:prstGeom prst="rect">
            <a:avLst/>
          </a:prstGeom>
        </p:spPr>
      </p:pic>
      <p:pic>
        <p:nvPicPr>
          <p:cNvPr id="6" name="Picture 5"/>
          <p:cNvPicPr>
            <a:picLocks noChangeAspect="1"/>
          </p:cNvPicPr>
          <p:nvPr/>
        </p:nvPicPr>
        <p:blipFill>
          <a:blip r:embed="rId4"/>
          <a:stretch>
            <a:fillRect/>
          </a:stretch>
        </p:blipFill>
        <p:spPr>
          <a:xfrm>
            <a:off x="6494167" y="2123751"/>
            <a:ext cx="2926280" cy="2892932"/>
          </a:xfrm>
          <a:prstGeom prst="rect">
            <a:avLst/>
          </a:prstGeom>
        </p:spPr>
      </p:pic>
      <p:pic>
        <p:nvPicPr>
          <p:cNvPr id="7" name="Picture 6"/>
          <p:cNvPicPr>
            <a:picLocks noChangeAspect="1"/>
          </p:cNvPicPr>
          <p:nvPr/>
        </p:nvPicPr>
        <p:blipFill>
          <a:blip r:embed="rId5"/>
          <a:stretch>
            <a:fillRect/>
          </a:stretch>
        </p:blipFill>
        <p:spPr>
          <a:xfrm>
            <a:off x="4479851" y="5016684"/>
            <a:ext cx="7382096" cy="1468886"/>
          </a:xfrm>
          <a:prstGeom prst="rect">
            <a:avLst/>
          </a:prstGeom>
        </p:spPr>
      </p:pic>
    </p:spTree>
    <p:extLst>
      <p:ext uri="{BB962C8B-B14F-4D97-AF65-F5344CB8AC3E}">
        <p14:creationId xmlns:p14="http://schemas.microsoft.com/office/powerpoint/2010/main" val="2728315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Tracking</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545" y="1385262"/>
            <a:ext cx="6294032" cy="547273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2027" y="4040372"/>
            <a:ext cx="3664689" cy="150162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5526" y="1690688"/>
            <a:ext cx="4345665" cy="1595177"/>
          </a:xfrm>
          <a:prstGeom prst="rect">
            <a:avLst/>
          </a:prstGeom>
        </p:spPr>
      </p:pic>
    </p:spTree>
    <p:extLst>
      <p:ext uri="{BB962C8B-B14F-4D97-AF65-F5344CB8AC3E}">
        <p14:creationId xmlns:p14="http://schemas.microsoft.com/office/powerpoint/2010/main" val="15649851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Ultrasound Image </a:t>
            </a:r>
            <a:r>
              <a:rPr lang="en-US" dirty="0" err="1" smtClean="0"/>
              <a:t>Servoing</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589" y="1892595"/>
            <a:ext cx="11332304" cy="4541389"/>
          </a:xfrm>
          <a:prstGeom prst="rect">
            <a:avLst/>
          </a:prstGeom>
        </p:spPr>
      </p:pic>
    </p:spTree>
    <p:extLst>
      <p:ext uri="{BB962C8B-B14F-4D97-AF65-F5344CB8AC3E}">
        <p14:creationId xmlns:p14="http://schemas.microsoft.com/office/powerpoint/2010/main" val="33262057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Ultrasound Image </a:t>
            </a:r>
            <a:r>
              <a:rPr lang="en-US" dirty="0" err="1" smtClean="0"/>
              <a:t>Servoing</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7651" y="2276289"/>
            <a:ext cx="5439172" cy="3582803"/>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3590" y="2110561"/>
            <a:ext cx="5528486" cy="3914261"/>
          </a:xfrm>
          <a:prstGeom prst="rect">
            <a:avLst/>
          </a:prstGeom>
        </p:spPr>
      </p:pic>
      <p:sp>
        <p:nvSpPr>
          <p:cNvPr id="6" name="TextBox 5"/>
          <p:cNvSpPr txBox="1"/>
          <p:nvPr/>
        </p:nvSpPr>
        <p:spPr>
          <a:xfrm>
            <a:off x="758245" y="6075361"/>
            <a:ext cx="5108578" cy="369332"/>
          </a:xfrm>
          <a:prstGeom prst="rect">
            <a:avLst/>
          </a:prstGeom>
          <a:noFill/>
        </p:spPr>
        <p:txBody>
          <a:bodyPr wrap="none" rtlCol="0">
            <a:spAutoFit/>
          </a:bodyPr>
          <a:lstStyle/>
          <a:p>
            <a:r>
              <a:rPr lang="en-US" dirty="0" smtClean="0"/>
              <a:t>Experimental results for visual </a:t>
            </a:r>
            <a:r>
              <a:rPr lang="en-US" dirty="0" err="1" smtClean="0"/>
              <a:t>servoing</a:t>
            </a:r>
            <a:r>
              <a:rPr lang="en-US" dirty="0" smtClean="0"/>
              <a:t> in </a:t>
            </a:r>
            <a:r>
              <a:rPr lang="en-US" dirty="0" smtClean="0"/>
              <a:t>only x-axis</a:t>
            </a:r>
            <a:endParaRPr lang="en-US" dirty="0"/>
          </a:p>
        </p:txBody>
      </p:sp>
      <p:sp>
        <p:nvSpPr>
          <p:cNvPr id="7" name="TextBox 6"/>
          <p:cNvSpPr txBox="1"/>
          <p:nvPr/>
        </p:nvSpPr>
        <p:spPr>
          <a:xfrm>
            <a:off x="6843613" y="6075361"/>
            <a:ext cx="4720972" cy="369332"/>
          </a:xfrm>
          <a:prstGeom prst="rect">
            <a:avLst/>
          </a:prstGeom>
          <a:noFill/>
        </p:spPr>
        <p:txBody>
          <a:bodyPr wrap="none" rtlCol="0">
            <a:spAutoFit/>
          </a:bodyPr>
          <a:lstStyle/>
          <a:p>
            <a:r>
              <a:rPr lang="en-US" dirty="0" smtClean="0"/>
              <a:t>Experimental result for visual </a:t>
            </a:r>
            <a:r>
              <a:rPr lang="en-US" dirty="0" err="1" smtClean="0"/>
              <a:t>servoing</a:t>
            </a:r>
            <a:r>
              <a:rPr lang="en-US" dirty="0" smtClean="0"/>
              <a:t> in all axes</a:t>
            </a:r>
            <a:endParaRPr lang="en-US" dirty="0"/>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33393" y="262268"/>
            <a:ext cx="2505303" cy="1848293"/>
          </a:xfrm>
          <a:prstGeom prst="rect">
            <a:avLst/>
          </a:prstGeom>
        </p:spPr>
      </p:pic>
    </p:spTree>
    <p:extLst>
      <p:ext uri="{BB962C8B-B14F-4D97-AF65-F5344CB8AC3E}">
        <p14:creationId xmlns:p14="http://schemas.microsoft.com/office/powerpoint/2010/main" val="11437956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US" dirty="0"/>
          </a:p>
        </p:txBody>
      </p:sp>
      <p:sp>
        <p:nvSpPr>
          <p:cNvPr id="3" name="Content Placeholder 2"/>
          <p:cNvSpPr>
            <a:spLocks noGrp="1"/>
          </p:cNvSpPr>
          <p:nvPr>
            <p:ph idx="1"/>
          </p:nvPr>
        </p:nvSpPr>
        <p:spPr/>
        <p:txBody>
          <a:bodyPr/>
          <a:lstStyle/>
          <a:p>
            <a:r>
              <a:rPr lang="en-US" dirty="0" smtClean="0"/>
              <a:t>3D ultrasound imaging</a:t>
            </a:r>
          </a:p>
          <a:p>
            <a:r>
              <a:rPr lang="en-US" dirty="0" err="1" smtClean="0"/>
              <a:t>Teleultrasound</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229" y="3218122"/>
            <a:ext cx="4022128" cy="232498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1625" y="2629805"/>
            <a:ext cx="6728425" cy="2863683"/>
          </a:xfrm>
          <a:prstGeom prst="rect">
            <a:avLst/>
          </a:prstGeom>
        </p:spPr>
      </p:pic>
      <p:sp>
        <p:nvSpPr>
          <p:cNvPr id="7" name="TextBox 6"/>
          <p:cNvSpPr txBox="1"/>
          <p:nvPr/>
        </p:nvSpPr>
        <p:spPr>
          <a:xfrm>
            <a:off x="1093381" y="5675369"/>
            <a:ext cx="3833357" cy="923330"/>
          </a:xfrm>
          <a:prstGeom prst="rect">
            <a:avLst/>
          </a:prstGeom>
          <a:noFill/>
        </p:spPr>
        <p:txBody>
          <a:bodyPr wrap="none" rtlCol="0">
            <a:spAutoFit/>
          </a:bodyPr>
          <a:lstStyle/>
          <a:p>
            <a:r>
              <a:rPr lang="en-US" dirty="0" smtClean="0"/>
              <a:t>Carotid artery 3D </a:t>
            </a:r>
            <a:r>
              <a:rPr lang="en-US" dirty="0" smtClean="0"/>
              <a:t>reconstruction using:</a:t>
            </a:r>
          </a:p>
          <a:p>
            <a:r>
              <a:rPr lang="en-US" dirty="0" smtClean="0"/>
              <a:t>(a) </a:t>
            </a:r>
            <a:r>
              <a:rPr lang="en-US" dirty="0" err="1" smtClean="0"/>
              <a:t>Stradx</a:t>
            </a:r>
            <a:r>
              <a:rPr lang="en-US" dirty="0" smtClean="0"/>
              <a:t> program</a:t>
            </a:r>
          </a:p>
          <a:p>
            <a:r>
              <a:rPr lang="en-US" dirty="0" smtClean="0"/>
              <a:t>(b) Star-</a:t>
            </a:r>
            <a:r>
              <a:rPr lang="en-US" dirty="0" err="1" smtClean="0"/>
              <a:t>Kalman</a:t>
            </a:r>
            <a:r>
              <a:rPr lang="en-US" dirty="0" smtClean="0"/>
              <a:t> contour extraction</a:t>
            </a:r>
            <a:endParaRPr lang="en-US" dirty="0"/>
          </a:p>
        </p:txBody>
      </p:sp>
      <p:sp>
        <p:nvSpPr>
          <p:cNvPr id="8" name="TextBox 7"/>
          <p:cNvSpPr txBox="1"/>
          <p:nvPr/>
        </p:nvSpPr>
        <p:spPr>
          <a:xfrm>
            <a:off x="6563104" y="5628425"/>
            <a:ext cx="3805465" cy="369332"/>
          </a:xfrm>
          <a:prstGeom prst="rect">
            <a:avLst/>
          </a:prstGeom>
          <a:noFill/>
        </p:spPr>
        <p:txBody>
          <a:bodyPr wrap="none" rtlCol="0">
            <a:spAutoFit/>
          </a:bodyPr>
          <a:lstStyle/>
          <a:p>
            <a:r>
              <a:rPr lang="en-US" dirty="0" smtClean="0"/>
              <a:t>Data flow in the </a:t>
            </a:r>
            <a:r>
              <a:rPr lang="en-US" dirty="0" err="1" smtClean="0"/>
              <a:t>teleultrasound</a:t>
            </a:r>
            <a:r>
              <a:rPr lang="en-US" dirty="0" smtClean="0"/>
              <a:t> system</a:t>
            </a:r>
            <a:endParaRPr lang="en-US" dirty="0"/>
          </a:p>
        </p:txBody>
      </p:sp>
    </p:spTree>
    <p:extLst>
      <p:ext uri="{BB962C8B-B14F-4D97-AF65-F5344CB8AC3E}">
        <p14:creationId xmlns:p14="http://schemas.microsoft.com/office/powerpoint/2010/main" val="26345010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Assessment</a:t>
            </a:r>
            <a:endParaRPr lang="en-US" dirty="0"/>
          </a:p>
        </p:txBody>
      </p:sp>
      <p:sp>
        <p:nvSpPr>
          <p:cNvPr id="3" name="Content Placeholder 2"/>
          <p:cNvSpPr>
            <a:spLocks noGrp="1"/>
          </p:cNvSpPr>
          <p:nvPr>
            <p:ph idx="1"/>
          </p:nvPr>
        </p:nvSpPr>
        <p:spPr/>
        <p:txBody>
          <a:bodyPr/>
          <a:lstStyle/>
          <a:p>
            <a:r>
              <a:rPr lang="en-US" dirty="0" smtClean="0"/>
              <a:t>Thorough introduction to </a:t>
            </a:r>
            <a:r>
              <a:rPr lang="en-US" dirty="0"/>
              <a:t>visual </a:t>
            </a:r>
            <a:r>
              <a:rPr lang="en-US" dirty="0" err="1" smtClean="0"/>
              <a:t>servoing</a:t>
            </a:r>
            <a:endParaRPr lang="en-US" dirty="0" smtClean="0"/>
          </a:p>
          <a:p>
            <a:r>
              <a:rPr lang="en-US" dirty="0" smtClean="0"/>
              <a:t>Detailed explanations and </a:t>
            </a:r>
            <a:r>
              <a:rPr lang="en-US" dirty="0" smtClean="0"/>
              <a:t>effective use of </a:t>
            </a:r>
            <a:r>
              <a:rPr lang="en-US" dirty="0" smtClean="0"/>
              <a:t>diagrams to explain experimental procedure and results</a:t>
            </a:r>
          </a:p>
          <a:p>
            <a:r>
              <a:rPr lang="en-US" dirty="0" smtClean="0"/>
              <a:t>Provides an objective way to evaluate image processing algorithms</a:t>
            </a:r>
            <a:endParaRPr lang="en-US" dirty="0" smtClean="0"/>
          </a:p>
          <a:p>
            <a:r>
              <a:rPr lang="en-US" dirty="0" smtClean="0"/>
              <a:t>Only evaluates feature tracking performance for carotid artery tracking</a:t>
            </a:r>
            <a:endParaRPr lang="en-US" dirty="0"/>
          </a:p>
        </p:txBody>
      </p:sp>
    </p:spTree>
    <p:extLst>
      <p:ext uri="{BB962C8B-B14F-4D97-AF65-F5344CB8AC3E}">
        <p14:creationId xmlns:p14="http://schemas.microsoft.com/office/powerpoint/2010/main" val="3557740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Overview</a:t>
            </a:r>
            <a:endParaRPr lang="en-US" dirty="0"/>
          </a:p>
        </p:txBody>
      </p:sp>
      <p:sp>
        <p:nvSpPr>
          <p:cNvPr id="3" name="Content Placeholder 2"/>
          <p:cNvSpPr>
            <a:spLocks noGrp="1"/>
          </p:cNvSpPr>
          <p:nvPr>
            <p:ph idx="1"/>
          </p:nvPr>
        </p:nvSpPr>
        <p:spPr>
          <a:xfrm>
            <a:off x="838200" y="1572505"/>
            <a:ext cx="9084276" cy="4681795"/>
          </a:xfrm>
        </p:spPr>
        <p:txBody>
          <a:bodyPr>
            <a:normAutofit/>
          </a:bodyPr>
          <a:lstStyle/>
          <a:p>
            <a:r>
              <a:rPr lang="en-US" dirty="0" smtClean="0"/>
              <a:t>Visual </a:t>
            </a:r>
            <a:r>
              <a:rPr lang="en-US" dirty="0" err="1" smtClean="0"/>
              <a:t>servoing</a:t>
            </a:r>
            <a:r>
              <a:rPr lang="en-US" dirty="0" smtClean="0"/>
              <a:t>: Automatic feedback control of robot as a function of input image and reference image</a:t>
            </a:r>
          </a:p>
          <a:p>
            <a:r>
              <a:rPr lang="en-US" dirty="0" smtClean="0"/>
              <a:t>Use current ultrasound image to automatically move robotic ultrasound probe to volume of interest</a:t>
            </a: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8330609" y="3478395"/>
            <a:ext cx="2928141" cy="3204103"/>
          </a:xfrm>
          <a:prstGeom prst="rect">
            <a:avLst/>
          </a:prstGeom>
        </p:spPr>
      </p:pic>
      <p:pic>
        <p:nvPicPr>
          <p:cNvPr id="8" name="Picture 7"/>
          <p:cNvPicPr>
            <a:picLocks noChangeAspect="1"/>
          </p:cNvPicPr>
          <p:nvPr/>
        </p:nvPicPr>
        <p:blipFill>
          <a:blip r:embed="rId4"/>
          <a:stretch>
            <a:fillRect/>
          </a:stretch>
        </p:blipFill>
        <p:spPr>
          <a:xfrm>
            <a:off x="991818" y="3458499"/>
            <a:ext cx="6848475" cy="3009900"/>
          </a:xfrm>
          <a:prstGeom prst="rect">
            <a:avLst/>
          </a:prstGeom>
        </p:spPr>
      </p:pic>
    </p:spTree>
    <p:extLst>
      <p:ext uri="{BB962C8B-B14F-4D97-AF65-F5344CB8AC3E}">
        <p14:creationId xmlns:p14="http://schemas.microsoft.com/office/powerpoint/2010/main" val="36565821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to Project</a:t>
            </a:r>
            <a:endParaRPr lang="en-US" dirty="0"/>
          </a:p>
        </p:txBody>
      </p:sp>
      <p:sp>
        <p:nvSpPr>
          <p:cNvPr id="3" name="Content Placeholder 2"/>
          <p:cNvSpPr>
            <a:spLocks noGrp="1"/>
          </p:cNvSpPr>
          <p:nvPr>
            <p:ph idx="1"/>
          </p:nvPr>
        </p:nvSpPr>
        <p:spPr/>
        <p:txBody>
          <a:bodyPr/>
          <a:lstStyle/>
          <a:p>
            <a:r>
              <a:rPr lang="en-US" dirty="0" smtClean="0"/>
              <a:t>System-level setup</a:t>
            </a:r>
          </a:p>
          <a:p>
            <a:r>
              <a:rPr lang="en-US" dirty="0" smtClean="0"/>
              <a:t>Design </a:t>
            </a:r>
            <a:r>
              <a:rPr lang="en-US" dirty="0"/>
              <a:t>of robot controller for moving </a:t>
            </a:r>
            <a:r>
              <a:rPr lang="en-US" dirty="0" smtClean="0"/>
              <a:t>KUKA</a:t>
            </a:r>
          </a:p>
          <a:p>
            <a:r>
              <a:rPr lang="en-US" dirty="0" smtClean="0"/>
              <a:t>Incorporate </a:t>
            </a:r>
            <a:r>
              <a:rPr lang="en-US" dirty="0"/>
              <a:t>similar methods for performance evaluation </a:t>
            </a:r>
            <a:r>
              <a:rPr lang="en-US" dirty="0" smtClean="0"/>
              <a:t>of image registration algorithms and </a:t>
            </a:r>
            <a:r>
              <a:rPr lang="en-US" dirty="0"/>
              <a:t>convergence </a:t>
            </a:r>
            <a:r>
              <a:rPr lang="en-US" dirty="0" smtClean="0"/>
              <a:t>of visual </a:t>
            </a:r>
            <a:r>
              <a:rPr lang="en-US" dirty="0" err="1" smtClean="0"/>
              <a:t>servoing</a:t>
            </a:r>
            <a:endParaRPr lang="en-US" dirty="0" smtClean="0"/>
          </a:p>
        </p:txBody>
      </p:sp>
    </p:spTree>
    <p:extLst>
      <p:ext uri="{BB962C8B-B14F-4D97-AF65-F5344CB8AC3E}">
        <p14:creationId xmlns:p14="http://schemas.microsoft.com/office/powerpoint/2010/main" val="11382518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3635040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Goal</a:t>
            </a:r>
            <a:endParaRPr lang="en-US" dirty="0"/>
          </a:p>
        </p:txBody>
      </p:sp>
      <p:sp>
        <p:nvSpPr>
          <p:cNvPr id="3" name="Content Placeholder 2"/>
          <p:cNvSpPr>
            <a:spLocks noGrp="1"/>
          </p:cNvSpPr>
          <p:nvPr>
            <p:ph idx="1"/>
          </p:nvPr>
        </p:nvSpPr>
        <p:spPr>
          <a:xfrm>
            <a:off x="838200" y="1429252"/>
            <a:ext cx="9724769" cy="866737"/>
          </a:xfrm>
        </p:spPr>
        <p:txBody>
          <a:bodyPr/>
          <a:lstStyle/>
          <a:p>
            <a:pPr marL="0" indent="0">
              <a:buNone/>
            </a:pPr>
            <a:r>
              <a:rPr lang="en-US" dirty="0" err="1" smtClean="0"/>
              <a:t>ImFusion</a:t>
            </a:r>
            <a:r>
              <a:rPr lang="en-US" dirty="0" smtClean="0"/>
              <a:t> plugin that uses visual servo control of KUKA robot to move ultrasound probe to volume of interest </a:t>
            </a:r>
            <a:endParaRPr lang="en-US" dirty="0"/>
          </a:p>
        </p:txBody>
      </p:sp>
      <p:pic>
        <p:nvPicPr>
          <p:cNvPr id="24" name="Picture 23"/>
          <p:cNvPicPr/>
          <p:nvPr/>
        </p:nvPicPr>
        <p:blipFill>
          <a:blip r:embed="rId3">
            <a:extLst>
              <a:ext uri="{28A0092B-C50C-407E-A947-70E740481C1C}">
                <a14:useLocalDpi xmlns:a14="http://schemas.microsoft.com/office/drawing/2010/main" val="0"/>
              </a:ext>
            </a:extLst>
          </a:blip>
          <a:stretch>
            <a:fillRect/>
          </a:stretch>
        </p:blipFill>
        <p:spPr>
          <a:xfrm>
            <a:off x="902043" y="2670097"/>
            <a:ext cx="11034583" cy="4150837"/>
          </a:xfrm>
          <a:prstGeom prst="rect">
            <a:avLst/>
          </a:prstGeom>
        </p:spPr>
      </p:pic>
      <p:grpSp>
        <p:nvGrpSpPr>
          <p:cNvPr id="22" name="Group 21"/>
          <p:cNvGrpSpPr/>
          <p:nvPr/>
        </p:nvGrpSpPr>
        <p:grpSpPr>
          <a:xfrm>
            <a:off x="3593651" y="3626259"/>
            <a:ext cx="4155358" cy="911017"/>
            <a:chOff x="6141830" y="3861065"/>
            <a:chExt cx="2938607" cy="812391"/>
          </a:xfrm>
        </p:grpSpPr>
        <p:sp>
          <p:nvSpPr>
            <p:cNvPr id="11" name="Oval 10"/>
            <p:cNvSpPr/>
            <p:nvPr/>
          </p:nvSpPr>
          <p:spPr>
            <a:xfrm>
              <a:off x="8365392" y="3861065"/>
              <a:ext cx="715045" cy="679217"/>
            </a:xfrm>
            <a:prstGeom prst="ellipse">
              <a:avLst/>
            </a:prstGeom>
            <a:solidFill>
              <a:schemeClr val="bg1">
                <a:alpha val="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3" name="Straight Arrow Connector 12"/>
            <p:cNvCxnSpPr/>
            <p:nvPr/>
          </p:nvCxnSpPr>
          <p:spPr>
            <a:xfrm flipV="1">
              <a:off x="6858707" y="4305747"/>
              <a:ext cx="1415984" cy="10379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6" name="Trapezoid 15"/>
            <p:cNvSpPr/>
            <p:nvPr/>
          </p:nvSpPr>
          <p:spPr>
            <a:xfrm>
              <a:off x="6270196" y="4113523"/>
              <a:ext cx="539217" cy="523295"/>
            </a:xfrm>
            <a:prstGeom prst="trapezoid">
              <a:avLst>
                <a:gd name="adj" fmla="val 34709"/>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Text Box 2"/>
            <p:cNvSpPr txBox="1">
              <a:spLocks noChangeArrowheads="1"/>
            </p:cNvSpPr>
            <p:nvPr/>
          </p:nvSpPr>
          <p:spPr bwMode="auto">
            <a:xfrm>
              <a:off x="7153511" y="4349732"/>
              <a:ext cx="840389" cy="323724"/>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4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 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rapezoid 9"/>
            <p:cNvSpPr/>
            <p:nvPr/>
          </p:nvSpPr>
          <p:spPr>
            <a:xfrm>
              <a:off x="6141830" y="3994347"/>
              <a:ext cx="539217" cy="523295"/>
            </a:xfrm>
            <a:prstGeom prst="trapezoid">
              <a:avLst>
                <a:gd name="adj" fmla="val 34709"/>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30" name="Text Box 2"/>
          <p:cNvSpPr txBox="1">
            <a:spLocks noChangeArrowheads="1"/>
          </p:cNvSpPr>
          <p:nvPr/>
        </p:nvSpPr>
        <p:spPr bwMode="auto">
          <a:xfrm>
            <a:off x="7700676" y="5914148"/>
            <a:ext cx="3512725" cy="715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Volume of interest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Rectangle 26"/>
          <p:cNvSpPr/>
          <p:nvPr/>
        </p:nvSpPr>
        <p:spPr>
          <a:xfrm>
            <a:off x="89144" y="5903072"/>
            <a:ext cx="3372077" cy="595932"/>
          </a:xfrm>
          <a:prstGeom prst="rect">
            <a:avLst/>
          </a:prstGeom>
        </p:spPr>
        <p:txBody>
          <a:bodyPr wrap="none">
            <a:spAutoFit/>
          </a:bodyPr>
          <a:lstStyle/>
          <a:p>
            <a:pPr>
              <a:lnSpc>
                <a:spcPct val="107000"/>
              </a:lnSpc>
              <a:spcAft>
                <a:spcPts val="800"/>
              </a:spcAft>
            </a:pP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Ultrasound volume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3" name="Straight Arrow Connector 42"/>
          <p:cNvCxnSpPr/>
          <p:nvPr/>
        </p:nvCxnSpPr>
        <p:spPr>
          <a:xfrm flipV="1">
            <a:off x="1816979" y="4436076"/>
            <a:ext cx="1840621" cy="147807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flipV="1">
            <a:off x="7749009" y="4174251"/>
            <a:ext cx="1506203" cy="17398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3314238" y="2390894"/>
            <a:ext cx="1466464" cy="1528777"/>
            <a:chOff x="3314238" y="2390894"/>
            <a:chExt cx="1466464" cy="1528777"/>
          </a:xfrm>
        </p:grpSpPr>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3314238" y="2390894"/>
              <a:ext cx="1466464" cy="1040964"/>
            </a:xfrm>
            <a:prstGeom prst="rect">
              <a:avLst/>
            </a:prstGeom>
          </p:spPr>
        </p:pic>
        <p:sp>
          <p:nvSpPr>
            <p:cNvPr id="54" name="Trapezoid 53"/>
            <p:cNvSpPr/>
            <p:nvPr/>
          </p:nvSpPr>
          <p:spPr>
            <a:xfrm>
              <a:off x="3657600" y="3332847"/>
              <a:ext cx="762484" cy="586824"/>
            </a:xfrm>
            <a:prstGeom prst="trapezoid">
              <a:avLst>
                <a:gd name="adj" fmla="val 34709"/>
              </a:avLst>
            </a:prstGeom>
            <a:solidFill>
              <a:schemeClr val="bg1">
                <a:alpha val="1000"/>
              </a:schemeClr>
            </a:solidFill>
            <a:ln w="38100">
              <a:noFill/>
            </a:ln>
            <a:effectLst>
              <a:glow rad="2032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225170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04167E-6 -3.7037E-6 L 0.25938 -0.02407 " pathEditMode="relative" rAng="0" ptsTypes="AA">
                                      <p:cBhvr>
                                        <p:cTn id="6" dur="5000" fill="hold"/>
                                        <p:tgtEl>
                                          <p:spTgt spid="53"/>
                                        </p:tgtEl>
                                        <p:attrNameLst>
                                          <p:attrName>ppt_x</p:attrName>
                                          <p:attrName>ppt_y</p:attrName>
                                        </p:attrNameLst>
                                      </p:cBhvr>
                                      <p:rCtr x="12969" y="-12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5"/>
            <a:ext cx="10515600" cy="1325563"/>
          </a:xfrm>
        </p:spPr>
        <p:txBody>
          <a:bodyPr/>
          <a:lstStyle/>
          <a:p>
            <a:r>
              <a:rPr lang="en-US" dirty="0" smtClean="0"/>
              <a:t>Paper overview</a:t>
            </a:r>
            <a:endParaRPr lang="en-US" dirty="0"/>
          </a:p>
        </p:txBody>
      </p:sp>
      <p:sp>
        <p:nvSpPr>
          <p:cNvPr id="7" name="Content Placeholder 6"/>
          <p:cNvSpPr>
            <a:spLocks noGrp="1"/>
          </p:cNvSpPr>
          <p:nvPr>
            <p:ph idx="1"/>
          </p:nvPr>
        </p:nvSpPr>
        <p:spPr/>
        <p:txBody>
          <a:bodyPr/>
          <a:lstStyle/>
          <a:p>
            <a:r>
              <a:rPr lang="en-US" dirty="0" smtClean="0"/>
              <a:t>Motivation</a:t>
            </a:r>
          </a:p>
          <a:p>
            <a:r>
              <a:rPr lang="en-US" dirty="0" smtClean="0"/>
              <a:t>Robot-assisted medical ultrasound</a:t>
            </a:r>
          </a:p>
          <a:p>
            <a:r>
              <a:rPr lang="en-US" dirty="0" smtClean="0"/>
              <a:t>Feature tracking in ultrasound images</a:t>
            </a:r>
          </a:p>
          <a:p>
            <a:r>
              <a:rPr lang="en-US" dirty="0" smtClean="0"/>
              <a:t>Ultrasound image </a:t>
            </a:r>
            <a:r>
              <a:rPr lang="en-US" dirty="0" err="1" smtClean="0"/>
              <a:t>servoing</a:t>
            </a:r>
            <a:endParaRPr lang="en-US" dirty="0" smtClean="0"/>
          </a:p>
          <a:p>
            <a:r>
              <a:rPr lang="en-US" dirty="0" smtClean="0"/>
              <a:t>Practical applications</a:t>
            </a:r>
            <a:endParaRPr lang="en-US" dirty="0"/>
          </a:p>
        </p:txBody>
      </p:sp>
    </p:spTree>
    <p:extLst>
      <p:ext uri="{BB962C8B-B14F-4D97-AF65-F5344CB8AC3E}">
        <p14:creationId xmlns:p14="http://schemas.microsoft.com/office/powerpoint/2010/main" val="4085078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a:xfrm>
            <a:off x="838200" y="1825625"/>
            <a:ext cx="4910470" cy="4351338"/>
          </a:xfrm>
        </p:spPr>
        <p:txBody>
          <a:bodyPr/>
          <a:lstStyle/>
          <a:p>
            <a:r>
              <a:rPr lang="en-US" dirty="0" smtClean="0"/>
              <a:t>Ergonomic benefits</a:t>
            </a:r>
          </a:p>
          <a:p>
            <a:r>
              <a:rPr lang="en-US" dirty="0" smtClean="0"/>
              <a:t>Telemedicine</a:t>
            </a:r>
          </a:p>
          <a:p>
            <a:r>
              <a:rPr lang="en-US" dirty="0" smtClean="0"/>
              <a:t>Reduced operator fatigue</a:t>
            </a:r>
          </a:p>
          <a:p>
            <a:r>
              <a:rPr lang="en-US" dirty="0" smtClean="0"/>
              <a:t>Application for carotid artery examination</a:t>
            </a:r>
            <a:endParaRPr lang="en-US" dirty="0"/>
          </a:p>
        </p:txBody>
      </p:sp>
      <p:pic>
        <p:nvPicPr>
          <p:cNvPr id="4" name="Picture 3"/>
          <p:cNvPicPr>
            <a:picLocks noChangeAspect="1"/>
          </p:cNvPicPr>
          <p:nvPr/>
        </p:nvPicPr>
        <p:blipFill>
          <a:blip r:embed="rId3"/>
          <a:stretch>
            <a:fillRect/>
          </a:stretch>
        </p:blipFill>
        <p:spPr>
          <a:xfrm>
            <a:off x="5911983" y="446567"/>
            <a:ext cx="5499238" cy="5182615"/>
          </a:xfrm>
          <a:prstGeom prst="rect">
            <a:avLst/>
          </a:prstGeom>
        </p:spPr>
      </p:pic>
      <p:sp>
        <p:nvSpPr>
          <p:cNvPr id="5" name="TextBox 4"/>
          <p:cNvSpPr txBox="1"/>
          <p:nvPr/>
        </p:nvSpPr>
        <p:spPr>
          <a:xfrm>
            <a:off x="5911983" y="5819553"/>
            <a:ext cx="5372705" cy="923330"/>
          </a:xfrm>
          <a:prstGeom prst="rect">
            <a:avLst/>
          </a:prstGeom>
          <a:noFill/>
        </p:spPr>
        <p:txBody>
          <a:bodyPr wrap="square" rtlCol="0">
            <a:spAutoFit/>
          </a:bodyPr>
          <a:lstStyle/>
          <a:p>
            <a:r>
              <a:rPr lang="en-US" dirty="0" smtClean="0"/>
              <a:t>Source: Dr. Richard Graveling, “Ultrasound Ergonomics </a:t>
            </a:r>
            <a:r>
              <a:rPr lang="en-US" dirty="0"/>
              <a:t>– A Practical Guide to Reducing the Risk of Musculoskeletal </a:t>
            </a:r>
            <a:r>
              <a:rPr lang="en-US" dirty="0" smtClean="0"/>
              <a:t>Disorders,” Toshiba Medical Systems</a:t>
            </a:r>
            <a:endParaRPr lang="en-US" dirty="0"/>
          </a:p>
        </p:txBody>
      </p:sp>
    </p:spTree>
    <p:extLst>
      <p:ext uri="{BB962C8B-B14F-4D97-AF65-F5344CB8AC3E}">
        <p14:creationId xmlns:p14="http://schemas.microsoft.com/office/powerpoint/2010/main" val="26104666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Setup</a:t>
            </a:r>
            <a:endParaRPr lang="en-US" dirty="0"/>
          </a:p>
        </p:txBody>
      </p:sp>
      <p:sp>
        <p:nvSpPr>
          <p:cNvPr id="3" name="Content Placeholder 2"/>
          <p:cNvSpPr>
            <a:spLocks noGrp="1"/>
          </p:cNvSpPr>
          <p:nvPr>
            <p:ph idx="1"/>
          </p:nvPr>
        </p:nvSpPr>
        <p:spPr>
          <a:xfrm>
            <a:off x="838200" y="1825625"/>
            <a:ext cx="4938823" cy="4351338"/>
          </a:xfrm>
        </p:spPr>
        <p:txBody>
          <a:bodyPr/>
          <a:lstStyle/>
          <a:p>
            <a:r>
              <a:rPr lang="en-US" dirty="0" smtClean="0"/>
              <a:t>Slave manipulator carrying ultrasound probe</a:t>
            </a:r>
          </a:p>
          <a:p>
            <a:r>
              <a:rPr lang="en-US" dirty="0" smtClean="0"/>
              <a:t>Computer control system with GUI and mouse</a:t>
            </a:r>
          </a:p>
          <a:p>
            <a:r>
              <a:rPr lang="en-US" dirty="0" smtClean="0"/>
              <a:t>Position/force sensors</a:t>
            </a:r>
          </a:p>
          <a:p>
            <a:r>
              <a:rPr lang="en-US" dirty="0" smtClean="0"/>
              <a:t>Visual servo controllers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8792" y="212207"/>
            <a:ext cx="5631616" cy="6445930"/>
          </a:xfrm>
          <a:prstGeom prst="rect">
            <a:avLst/>
          </a:prstGeom>
        </p:spPr>
      </p:pic>
    </p:spTree>
    <p:extLst>
      <p:ext uri="{BB962C8B-B14F-4D97-AF65-F5344CB8AC3E}">
        <p14:creationId xmlns:p14="http://schemas.microsoft.com/office/powerpoint/2010/main" val="25836751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Diagram</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43" y="1495168"/>
            <a:ext cx="11068073" cy="4751173"/>
          </a:xfrm>
          <a:prstGeom prst="rect">
            <a:avLst/>
          </a:prstGeom>
        </p:spPr>
      </p:pic>
    </p:spTree>
    <p:extLst>
      <p:ext uri="{BB962C8B-B14F-4D97-AF65-F5344CB8AC3E}">
        <p14:creationId xmlns:p14="http://schemas.microsoft.com/office/powerpoint/2010/main" val="24515389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Flow</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387063"/>
            <a:ext cx="10635049" cy="5268117"/>
          </a:xfrm>
          <a:prstGeom prst="rect">
            <a:avLst/>
          </a:prstGeom>
        </p:spPr>
      </p:pic>
    </p:spTree>
    <p:extLst>
      <p:ext uri="{BB962C8B-B14F-4D97-AF65-F5344CB8AC3E}">
        <p14:creationId xmlns:p14="http://schemas.microsoft.com/office/powerpoint/2010/main" val="556393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Tracking</a:t>
            </a:r>
            <a:endParaRPr lang="en-US" dirty="0"/>
          </a:p>
        </p:txBody>
      </p:sp>
      <p:sp>
        <p:nvSpPr>
          <p:cNvPr id="3" name="Content Placeholder 2"/>
          <p:cNvSpPr>
            <a:spLocks noGrp="1"/>
          </p:cNvSpPr>
          <p:nvPr>
            <p:ph idx="1"/>
          </p:nvPr>
        </p:nvSpPr>
        <p:spPr>
          <a:xfrm>
            <a:off x="838200" y="1825625"/>
            <a:ext cx="4456814" cy="4405054"/>
          </a:xfrm>
        </p:spPr>
        <p:txBody>
          <a:bodyPr/>
          <a:lstStyle/>
          <a:p>
            <a:r>
              <a:rPr lang="en-US" dirty="0" smtClean="0"/>
              <a:t>Cross correlation</a:t>
            </a:r>
          </a:p>
          <a:p>
            <a:r>
              <a:rPr lang="en-US" dirty="0" smtClean="0"/>
              <a:t>Sequential similarity detection</a:t>
            </a:r>
          </a:p>
          <a:p>
            <a:r>
              <a:rPr lang="en-US" dirty="0" smtClean="0"/>
              <a:t>Star algorithm</a:t>
            </a:r>
          </a:p>
          <a:p>
            <a:r>
              <a:rPr lang="en-US" dirty="0" smtClean="0"/>
              <a:t>Star-</a:t>
            </a:r>
            <a:r>
              <a:rPr lang="en-US" dirty="0" err="1" smtClean="0"/>
              <a:t>Kalman</a:t>
            </a:r>
            <a:r>
              <a:rPr lang="en-US" dirty="0" smtClean="0"/>
              <a:t> algorithm</a:t>
            </a:r>
          </a:p>
          <a:p>
            <a:r>
              <a:rPr lang="en-US" dirty="0" smtClean="0"/>
              <a:t>Discrete snake model</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267" y="4028152"/>
            <a:ext cx="6725979" cy="259196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5105" y="297712"/>
            <a:ext cx="2630305" cy="3459900"/>
          </a:xfrm>
          <a:prstGeom prst="rect">
            <a:avLst/>
          </a:prstGeom>
        </p:spPr>
      </p:pic>
    </p:spTree>
    <p:extLst>
      <p:ext uri="{BB962C8B-B14F-4D97-AF65-F5344CB8AC3E}">
        <p14:creationId xmlns:p14="http://schemas.microsoft.com/office/powerpoint/2010/main" val="38217105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2418</TotalTime>
  <Words>3202</Words>
  <Application>Microsoft Office PowerPoint</Application>
  <PresentationFormat>Widescreen</PresentationFormat>
  <Paragraphs>137</Paragraphs>
  <Slides>21</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PowerPoint Presentation</vt:lpstr>
      <vt:lpstr>Project Overview</vt:lpstr>
      <vt:lpstr>Project Goal</vt:lpstr>
      <vt:lpstr>Paper overview</vt:lpstr>
      <vt:lpstr>Motivation</vt:lpstr>
      <vt:lpstr>Experimental Setup</vt:lpstr>
      <vt:lpstr>Block Diagram</vt:lpstr>
      <vt:lpstr>Data Flow</vt:lpstr>
      <vt:lpstr>Feature Tracking</vt:lpstr>
      <vt:lpstr>Feature Tracking</vt:lpstr>
      <vt:lpstr>Feature Tracking</vt:lpstr>
      <vt:lpstr>Feature Tracking</vt:lpstr>
      <vt:lpstr>Feature Tracking</vt:lpstr>
      <vt:lpstr>Feature Tracking</vt:lpstr>
      <vt:lpstr>Feature Tracking</vt:lpstr>
      <vt:lpstr>Ultrasound Image Servoing</vt:lpstr>
      <vt:lpstr>Ultrasound Image Servoing</vt:lpstr>
      <vt:lpstr>Applications</vt:lpstr>
      <vt:lpstr>Paper Assessment</vt:lpstr>
      <vt:lpstr>Application to Project</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8: Ultrasound-Based Visual Servoing</dc:title>
  <dc:creator>Michael</dc:creator>
  <cp:lastModifiedBy>Michael</cp:lastModifiedBy>
  <cp:revision>378</cp:revision>
  <dcterms:created xsi:type="dcterms:W3CDTF">2015-03-08T23:53:24Z</dcterms:created>
  <dcterms:modified xsi:type="dcterms:W3CDTF">2015-03-10T16:30:10Z</dcterms:modified>
</cp:coreProperties>
</file>