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7" r:id="rId9"/>
    <p:sldId id="262" r:id="rId10"/>
    <p:sldId id="261" r:id="rId11"/>
    <p:sldId id="270" r:id="rId12"/>
    <p:sldId id="264" r:id="rId13"/>
    <p:sldId id="265" r:id="rId14"/>
    <p:sldId id="266" r:id="rId15"/>
    <p:sldId id="269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90"/>
    <a:srgbClr val="001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4394" autoAdjust="0"/>
  </p:normalViewPr>
  <p:slideViewPr>
    <p:cSldViewPr snapToGrid="0">
      <p:cViewPr>
        <p:scale>
          <a:sx n="107" d="100"/>
          <a:sy n="107" d="100"/>
        </p:scale>
        <p:origin x="1848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6F4C-F5A5-48AB-AFDD-63F575F06C49}" type="datetimeFigureOut">
              <a:rPr lang="en-US" smtClean="0"/>
              <a:t>2/24/16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F7B52-C353-4E51-A221-7F9B49B95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9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5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85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Ran:</a:t>
            </a:r>
          </a:p>
          <a:p>
            <a:r>
              <a:rPr lang="en-US" dirty="0" smtClean="0"/>
              <a:t>David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Rini</a:t>
            </a:r>
            <a:r>
              <a:rPr lang="en-US" baseline="0" dirty="0" smtClean="0"/>
              <a:t> (AAMD) – have contacted about a timeline, haven’t heard back yet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5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0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5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3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0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</a:p>
          <a:p>
            <a:r>
              <a:rPr lang="en-US" dirty="0" smtClean="0"/>
              <a:t>Mention that we’ve drafted design documents,</a:t>
            </a:r>
            <a:r>
              <a:rPr lang="en-US" baseline="0" dirty="0" smtClean="0"/>
              <a:t> this is an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9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0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0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B52-C353-4E51-A221-7F9B49B95C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7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4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5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D90"/>
                </a:solidFill>
              </a:defRPr>
            </a:lvl1pPr>
          </a:lstStyle>
          <a:p>
            <a:fld id="{83682F2B-413D-4716-9CEF-F8201020DA9D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90"/>
                </a:solidFill>
              </a:defRPr>
            </a:lvl1pPr>
          </a:lstStyle>
          <a:p>
            <a:fld id="{0376E682-E9FD-46BD-B55C-BC25B56CF4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3" b="79014" l="8778" r="90309">
                        <a14:foregroundMark x1="16643" y1="41017" x2="16643" y2="41017"/>
                        <a14:foregroundMark x1="8848" y1="41971" x2="8848" y2="41971"/>
                        <a14:foregroundMark x1="22612" y1="43561" x2="22612" y2="43561"/>
                        <a14:foregroundMark x1="42065" y1="36089" x2="42065" y2="36089"/>
                        <a14:foregroundMark x1="45646" y1="36566" x2="45646" y2="36566"/>
                        <a14:foregroundMark x1="49298" y1="38633" x2="49298" y2="38633"/>
                        <a14:foregroundMark x1="58708" y1="39428" x2="58708" y2="39428"/>
                        <a14:foregroundMark x1="60744" y1="39905" x2="60744" y2="39905"/>
                        <a14:foregroundMark x1="68188" y1="44038" x2="68188" y2="44038"/>
                        <a14:foregroundMark x1="73244" y1="42289" x2="73244" y2="42289"/>
                        <a14:foregroundMark x1="77247" y1="42289" x2="77247" y2="42289"/>
                        <a14:foregroundMark x1="84270" y1="43084" x2="84270" y2="43084"/>
                        <a14:foregroundMark x1="90309" y1="42766" x2="90309" y2="42766"/>
                        <a14:foregroundMark x1="41152" y1="55803" x2="41152" y2="55803"/>
                        <a14:foregroundMark x1="43469" y1="56280" x2="43469" y2="56280"/>
                        <a14:foregroundMark x1="49298" y1="57552" x2="49298" y2="57552"/>
                        <a14:foregroundMark x1="55829" y1="57552" x2="55829" y2="57552"/>
                        <a14:foregroundMark x1="63413" y1="57552" x2="63413" y2="57552"/>
                        <a14:foregroundMark x1="67416" y1="59141" x2="67416" y2="59141"/>
                        <a14:foregroundMark x1="73596" y1="56280" x2="73596" y2="56280"/>
                        <a14:foregroundMark x1="77388" y1="58824" x2="77388" y2="58824"/>
                        <a14:foregroundMark x1="80478" y1="59936" x2="80478" y2="59936"/>
                        <a14:foregroundMark x1="86447" y1="59936" x2="86447" y2="59936"/>
                        <a14:foregroundMark x1="44382" y1="69793" x2="44382" y2="69793"/>
                        <a14:foregroundMark x1="46419" y1="73927" x2="46419" y2="73927"/>
                        <a14:foregroundMark x1="50211" y1="74404" x2="50211" y2="74404"/>
                        <a14:foregroundMark x1="57654" y1="74404" x2="57654" y2="74404"/>
                        <a14:foregroundMark x1="61096" y1="74722" x2="61096" y2="74722"/>
                        <a14:foregroundMark x1="65239" y1="74722" x2="65239" y2="74722"/>
                        <a14:backgroundMark x1="68890" y1="56280" x2="68890" y2="56280"/>
                        <a14:backgroundMark x1="65801" y1="71542" x2="65801" y2="71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4258" r="4538" b="13583"/>
          <a:stretch/>
        </p:blipFill>
        <p:spPr>
          <a:xfrm>
            <a:off x="9333712" y="5800380"/>
            <a:ext cx="2385391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DA1-D130-4E2B-B965-E2FCAF207F2C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32EB-0252-4C4B-AB08-6AD2AFE15F80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6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D47-68BA-4FF6-83A1-07B23A0C64A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493-8190-46CC-BA1E-F65328BCC2A0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4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4196-C02B-4DCF-84CE-0F1353C056FC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AC1F-EB87-4923-AB15-9D3D9D48B102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5FA2-BB7D-42D1-9C3A-6E38E28293C0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0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2793" y="182878"/>
            <a:ext cx="1828800" cy="689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rgbClr val="002D90"/>
                </a:solidFill>
                <a:latin typeface="Corbel" panose="020B0503020204020204" pitchFamily="34" charset="0"/>
              </a:rPr>
              <a:t>Introduction</a:t>
            </a:r>
            <a:endParaRPr lang="en-US" sz="1400" dirty="0">
              <a:solidFill>
                <a:srgbClr val="002D90"/>
              </a:solidFill>
              <a:latin typeface="Corbel" panose="020B0503020204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440151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Design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507509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Dependencies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574867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Division of Labor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642225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Timetable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8580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944"/>
            <a:ext cx="10515600" cy="1325563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10515600" cy="3897312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754-92D0-40B2-B968-BD51444B0C3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3" b="79014" l="8778" r="90309">
                        <a14:foregroundMark x1="16643" y1="41017" x2="16643" y2="41017"/>
                        <a14:foregroundMark x1="8848" y1="41971" x2="8848" y2="41971"/>
                        <a14:foregroundMark x1="22612" y1="43561" x2="22612" y2="43561"/>
                        <a14:foregroundMark x1="42065" y1="36089" x2="42065" y2="36089"/>
                        <a14:foregroundMark x1="45646" y1="36566" x2="45646" y2="36566"/>
                        <a14:foregroundMark x1="49298" y1="38633" x2="49298" y2="38633"/>
                        <a14:foregroundMark x1="58708" y1="39428" x2="58708" y2="39428"/>
                        <a14:foregroundMark x1="60744" y1="39905" x2="60744" y2="39905"/>
                        <a14:foregroundMark x1="68188" y1="44038" x2="68188" y2="44038"/>
                        <a14:foregroundMark x1="73244" y1="42289" x2="73244" y2="42289"/>
                        <a14:foregroundMark x1="77247" y1="42289" x2="77247" y2="42289"/>
                        <a14:foregroundMark x1="84270" y1="43084" x2="84270" y2="43084"/>
                        <a14:foregroundMark x1="90309" y1="42766" x2="90309" y2="42766"/>
                        <a14:foregroundMark x1="41152" y1="55803" x2="41152" y2="55803"/>
                        <a14:foregroundMark x1="43469" y1="56280" x2="43469" y2="56280"/>
                        <a14:foregroundMark x1="49298" y1="57552" x2="49298" y2="57552"/>
                        <a14:foregroundMark x1="55829" y1="57552" x2="55829" y2="57552"/>
                        <a14:foregroundMark x1="63413" y1="57552" x2="63413" y2="57552"/>
                        <a14:foregroundMark x1="67416" y1="59141" x2="67416" y2="59141"/>
                        <a14:foregroundMark x1="73596" y1="56280" x2="73596" y2="56280"/>
                        <a14:foregroundMark x1="77388" y1="58824" x2="77388" y2="58824"/>
                        <a14:foregroundMark x1="80478" y1="59936" x2="80478" y2="59936"/>
                        <a14:foregroundMark x1="86447" y1="59936" x2="86447" y2="59936"/>
                        <a14:foregroundMark x1="44382" y1="69793" x2="44382" y2="69793"/>
                        <a14:foregroundMark x1="46419" y1="73927" x2="46419" y2="73927"/>
                        <a14:foregroundMark x1="50211" y1="74404" x2="50211" y2="74404"/>
                        <a14:foregroundMark x1="57654" y1="74404" x2="57654" y2="74404"/>
                        <a14:foregroundMark x1="61096" y1="74722" x2="61096" y2="74722"/>
                        <a14:foregroundMark x1="65239" y1="74722" x2="65239" y2="74722"/>
                        <a14:backgroundMark x1="68890" y1="56280" x2="68890" y2="56280"/>
                        <a14:backgroundMark x1="65801" y1="71542" x2="65801" y2="71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4258" r="4538" b="13583"/>
          <a:stretch/>
        </p:blipFill>
        <p:spPr>
          <a:xfrm>
            <a:off x="9333712" y="5800380"/>
            <a:ext cx="2385391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2793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440151" y="182878"/>
            <a:ext cx="1828800" cy="689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rgbClr val="002D90"/>
                </a:solidFill>
                <a:latin typeface="Corbel" panose="020B0503020204020204" pitchFamily="34" charset="0"/>
              </a:rPr>
              <a:t>Design</a:t>
            </a:r>
            <a:endParaRPr lang="en-US" sz="1400" dirty="0">
              <a:solidFill>
                <a:srgbClr val="002D9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507509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Dependencies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574867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Division of Labor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642225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Timetable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8580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944"/>
            <a:ext cx="10515600" cy="1325563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10515600" cy="3897312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754-92D0-40B2-B968-BD51444B0C3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3" b="79014" l="8778" r="90309">
                        <a14:foregroundMark x1="16643" y1="41017" x2="16643" y2="41017"/>
                        <a14:foregroundMark x1="8848" y1="41971" x2="8848" y2="41971"/>
                        <a14:foregroundMark x1="22612" y1="43561" x2="22612" y2="43561"/>
                        <a14:foregroundMark x1="42065" y1="36089" x2="42065" y2="36089"/>
                        <a14:foregroundMark x1="45646" y1="36566" x2="45646" y2="36566"/>
                        <a14:foregroundMark x1="49298" y1="38633" x2="49298" y2="38633"/>
                        <a14:foregroundMark x1="58708" y1="39428" x2="58708" y2="39428"/>
                        <a14:foregroundMark x1="60744" y1="39905" x2="60744" y2="39905"/>
                        <a14:foregroundMark x1="68188" y1="44038" x2="68188" y2="44038"/>
                        <a14:foregroundMark x1="73244" y1="42289" x2="73244" y2="42289"/>
                        <a14:foregroundMark x1="77247" y1="42289" x2="77247" y2="42289"/>
                        <a14:foregroundMark x1="84270" y1="43084" x2="84270" y2="43084"/>
                        <a14:foregroundMark x1="90309" y1="42766" x2="90309" y2="42766"/>
                        <a14:foregroundMark x1="41152" y1="55803" x2="41152" y2="55803"/>
                        <a14:foregroundMark x1="43469" y1="56280" x2="43469" y2="56280"/>
                        <a14:foregroundMark x1="49298" y1="57552" x2="49298" y2="57552"/>
                        <a14:foregroundMark x1="55829" y1="57552" x2="55829" y2="57552"/>
                        <a14:foregroundMark x1="63413" y1="57552" x2="63413" y2="57552"/>
                        <a14:foregroundMark x1="67416" y1="59141" x2="67416" y2="59141"/>
                        <a14:foregroundMark x1="73596" y1="56280" x2="73596" y2="56280"/>
                        <a14:foregroundMark x1="77388" y1="58824" x2="77388" y2="58824"/>
                        <a14:foregroundMark x1="80478" y1="59936" x2="80478" y2="59936"/>
                        <a14:foregroundMark x1="86447" y1="59936" x2="86447" y2="59936"/>
                        <a14:foregroundMark x1="44382" y1="69793" x2="44382" y2="69793"/>
                        <a14:foregroundMark x1="46419" y1="73927" x2="46419" y2="73927"/>
                        <a14:foregroundMark x1="50211" y1="74404" x2="50211" y2="74404"/>
                        <a14:foregroundMark x1="57654" y1="74404" x2="57654" y2="74404"/>
                        <a14:foregroundMark x1="61096" y1="74722" x2="61096" y2="74722"/>
                        <a14:foregroundMark x1="65239" y1="74722" x2="65239" y2="74722"/>
                        <a14:backgroundMark x1="68890" y1="56280" x2="68890" y2="56280"/>
                        <a14:backgroundMark x1="65801" y1="71542" x2="65801" y2="71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4258" r="4538" b="13583"/>
          <a:stretch/>
        </p:blipFill>
        <p:spPr>
          <a:xfrm>
            <a:off x="9333712" y="5800380"/>
            <a:ext cx="2385391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1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pende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2793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440151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507509" y="182878"/>
            <a:ext cx="1828800" cy="689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rgbClr val="002D90"/>
                </a:solidFill>
                <a:latin typeface="Corbel" panose="020B0503020204020204" pitchFamily="34" charset="0"/>
              </a:rPr>
              <a:t>Dependencies</a:t>
            </a:r>
            <a:endParaRPr lang="en-US" sz="1400" dirty="0">
              <a:solidFill>
                <a:srgbClr val="002D9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574867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Division</a:t>
            </a:r>
            <a:r>
              <a:rPr lang="en-US" sz="1400" baseline="0" dirty="0" smtClean="0">
                <a:latin typeface="Corbel" panose="020B0503020204020204" pitchFamily="34" charset="0"/>
              </a:rPr>
              <a:t> of Labor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642225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Timetable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8580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944"/>
            <a:ext cx="10515600" cy="1325563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10515600" cy="3897312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754-92D0-40B2-B968-BD51444B0C3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3" b="79014" l="8778" r="90309">
                        <a14:foregroundMark x1="16643" y1="41017" x2="16643" y2="41017"/>
                        <a14:foregroundMark x1="8848" y1="41971" x2="8848" y2="41971"/>
                        <a14:foregroundMark x1="22612" y1="43561" x2="22612" y2="43561"/>
                        <a14:foregroundMark x1="42065" y1="36089" x2="42065" y2="36089"/>
                        <a14:foregroundMark x1="45646" y1="36566" x2="45646" y2="36566"/>
                        <a14:foregroundMark x1="49298" y1="38633" x2="49298" y2="38633"/>
                        <a14:foregroundMark x1="58708" y1="39428" x2="58708" y2="39428"/>
                        <a14:foregroundMark x1="60744" y1="39905" x2="60744" y2="39905"/>
                        <a14:foregroundMark x1="68188" y1="44038" x2="68188" y2="44038"/>
                        <a14:foregroundMark x1="73244" y1="42289" x2="73244" y2="42289"/>
                        <a14:foregroundMark x1="77247" y1="42289" x2="77247" y2="42289"/>
                        <a14:foregroundMark x1="84270" y1="43084" x2="84270" y2="43084"/>
                        <a14:foregroundMark x1="90309" y1="42766" x2="90309" y2="42766"/>
                        <a14:foregroundMark x1="41152" y1="55803" x2="41152" y2="55803"/>
                        <a14:foregroundMark x1="43469" y1="56280" x2="43469" y2="56280"/>
                        <a14:foregroundMark x1="49298" y1="57552" x2="49298" y2="57552"/>
                        <a14:foregroundMark x1="55829" y1="57552" x2="55829" y2="57552"/>
                        <a14:foregroundMark x1="63413" y1="57552" x2="63413" y2="57552"/>
                        <a14:foregroundMark x1="67416" y1="59141" x2="67416" y2="59141"/>
                        <a14:foregroundMark x1="73596" y1="56280" x2="73596" y2="56280"/>
                        <a14:foregroundMark x1="77388" y1="58824" x2="77388" y2="58824"/>
                        <a14:foregroundMark x1="80478" y1="59936" x2="80478" y2="59936"/>
                        <a14:foregroundMark x1="86447" y1="59936" x2="86447" y2="59936"/>
                        <a14:foregroundMark x1="44382" y1="69793" x2="44382" y2="69793"/>
                        <a14:foregroundMark x1="46419" y1="73927" x2="46419" y2="73927"/>
                        <a14:foregroundMark x1="50211" y1="74404" x2="50211" y2="74404"/>
                        <a14:foregroundMark x1="57654" y1="74404" x2="57654" y2="74404"/>
                        <a14:foregroundMark x1="61096" y1="74722" x2="61096" y2="74722"/>
                        <a14:foregroundMark x1="65239" y1="74722" x2="65239" y2="74722"/>
                        <a14:backgroundMark x1="68890" y1="56280" x2="68890" y2="56280"/>
                        <a14:backgroundMark x1="65801" y1="71542" x2="65801" y2="71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4258" r="4538" b="13583"/>
          <a:stretch/>
        </p:blipFill>
        <p:spPr>
          <a:xfrm>
            <a:off x="9333712" y="5800380"/>
            <a:ext cx="2385391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sion of Lab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2793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440151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507509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Dependencies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574867" y="182878"/>
            <a:ext cx="1828800" cy="689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rgbClr val="002D90"/>
                </a:solidFill>
                <a:latin typeface="Corbel" panose="020B0503020204020204" pitchFamily="34" charset="0"/>
              </a:rPr>
              <a:t>Division of Labor</a:t>
            </a:r>
            <a:endParaRPr lang="en-US" sz="1400" dirty="0">
              <a:solidFill>
                <a:srgbClr val="002D90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642225" y="182878"/>
            <a:ext cx="1828800" cy="689317"/>
          </a:xfrm>
          <a:prstGeom prst="round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Timetable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8580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944"/>
            <a:ext cx="10515600" cy="1325563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10515600" cy="3897312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754-92D0-40B2-B968-BD51444B0C3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3" b="79014" l="8778" r="90309">
                        <a14:foregroundMark x1="16643" y1="41017" x2="16643" y2="41017"/>
                        <a14:foregroundMark x1="8848" y1="41971" x2="8848" y2="41971"/>
                        <a14:foregroundMark x1="22612" y1="43561" x2="22612" y2="43561"/>
                        <a14:foregroundMark x1="42065" y1="36089" x2="42065" y2="36089"/>
                        <a14:foregroundMark x1="45646" y1="36566" x2="45646" y2="36566"/>
                        <a14:foregroundMark x1="49298" y1="38633" x2="49298" y2="38633"/>
                        <a14:foregroundMark x1="58708" y1="39428" x2="58708" y2="39428"/>
                        <a14:foregroundMark x1="60744" y1="39905" x2="60744" y2="39905"/>
                        <a14:foregroundMark x1="68188" y1="44038" x2="68188" y2="44038"/>
                        <a14:foregroundMark x1="73244" y1="42289" x2="73244" y2="42289"/>
                        <a14:foregroundMark x1="77247" y1="42289" x2="77247" y2="42289"/>
                        <a14:foregroundMark x1="84270" y1="43084" x2="84270" y2="43084"/>
                        <a14:foregroundMark x1="90309" y1="42766" x2="90309" y2="42766"/>
                        <a14:foregroundMark x1="41152" y1="55803" x2="41152" y2="55803"/>
                        <a14:foregroundMark x1="43469" y1="56280" x2="43469" y2="56280"/>
                        <a14:foregroundMark x1="49298" y1="57552" x2="49298" y2="57552"/>
                        <a14:foregroundMark x1="55829" y1="57552" x2="55829" y2="57552"/>
                        <a14:foregroundMark x1="63413" y1="57552" x2="63413" y2="57552"/>
                        <a14:foregroundMark x1="67416" y1="59141" x2="67416" y2="59141"/>
                        <a14:foregroundMark x1="73596" y1="56280" x2="73596" y2="56280"/>
                        <a14:foregroundMark x1="77388" y1="58824" x2="77388" y2="58824"/>
                        <a14:foregroundMark x1="80478" y1="59936" x2="80478" y2="59936"/>
                        <a14:foregroundMark x1="86447" y1="59936" x2="86447" y2="59936"/>
                        <a14:foregroundMark x1="44382" y1="69793" x2="44382" y2="69793"/>
                        <a14:foregroundMark x1="46419" y1="73927" x2="46419" y2="73927"/>
                        <a14:foregroundMark x1="50211" y1="74404" x2="50211" y2="74404"/>
                        <a14:foregroundMark x1="57654" y1="74404" x2="57654" y2="74404"/>
                        <a14:foregroundMark x1="61096" y1="74722" x2="61096" y2="74722"/>
                        <a14:foregroundMark x1="65239" y1="74722" x2="65239" y2="74722"/>
                        <a14:backgroundMark x1="68890" y1="56280" x2="68890" y2="56280"/>
                        <a14:backgroundMark x1="65801" y1="71542" x2="65801" y2="71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4258" r="4538" b="13583"/>
          <a:stretch/>
        </p:blipFill>
        <p:spPr>
          <a:xfrm>
            <a:off x="9333712" y="5800380"/>
            <a:ext cx="2385391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5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2793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440151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507509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Dependencies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574867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Division of Labor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642225" y="182878"/>
            <a:ext cx="1828800" cy="689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rgbClr val="002D90"/>
                </a:solidFill>
                <a:latin typeface="Corbel" panose="020B0503020204020204" pitchFamily="34" charset="0"/>
              </a:rPr>
              <a:t>Timetable</a:t>
            </a:r>
            <a:endParaRPr lang="en-US" sz="1400" dirty="0">
              <a:solidFill>
                <a:srgbClr val="002D9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8580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944"/>
            <a:ext cx="10515600" cy="1325563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10515600" cy="3897312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754-92D0-40B2-B968-BD51444B0C3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3" b="79014" l="8778" r="90309">
                        <a14:foregroundMark x1="16643" y1="41017" x2="16643" y2="41017"/>
                        <a14:foregroundMark x1="8848" y1="41971" x2="8848" y2="41971"/>
                        <a14:foregroundMark x1="22612" y1="43561" x2="22612" y2="43561"/>
                        <a14:foregroundMark x1="42065" y1="36089" x2="42065" y2="36089"/>
                        <a14:foregroundMark x1="45646" y1="36566" x2="45646" y2="36566"/>
                        <a14:foregroundMark x1="49298" y1="38633" x2="49298" y2="38633"/>
                        <a14:foregroundMark x1="58708" y1="39428" x2="58708" y2="39428"/>
                        <a14:foregroundMark x1="60744" y1="39905" x2="60744" y2="39905"/>
                        <a14:foregroundMark x1="68188" y1="44038" x2="68188" y2="44038"/>
                        <a14:foregroundMark x1="73244" y1="42289" x2="73244" y2="42289"/>
                        <a14:foregroundMark x1="77247" y1="42289" x2="77247" y2="42289"/>
                        <a14:foregroundMark x1="84270" y1="43084" x2="84270" y2="43084"/>
                        <a14:foregroundMark x1="90309" y1="42766" x2="90309" y2="42766"/>
                        <a14:foregroundMark x1="41152" y1="55803" x2="41152" y2="55803"/>
                        <a14:foregroundMark x1="43469" y1="56280" x2="43469" y2="56280"/>
                        <a14:foregroundMark x1="49298" y1="57552" x2="49298" y2="57552"/>
                        <a14:foregroundMark x1="55829" y1="57552" x2="55829" y2="57552"/>
                        <a14:foregroundMark x1="63413" y1="57552" x2="63413" y2="57552"/>
                        <a14:foregroundMark x1="67416" y1="59141" x2="67416" y2="59141"/>
                        <a14:foregroundMark x1="73596" y1="56280" x2="73596" y2="56280"/>
                        <a14:foregroundMark x1="77388" y1="58824" x2="77388" y2="58824"/>
                        <a14:foregroundMark x1="80478" y1="59936" x2="80478" y2="59936"/>
                        <a14:foregroundMark x1="86447" y1="59936" x2="86447" y2="59936"/>
                        <a14:foregroundMark x1="44382" y1="69793" x2="44382" y2="69793"/>
                        <a14:foregroundMark x1="46419" y1="73927" x2="46419" y2="73927"/>
                        <a14:foregroundMark x1="50211" y1="74404" x2="50211" y2="74404"/>
                        <a14:foregroundMark x1="57654" y1="74404" x2="57654" y2="74404"/>
                        <a14:foregroundMark x1="61096" y1="74722" x2="61096" y2="74722"/>
                        <a14:foregroundMark x1="65239" y1="74722" x2="65239" y2="74722"/>
                        <a14:backgroundMark x1="68890" y1="56280" x2="68890" y2="56280"/>
                        <a14:backgroundMark x1="65801" y1="71542" x2="65801" y2="71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4258" r="4538" b="13583"/>
          <a:stretch/>
        </p:blipFill>
        <p:spPr>
          <a:xfrm>
            <a:off x="9333712" y="5800380"/>
            <a:ext cx="2385391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2793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440151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Design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507509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Dependencies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574867" y="182878"/>
            <a:ext cx="182880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Division of Labor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642225" y="182878"/>
            <a:ext cx="1828800" cy="689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dirty="0" smtClean="0">
                <a:solidFill>
                  <a:srgbClr val="002D90"/>
                </a:solidFill>
                <a:latin typeface="Corbel" panose="020B0503020204020204" pitchFamily="34" charset="0"/>
              </a:rPr>
              <a:t>Timetable</a:t>
            </a:r>
            <a:endParaRPr lang="en-US" sz="1400" dirty="0">
              <a:solidFill>
                <a:srgbClr val="002D9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8580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944"/>
            <a:ext cx="10515600" cy="1325563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Aldus LT Roman" panose="0200050308000002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10515600" cy="3897312"/>
          </a:xfrm>
        </p:spPr>
        <p:txBody>
          <a:bodyPr/>
          <a:lstStyle>
            <a:lvl1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D9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754-92D0-40B2-B968-BD51444B0C3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97F4-117A-44D6-9DC3-9EA78AF7C8BA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9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23DE-754B-4637-B649-1D570B49B27D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7AD24-5C89-491D-BF16-7868269372C8}" type="datetime1">
              <a:rPr lang="en-US" smtClean="0"/>
              <a:t>2/24/16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6E682-E9FD-46BD-B55C-BC25B56CF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97" Type="http://schemas.openxmlformats.org/officeDocument/2006/relationships/slideLayout" Target="../slideLayouts/slideLayout7.xml"/><Relationship Id="rId98" Type="http://schemas.openxmlformats.org/officeDocument/2006/relationships/notesSlide" Target="../notesSlides/notesSlide14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4498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D90"/>
                </a:solidFill>
                <a:latin typeface="Aldus LT Roman" panose="02000503080000020003" pitchFamily="2" charset="0"/>
              </a:rPr>
              <a:t>Project 07:</a:t>
            </a:r>
            <a:r>
              <a:rPr lang="en-US" dirty="0" smtClean="0">
                <a:solidFill>
                  <a:srgbClr val="002D90"/>
                </a:solidFill>
                <a:latin typeface="Aldus LT Roman" panose="02000503080000020003" pitchFamily="2" charset="0"/>
              </a:rPr>
              <a:t/>
            </a:r>
            <a:br>
              <a:rPr lang="en-US" dirty="0" smtClean="0">
                <a:solidFill>
                  <a:srgbClr val="002D90"/>
                </a:solidFill>
                <a:latin typeface="Aldus LT Roman" panose="02000503080000020003" pitchFamily="2" charset="0"/>
              </a:rPr>
            </a:br>
            <a:r>
              <a:rPr lang="en-US" dirty="0" smtClean="0">
                <a:solidFill>
                  <a:srgbClr val="002D90"/>
                </a:solidFill>
                <a:latin typeface="Aldus LT Roman" panose="02000503080000020003" pitchFamily="2" charset="0"/>
              </a:rPr>
              <a:t>A Cognitive Training Quiz Application</a:t>
            </a:r>
            <a:endParaRPr lang="en-US" dirty="0">
              <a:solidFill>
                <a:srgbClr val="002D90"/>
              </a:solidFill>
              <a:latin typeface="Aldus LT Roman" panose="0200050308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379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Ran Liu, Nick Uebele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sz="2000" dirty="0" smtClean="0">
                <a:latin typeface="Corbel" panose="020B0503020204020204" pitchFamily="34" charset="0"/>
              </a:rPr>
              <a:t>Mentors: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Michael Cohen, Gorkem Sevinc, Yuri Agrawal</a:t>
            </a:r>
          </a:p>
          <a:p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documents</a:t>
            </a:r>
          </a:p>
          <a:p>
            <a:r>
              <a:rPr lang="en-US" dirty="0" smtClean="0"/>
              <a:t>Production code</a:t>
            </a:r>
          </a:p>
          <a:p>
            <a:r>
              <a:rPr lang="en-US" dirty="0" smtClean="0"/>
              <a:t>Iterations on the above</a:t>
            </a:r>
          </a:p>
          <a:p>
            <a:pPr lvl="1"/>
            <a:r>
              <a:rPr lang="en-US" dirty="0" smtClean="0"/>
              <a:t>Particularly on refining UI/UX</a:t>
            </a:r>
          </a:p>
          <a:p>
            <a:pPr lvl="1"/>
            <a:r>
              <a:rPr lang="en-US" dirty="0" smtClean="0"/>
              <a:t>Build, deploy, obtain feedback, revise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0"/>
            <a:ext cx="10515600" cy="389413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Minimum:</a:t>
            </a:r>
          </a:p>
          <a:p>
            <a:pPr lvl="1"/>
            <a:r>
              <a:rPr lang="en-US" dirty="0" smtClean="0"/>
              <a:t>Design documents &amp; UI mockup</a:t>
            </a:r>
          </a:p>
          <a:p>
            <a:pPr lvl="1"/>
            <a:r>
              <a:rPr lang="en-US" dirty="0" smtClean="0"/>
              <a:t>HIPAA-Compliant, Encrypted Database</a:t>
            </a:r>
          </a:p>
          <a:p>
            <a:pPr lvl="1"/>
            <a:r>
              <a:rPr lang="en-US" dirty="0" smtClean="0"/>
              <a:t>Serve the quiz (3 out of 5 modules)</a:t>
            </a:r>
          </a:p>
          <a:p>
            <a:pPr lvl="1"/>
            <a:r>
              <a:rPr lang="en-US" dirty="0" smtClean="0"/>
              <a:t>Working </a:t>
            </a:r>
            <a:r>
              <a:rPr lang="en-US" dirty="0" err="1" smtClean="0"/>
              <a:t>barebone</a:t>
            </a:r>
            <a:r>
              <a:rPr lang="en-US" dirty="0" smtClean="0"/>
              <a:t> interface</a:t>
            </a:r>
          </a:p>
          <a:p>
            <a:r>
              <a:rPr lang="en-US" b="1" dirty="0" smtClean="0"/>
              <a:t>Expected:</a:t>
            </a:r>
            <a:endParaRPr lang="en-US" dirty="0" smtClean="0"/>
          </a:p>
          <a:p>
            <a:pPr lvl="1"/>
            <a:r>
              <a:rPr lang="en-US" dirty="0" smtClean="0"/>
              <a:t>Serve all 5 modules of the quiz</a:t>
            </a:r>
          </a:p>
          <a:p>
            <a:pPr lvl="1"/>
            <a:r>
              <a:rPr lang="en-US" dirty="0" smtClean="0"/>
              <a:t>Store results, allow patients to view own results, allow physicians to view their patent’s results</a:t>
            </a:r>
          </a:p>
          <a:p>
            <a:pPr lvl="1"/>
            <a:r>
              <a:rPr lang="en-US" dirty="0" smtClean="0"/>
              <a:t>Polished UI</a:t>
            </a:r>
          </a:p>
          <a:p>
            <a:pPr lvl="1"/>
            <a:r>
              <a:rPr lang="en-US" dirty="0" smtClean="0"/>
              <a:t>Plot performance history over time</a:t>
            </a:r>
          </a:p>
          <a:p>
            <a:r>
              <a:rPr lang="en-US" b="1" dirty="0" smtClean="0"/>
              <a:t>Maximum:</a:t>
            </a:r>
            <a:endParaRPr lang="en-US" dirty="0" smtClean="0"/>
          </a:p>
          <a:p>
            <a:pPr lvl="1"/>
            <a:r>
              <a:rPr lang="en-US" dirty="0" smtClean="0"/>
              <a:t>Data analytics on stored data</a:t>
            </a:r>
          </a:p>
          <a:p>
            <a:pPr lvl="1"/>
            <a:r>
              <a:rPr lang="en-US" dirty="0" smtClean="0"/>
              <a:t>Allow for advanced queries on data</a:t>
            </a:r>
          </a:p>
          <a:p>
            <a:pPr lvl="1"/>
            <a:r>
              <a:rPr lang="en-US" dirty="0" smtClean="0"/>
              <a:t>Conduct usability studies/pilot studies with actual patients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79651"/>
            <a:ext cx="10782300" cy="3897312"/>
          </a:xfrm>
        </p:spPr>
        <p:txBody>
          <a:bodyPr/>
          <a:lstStyle/>
          <a:p>
            <a:r>
              <a:rPr lang="en-US" dirty="0"/>
              <a:t>Software dependency management: </a:t>
            </a:r>
            <a:r>
              <a:rPr lang="en-US" dirty="0" err="1"/>
              <a:t>npm</a:t>
            </a:r>
            <a:r>
              <a:rPr lang="en-US" dirty="0"/>
              <a:t>, bower, </a:t>
            </a:r>
            <a:r>
              <a:rPr lang="en-US" dirty="0" err="1"/>
              <a:t>mvn</a:t>
            </a:r>
            <a:r>
              <a:rPr lang="en-US" dirty="0"/>
              <a:t> – </a:t>
            </a:r>
            <a:r>
              <a:rPr lang="en-US" b="1" dirty="0" smtClean="0"/>
              <a:t>Done</a:t>
            </a:r>
            <a:endParaRPr lang="en-US" dirty="0" smtClean="0"/>
          </a:p>
          <a:p>
            <a:r>
              <a:rPr lang="en-US" dirty="0" smtClean="0"/>
              <a:t>Test question illustrations – </a:t>
            </a:r>
            <a:r>
              <a:rPr lang="en-US" b="1" dirty="0" smtClean="0"/>
              <a:t>Arts as Applied to Medicine Department</a:t>
            </a:r>
            <a:endParaRPr lang="en-US" dirty="0" smtClean="0"/>
          </a:p>
          <a:p>
            <a:r>
              <a:rPr lang="en-US" dirty="0" smtClean="0"/>
              <a:t>Stash (</a:t>
            </a:r>
            <a:r>
              <a:rPr lang="en-US" dirty="0" err="1" smtClean="0"/>
              <a:t>Git</a:t>
            </a:r>
            <a:r>
              <a:rPr lang="en-US" dirty="0" smtClean="0"/>
              <a:t>) access – </a:t>
            </a:r>
            <a:r>
              <a:rPr lang="en-US" b="1" dirty="0" smtClean="0"/>
              <a:t>Pending (waiting for confirmation from Michael)</a:t>
            </a:r>
            <a:endParaRPr lang="en-US" dirty="0" smtClean="0"/>
          </a:p>
          <a:p>
            <a:r>
              <a:rPr lang="en-US" dirty="0" smtClean="0"/>
              <a:t>Jira access – </a:t>
            </a:r>
            <a:r>
              <a:rPr lang="en-US" b="1" dirty="0" smtClean="0"/>
              <a:t>Pending </a:t>
            </a:r>
            <a:r>
              <a:rPr lang="en-US" b="1" dirty="0"/>
              <a:t>(waiting for confirmation from Michael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Possible deployment environment – </a:t>
            </a:r>
            <a:r>
              <a:rPr lang="en-US" b="1" dirty="0" smtClean="0"/>
              <a:t>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Full-database encryption, user authentication, HTTPS, access logs</a:t>
            </a:r>
          </a:p>
          <a:p>
            <a:r>
              <a:rPr lang="en-US" dirty="0" smtClean="0"/>
              <a:t>Consult Mike regarding security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meetings: Sundays and Wednesdays</a:t>
            </a:r>
          </a:p>
          <a:p>
            <a:r>
              <a:rPr lang="en-US" dirty="0" smtClean="0"/>
              <a:t>Weekly meeting with TIC: Wednesday 12:00-1:00 PM</a:t>
            </a:r>
          </a:p>
          <a:p>
            <a:r>
              <a:rPr lang="en-US" dirty="0" smtClean="0"/>
              <a:t>Use Jira for project management and Stash (</a:t>
            </a:r>
            <a:r>
              <a:rPr lang="en-US" dirty="0" err="1" smtClean="0"/>
              <a:t>Git</a:t>
            </a:r>
            <a:r>
              <a:rPr lang="en-US" dirty="0" smtClean="0"/>
              <a:t>) for version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67471"/>
              </p:ext>
            </p:extLst>
          </p:nvPr>
        </p:nvGraphicFramePr>
        <p:xfrm>
          <a:off x="2032000" y="3898900"/>
          <a:ext cx="8128000" cy="178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081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Nick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Encryption</a:t>
                      </a:r>
                      <a:r>
                        <a:rPr lang="en-US" baseline="0" dirty="0" smtClean="0"/>
                        <a:t> and Creation of Database, Backend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UI Design</a:t>
                      </a:r>
                      <a:r>
                        <a:rPr lang="en-US" baseline="0" dirty="0" smtClean="0"/>
                        <a:t> and Mockup Creation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Storage/Viewing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Studies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Polish UI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OTLSHAPE_T_dfa71be245dd40dc813a5647f67204e4_HorizontalConnector1"/>
          <p:cNvCxnSpPr/>
          <p:nvPr>
            <p:custDataLst>
              <p:tags r:id="rId1"/>
            </p:custDataLst>
          </p:nvPr>
        </p:nvCxnSpPr>
        <p:spPr>
          <a:xfrm>
            <a:off x="3436451" y="6483791"/>
            <a:ext cx="4067541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OTLSHAPE_T_9f8a22287fe14221a048b90c3a18234c_HorizontalConnector1"/>
          <p:cNvCxnSpPr/>
          <p:nvPr>
            <p:custDataLst>
              <p:tags r:id="rId2"/>
            </p:custDataLst>
          </p:nvPr>
        </p:nvCxnSpPr>
        <p:spPr>
          <a:xfrm>
            <a:off x="2310977" y="6217091"/>
            <a:ext cx="579034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OTLSHAPE_T_f481037d1e8f4a8890985127b036983f_HorizontalConnector1"/>
          <p:cNvCxnSpPr/>
          <p:nvPr>
            <p:custDataLst>
              <p:tags r:id="rId3"/>
            </p:custDataLst>
          </p:nvPr>
        </p:nvCxnSpPr>
        <p:spPr>
          <a:xfrm>
            <a:off x="2338535" y="5950391"/>
            <a:ext cx="4909458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OTLSHAPE_T_51b5d2f89e074dd497db86b57ae345de_HorizontalConnector1"/>
          <p:cNvCxnSpPr/>
          <p:nvPr>
            <p:custDataLst>
              <p:tags r:id="rId4"/>
            </p:custDataLst>
          </p:nvPr>
        </p:nvCxnSpPr>
        <p:spPr>
          <a:xfrm>
            <a:off x="1461939" y="5683691"/>
            <a:ext cx="5786054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OTLSHAPE_T_9b53889adc1140088668c4f2435e9747_HorizontalConnector1"/>
          <p:cNvCxnSpPr/>
          <p:nvPr>
            <p:custDataLst>
              <p:tags r:id="rId5"/>
            </p:custDataLst>
          </p:nvPr>
        </p:nvCxnSpPr>
        <p:spPr>
          <a:xfrm>
            <a:off x="3390815" y="5416991"/>
            <a:ext cx="2321188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OTLSHAPE_T_741f25628db1437982207a864c4f53e5_HorizontalConnector1"/>
          <p:cNvCxnSpPr/>
          <p:nvPr>
            <p:custDataLst>
              <p:tags r:id="rId6"/>
            </p:custDataLst>
          </p:nvPr>
        </p:nvCxnSpPr>
        <p:spPr>
          <a:xfrm>
            <a:off x="633476" y="5150291"/>
            <a:ext cx="362786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OTLSHAPE_T_ae40182a40ab4bed81a6ae646d4e9540_HorizontalConnector1"/>
          <p:cNvCxnSpPr/>
          <p:nvPr>
            <p:custDataLst>
              <p:tags r:id="rId7"/>
            </p:custDataLst>
          </p:nvPr>
        </p:nvCxnSpPr>
        <p:spPr>
          <a:xfrm>
            <a:off x="1399625" y="4883591"/>
            <a:ext cx="286172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OTLSHAPE_T_5822a82ccc544dc3887e1c2d947bd355_HorizontalConnector1"/>
          <p:cNvCxnSpPr/>
          <p:nvPr>
            <p:custDataLst>
              <p:tags r:id="rId8"/>
            </p:custDataLst>
          </p:nvPr>
        </p:nvCxnSpPr>
        <p:spPr>
          <a:xfrm>
            <a:off x="2377524" y="4616891"/>
            <a:ext cx="1201158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OTLSHAPE_T_25dbbea63510424a94d889aad8396175_HorizontalConnector1"/>
          <p:cNvCxnSpPr/>
          <p:nvPr>
            <p:custDataLst>
              <p:tags r:id="rId9"/>
            </p:custDataLst>
          </p:nvPr>
        </p:nvCxnSpPr>
        <p:spPr>
          <a:xfrm>
            <a:off x="2277534" y="4350191"/>
            <a:ext cx="70381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OTLSHAPE_T_59fcc63cfc634025907a8d292a4d1192_HorizontalConnector1"/>
          <p:cNvCxnSpPr/>
          <p:nvPr>
            <p:custDataLst>
              <p:tags r:id="rId10"/>
            </p:custDataLst>
          </p:nvPr>
        </p:nvCxnSpPr>
        <p:spPr>
          <a:xfrm>
            <a:off x="1551559" y="4083491"/>
            <a:ext cx="2112456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OTLSHAPE_T_9f6844b7e8a4490f9a0ea3a8fb10d0e5_HorizontalConnector1"/>
          <p:cNvCxnSpPr/>
          <p:nvPr>
            <p:custDataLst>
              <p:tags r:id="rId11"/>
            </p:custDataLst>
          </p:nvPr>
        </p:nvCxnSpPr>
        <p:spPr>
          <a:xfrm>
            <a:off x="2362115" y="3816791"/>
            <a:ext cx="96056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OTLSHAPE_T_16d6ac5d758d41d2972463f400839aa5_HorizontalConnector1"/>
          <p:cNvCxnSpPr/>
          <p:nvPr>
            <p:custDataLst>
              <p:tags r:id="rId12"/>
            </p:custDataLst>
          </p:nvPr>
        </p:nvCxnSpPr>
        <p:spPr>
          <a:xfrm>
            <a:off x="968248" y="3550091"/>
            <a:ext cx="201310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OTLSHAPE_T_0302b935796046a083c96e6ad69765f4_HorizontalConnector1"/>
          <p:cNvCxnSpPr/>
          <p:nvPr>
            <p:custDataLst>
              <p:tags r:id="rId13"/>
            </p:custDataLst>
          </p:nvPr>
        </p:nvCxnSpPr>
        <p:spPr>
          <a:xfrm>
            <a:off x="1612392" y="3283391"/>
            <a:ext cx="1112962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OTLSHAPE_T_2eebd42983d64f5da7acb6434e29c86a_HorizontalConnector1"/>
          <p:cNvCxnSpPr/>
          <p:nvPr>
            <p:custDataLst>
              <p:tags r:id="rId14"/>
            </p:custDataLst>
          </p:nvPr>
        </p:nvCxnSpPr>
        <p:spPr>
          <a:xfrm>
            <a:off x="2100792" y="3016691"/>
            <a:ext cx="19789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OTLSHAPE_T_f7cdc9d4d19c4f27a00d83f0de81ff36_HorizontalConnector1"/>
          <p:cNvCxnSpPr/>
          <p:nvPr>
            <p:custDataLst>
              <p:tags r:id="rId15"/>
            </p:custDataLst>
          </p:nvPr>
        </p:nvCxnSpPr>
        <p:spPr>
          <a:xfrm>
            <a:off x="1615144" y="2749991"/>
            <a:ext cx="683547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OTLSHAPE_T_29cd0c307ead420c87b0d21c95e05b2d_HorizontalConnector1"/>
          <p:cNvCxnSpPr/>
          <p:nvPr>
            <p:custDataLst>
              <p:tags r:id="rId16"/>
            </p:custDataLst>
          </p:nvPr>
        </p:nvCxnSpPr>
        <p:spPr>
          <a:xfrm>
            <a:off x="1439376" y="2483291"/>
            <a:ext cx="26198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OTLSHAPE_M_241def46d8a642049423f353305f96dc_Connector1"/>
          <p:cNvCxnSpPr/>
          <p:nvPr>
            <p:custDataLst>
              <p:tags r:id="rId17"/>
            </p:custDataLst>
          </p:nvPr>
        </p:nvCxnSpPr>
        <p:spPr>
          <a:xfrm>
            <a:off x="9131665" y="1222575"/>
            <a:ext cx="0" cy="339918"/>
          </a:xfrm>
          <a:prstGeom prst="line">
            <a:avLst/>
          </a:prstGeom>
          <a:ln w="635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OTLSHAPE_M_2a87fb0161cd4da3b81dbf72dbe12ad6_Connector1"/>
          <p:cNvCxnSpPr/>
          <p:nvPr>
            <p:custDataLst>
              <p:tags r:id="rId18"/>
            </p:custDataLst>
          </p:nvPr>
        </p:nvCxnSpPr>
        <p:spPr>
          <a:xfrm>
            <a:off x="9131665" y="878997"/>
            <a:ext cx="0" cy="683496"/>
          </a:xfrm>
          <a:prstGeom prst="line">
            <a:avLst/>
          </a:prstGeom>
          <a:ln w="6350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OTLSHAPE_M_3a167c10a5ee4c878fe62725fcb0fe7e_Connector1"/>
          <p:cNvCxnSpPr/>
          <p:nvPr>
            <p:custDataLst>
              <p:tags r:id="rId19"/>
            </p:custDataLst>
          </p:nvPr>
        </p:nvCxnSpPr>
        <p:spPr>
          <a:xfrm>
            <a:off x="7339676" y="1036575"/>
            <a:ext cx="0" cy="525918"/>
          </a:xfrm>
          <a:prstGeom prst="line">
            <a:avLst/>
          </a:prstGeom>
          <a:ln w="6350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OTLSHAPE_M_2199774a91a94f97a7263a6ff9a62a30_Connector1"/>
          <p:cNvCxnSpPr/>
          <p:nvPr>
            <p:custDataLst>
              <p:tags r:id="rId20"/>
            </p:custDataLst>
          </p:nvPr>
        </p:nvCxnSpPr>
        <p:spPr>
          <a:xfrm>
            <a:off x="5462355" y="1089715"/>
            <a:ext cx="0" cy="472778"/>
          </a:xfrm>
          <a:prstGeom prst="line">
            <a:avLst/>
          </a:prstGeom>
          <a:ln w="635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OTLSHAPE_M_df80f5f6365745109c488247b6b2481c_Connector1"/>
          <p:cNvCxnSpPr/>
          <p:nvPr>
            <p:custDataLst>
              <p:tags r:id="rId21"/>
            </p:custDataLst>
          </p:nvPr>
        </p:nvCxnSpPr>
        <p:spPr>
          <a:xfrm>
            <a:off x="4267695" y="938615"/>
            <a:ext cx="0" cy="623878"/>
          </a:xfrm>
          <a:prstGeom prst="line">
            <a:avLst/>
          </a:prstGeom>
          <a:ln w="6350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TLSHAPE_TB_00000000000000000000000000000000_LeftEndCaps"/>
          <p:cNvSpPr txBox="1"/>
          <p:nvPr>
            <p:custDataLst>
              <p:tags r:id="rId22"/>
            </p:custDataLst>
          </p:nvPr>
        </p:nvSpPr>
        <p:spPr>
          <a:xfrm>
            <a:off x="317500" y="1613462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2016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TLSHAPE_TB_00000000000000000000000000000000_ScaleContainer"/>
          <p:cNvSpPr/>
          <p:nvPr>
            <p:custDataLst>
              <p:tags r:id="rId23"/>
            </p:custDataLst>
          </p:nvPr>
        </p:nvSpPr>
        <p:spPr>
          <a:xfrm>
            <a:off x="933365" y="1562493"/>
            <a:ext cx="10337800" cy="381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TLSHAPE_TB_00000000000000000000000000000000_ElapsedTime"/>
          <p:cNvSpPr/>
          <p:nvPr>
            <p:custDataLst>
              <p:tags r:id="rId24"/>
            </p:custDataLst>
          </p:nvPr>
        </p:nvSpPr>
        <p:spPr>
          <a:xfrm>
            <a:off x="933365" y="1867293"/>
            <a:ext cx="20574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TLSHAPE_TB_00000000000000000000000000000000_TodayMarkerShape"/>
          <p:cNvSpPr/>
          <p:nvPr>
            <p:custDataLst>
              <p:tags r:id="rId25"/>
            </p:custDataLst>
          </p:nvPr>
        </p:nvSpPr>
        <p:spPr>
          <a:xfrm>
            <a:off x="2925215" y="1943493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TLSHAPE_TB_00000000000000000000000000000000_TodayMarkerText"/>
          <p:cNvSpPr txBox="1"/>
          <p:nvPr>
            <p:custDataLst>
              <p:tags r:id="rId26"/>
            </p:custDataLst>
          </p:nvPr>
        </p:nvSpPr>
        <p:spPr>
          <a:xfrm>
            <a:off x="2799516" y="2070493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B_00000000000000000000000000000000_TimescaleInterval1"/>
          <p:cNvSpPr txBox="1"/>
          <p:nvPr>
            <p:custDataLst>
              <p:tags r:id="rId27"/>
            </p:custDataLst>
          </p:nvPr>
        </p:nvSpPr>
        <p:spPr>
          <a:xfrm>
            <a:off x="996865" y="1659966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2" name="OTLSHAPE_TB_00000000000000000000000000000000_Separator1"/>
          <p:cNvCxnSpPr/>
          <p:nvPr>
            <p:custDataLst>
              <p:tags r:id="rId28"/>
            </p:custDataLst>
          </p:nvPr>
        </p:nvCxnSpPr>
        <p:spPr>
          <a:xfrm>
            <a:off x="3408016" y="165139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TLSHAPE_TB_00000000000000000000000000000000_TimescaleInterval2"/>
          <p:cNvSpPr txBox="1"/>
          <p:nvPr>
            <p:custDataLst>
              <p:tags r:id="rId29"/>
            </p:custDataLst>
          </p:nvPr>
        </p:nvSpPr>
        <p:spPr>
          <a:xfrm>
            <a:off x="3471517" y="1659966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4" name="OTLSHAPE_TB_00000000000000000000000000000000_Separator2"/>
          <p:cNvCxnSpPr/>
          <p:nvPr>
            <p:custDataLst>
              <p:tags r:id="rId30"/>
            </p:custDataLst>
          </p:nvPr>
        </p:nvCxnSpPr>
        <p:spPr>
          <a:xfrm>
            <a:off x="6053333" y="165139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TLSHAPE_TB_00000000000000000000000000000000_TimescaleInterval3"/>
          <p:cNvSpPr txBox="1"/>
          <p:nvPr>
            <p:custDataLst>
              <p:tags r:id="rId31"/>
            </p:custDataLst>
          </p:nvPr>
        </p:nvSpPr>
        <p:spPr>
          <a:xfrm>
            <a:off x="6116834" y="1659966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6" name="OTLSHAPE_TB_00000000000000000000000000000000_Separator3"/>
          <p:cNvCxnSpPr/>
          <p:nvPr>
            <p:custDataLst>
              <p:tags r:id="rId32"/>
            </p:custDataLst>
          </p:nvPr>
        </p:nvCxnSpPr>
        <p:spPr>
          <a:xfrm>
            <a:off x="8613318" y="165139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TLSHAPE_TB_00000000000000000000000000000000_TimescaleInterval4"/>
          <p:cNvSpPr txBox="1"/>
          <p:nvPr>
            <p:custDataLst>
              <p:tags r:id="rId33"/>
            </p:custDataLst>
          </p:nvPr>
        </p:nvSpPr>
        <p:spPr>
          <a:xfrm>
            <a:off x="8676818" y="1659966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M_df80f5f6365745109c488247b6b2481c_Title"/>
          <p:cNvSpPr txBox="1"/>
          <p:nvPr>
            <p:custDataLst>
              <p:tags r:id="rId34"/>
            </p:custDataLst>
          </p:nvPr>
        </p:nvSpPr>
        <p:spPr>
          <a:xfrm>
            <a:off x="4489945" y="826644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Min Deliverables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M_df80f5f6365745109c488247b6b2481c_Date"/>
          <p:cNvSpPr txBox="1"/>
          <p:nvPr>
            <p:custDataLst>
              <p:tags r:id="rId35"/>
            </p:custDataLst>
          </p:nvPr>
        </p:nvSpPr>
        <p:spPr>
          <a:xfrm>
            <a:off x="4489945" y="1009863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3/10/2016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M_df80f5f6365745109c488247b6b2481c_Shape"/>
          <p:cNvSpPr/>
          <p:nvPr>
            <p:custDataLst>
              <p:tags r:id="rId36"/>
            </p:custDataLst>
          </p:nvPr>
        </p:nvSpPr>
        <p:spPr>
          <a:xfrm rot="16200000">
            <a:off x="4293095" y="938616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TLSHAPE_M_2199774a91a94f97a7263a6ff9a62a30_Title"/>
          <p:cNvSpPr txBox="1"/>
          <p:nvPr>
            <p:custDataLst>
              <p:tags r:id="rId37"/>
            </p:custDataLst>
          </p:nvPr>
        </p:nvSpPr>
        <p:spPr>
          <a:xfrm>
            <a:off x="5684605" y="977743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Paper Seminar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M_2199774a91a94f97a7263a6ff9a62a30_Date"/>
          <p:cNvSpPr txBox="1"/>
          <p:nvPr>
            <p:custDataLst>
              <p:tags r:id="rId38"/>
            </p:custDataLst>
          </p:nvPr>
        </p:nvSpPr>
        <p:spPr>
          <a:xfrm>
            <a:off x="5684605" y="116096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3/24/2016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TLSHAPE_M_2199774a91a94f97a7263a6ff9a62a30_Shape"/>
          <p:cNvSpPr/>
          <p:nvPr>
            <p:custDataLst>
              <p:tags r:id="rId39"/>
            </p:custDataLst>
          </p:nvPr>
        </p:nvSpPr>
        <p:spPr>
          <a:xfrm rot="16200000">
            <a:off x="5487755" y="1089715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TLSHAPE_M_3a167c10a5ee4c878fe62725fcb0fe7e_Title"/>
          <p:cNvSpPr txBox="1"/>
          <p:nvPr>
            <p:custDataLst>
              <p:tags r:id="rId40"/>
            </p:custDataLst>
          </p:nvPr>
        </p:nvSpPr>
        <p:spPr>
          <a:xfrm>
            <a:off x="7561926" y="924603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Expected Deliverables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M_3a167c10a5ee4c878fe62725fcb0fe7e_Date"/>
          <p:cNvSpPr txBox="1"/>
          <p:nvPr>
            <p:custDataLst>
              <p:tags r:id="rId41"/>
            </p:custDataLst>
          </p:nvPr>
        </p:nvSpPr>
        <p:spPr>
          <a:xfrm>
            <a:off x="7561926" y="110782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4/15/2016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M_3a167c10a5ee4c878fe62725fcb0fe7e_Shape"/>
          <p:cNvSpPr/>
          <p:nvPr>
            <p:custDataLst>
              <p:tags r:id="rId42"/>
            </p:custDataLst>
          </p:nvPr>
        </p:nvSpPr>
        <p:spPr>
          <a:xfrm rot="16200000">
            <a:off x="7365076" y="1036575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TLSHAPE_M_2a87fb0161cd4da3b81dbf72dbe12ad6_Title"/>
          <p:cNvSpPr txBox="1"/>
          <p:nvPr>
            <p:custDataLst>
              <p:tags r:id="rId43"/>
            </p:custDataLst>
          </p:nvPr>
        </p:nvSpPr>
        <p:spPr>
          <a:xfrm>
            <a:off x="9353915" y="767025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Maximum Deliverables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M_2a87fb0161cd4da3b81dbf72dbe12ad6_Date"/>
          <p:cNvSpPr txBox="1"/>
          <p:nvPr>
            <p:custDataLst>
              <p:tags r:id="rId44"/>
            </p:custDataLst>
          </p:nvPr>
        </p:nvSpPr>
        <p:spPr>
          <a:xfrm>
            <a:off x="9353915" y="950244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5/6/2016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M_2a87fb0161cd4da3b81dbf72dbe12ad6_Shape"/>
          <p:cNvSpPr/>
          <p:nvPr>
            <p:custDataLst>
              <p:tags r:id="rId45"/>
            </p:custDataLst>
          </p:nvPr>
        </p:nvSpPr>
        <p:spPr>
          <a:xfrm rot="16200000">
            <a:off x="9157065" y="878997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TLSHAPE_M_241def46d8a642049423f353305f96dc_Title"/>
          <p:cNvSpPr txBox="1"/>
          <p:nvPr>
            <p:custDataLst>
              <p:tags r:id="rId46"/>
            </p:custDataLst>
          </p:nvPr>
        </p:nvSpPr>
        <p:spPr>
          <a:xfrm>
            <a:off x="9353915" y="1110603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Final Poster Session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M_241def46d8a642049423f353305f96dc_Date"/>
          <p:cNvSpPr txBox="1"/>
          <p:nvPr>
            <p:custDataLst>
              <p:tags r:id="rId47"/>
            </p:custDataLst>
          </p:nvPr>
        </p:nvSpPr>
        <p:spPr>
          <a:xfrm>
            <a:off x="9353915" y="1293822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5/6/2016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M_241def46d8a642049423f353305f96dc_Shape"/>
          <p:cNvSpPr/>
          <p:nvPr>
            <p:custDataLst>
              <p:tags r:id="rId48"/>
            </p:custDataLst>
          </p:nvPr>
        </p:nvSpPr>
        <p:spPr>
          <a:xfrm rot="16200000">
            <a:off x="9157065" y="1222575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TLSHAPE_T_29cd0c307ead420c87b0d21c95e05b2d_Shape"/>
          <p:cNvSpPr/>
          <p:nvPr>
            <p:custDataLst>
              <p:tags r:id="rId49"/>
            </p:custDataLst>
          </p:nvPr>
        </p:nvSpPr>
        <p:spPr>
          <a:xfrm>
            <a:off x="1701361" y="2381691"/>
            <a:ext cx="2654300" cy="2032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TLSHAPE_T_29cd0c307ead420c87b0d21c95e05b2d_JoinedDate"/>
          <p:cNvSpPr txBox="1"/>
          <p:nvPr>
            <p:custDataLst>
              <p:tags r:id="rId50"/>
            </p:custDataLst>
          </p:nvPr>
        </p:nvSpPr>
        <p:spPr>
          <a:xfrm>
            <a:off x="4397478" y="24057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2/10/2016 - 3/11/2016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29cd0c307ead420c87b0d21c95e05b2d_Title"/>
          <p:cNvSpPr txBox="1"/>
          <p:nvPr>
            <p:custDataLst>
              <p:tags r:id="rId51"/>
            </p:custDataLst>
          </p:nvPr>
        </p:nvSpPr>
        <p:spPr>
          <a:xfrm>
            <a:off x="127000" y="2398032"/>
            <a:ext cx="132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Minimum Deliverables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f7cdc9d4d19c4f27a00d83f0de81ff36_Shape"/>
          <p:cNvSpPr/>
          <p:nvPr>
            <p:custDataLst>
              <p:tags r:id="rId52"/>
            </p:custDataLst>
          </p:nvPr>
        </p:nvSpPr>
        <p:spPr>
          <a:xfrm>
            <a:off x="2298690" y="2648391"/>
            <a:ext cx="5207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TLSHAPE_T_f7cdc9d4d19c4f27a00d83f0de81ff36_JoinedDate"/>
          <p:cNvSpPr txBox="1"/>
          <p:nvPr>
            <p:custDataLst>
              <p:tags r:id="rId53"/>
            </p:custDataLst>
          </p:nvPr>
        </p:nvSpPr>
        <p:spPr>
          <a:xfrm>
            <a:off x="2861487" y="26724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2/17/2016 - 2/22/2016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f7cdc9d4d19c4f27a00d83f0de81ff36_Title"/>
          <p:cNvSpPr txBox="1"/>
          <p:nvPr>
            <p:custDataLst>
              <p:tags r:id="rId54"/>
            </p:custDataLst>
          </p:nvPr>
        </p:nvSpPr>
        <p:spPr>
          <a:xfrm>
            <a:off x="127000" y="2664732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Create Design Documents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TLSHAPE_T_2eebd42983d64f5da7acb6434e29c86a_Shape"/>
          <p:cNvSpPr/>
          <p:nvPr>
            <p:custDataLst>
              <p:tags r:id="rId55"/>
            </p:custDataLst>
          </p:nvPr>
        </p:nvSpPr>
        <p:spPr>
          <a:xfrm>
            <a:off x="2298690" y="2915091"/>
            <a:ext cx="6096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TLSHAPE_T_2eebd42983d64f5da7acb6434e29c86a_JoinedDate"/>
          <p:cNvSpPr txBox="1"/>
          <p:nvPr>
            <p:custDataLst>
              <p:tags r:id="rId56"/>
            </p:custDataLst>
          </p:nvPr>
        </p:nvSpPr>
        <p:spPr>
          <a:xfrm>
            <a:off x="2946820" y="29391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2/17/2016 - 2/23/2016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TLSHAPE_T_2eebd42983d64f5da7acb6434e29c86a_Title"/>
          <p:cNvSpPr txBox="1"/>
          <p:nvPr>
            <p:custDataLst>
              <p:tags r:id="rId57"/>
            </p:custDataLst>
          </p:nvPr>
        </p:nvSpPr>
        <p:spPr>
          <a:xfrm>
            <a:off x="127000" y="2931432"/>
            <a:ext cx="198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Develop Project Plan Presentation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TLSHAPE_T_0302b935796046a083c96e6ad69765f4_Shape"/>
          <p:cNvSpPr/>
          <p:nvPr>
            <p:custDataLst>
              <p:tags r:id="rId58"/>
            </p:custDataLst>
          </p:nvPr>
        </p:nvSpPr>
        <p:spPr>
          <a:xfrm>
            <a:off x="2725354" y="3181791"/>
            <a:ext cx="3429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TLSHAPE_T_0302b935796046a083c96e6ad69765f4_JoinedDate"/>
          <p:cNvSpPr txBox="1"/>
          <p:nvPr>
            <p:custDataLst>
              <p:tags r:id="rId59"/>
            </p:custDataLst>
          </p:nvPr>
        </p:nvSpPr>
        <p:spPr>
          <a:xfrm>
            <a:off x="3117486" y="32058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2/22/2016 - 2/25/2016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T_0302b935796046a083c96e6ad69765f4_Title"/>
          <p:cNvSpPr txBox="1"/>
          <p:nvPr>
            <p:custDataLst>
              <p:tags r:id="rId60"/>
            </p:custDataLst>
          </p:nvPr>
        </p:nvSpPr>
        <p:spPr>
          <a:xfrm>
            <a:off x="127000" y="3198132"/>
            <a:ext cx="148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Write Formal Project Plan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TLSHAPE_T_16d6ac5d758d41d2972463f400839aa5_Shape"/>
          <p:cNvSpPr/>
          <p:nvPr>
            <p:custDataLst>
              <p:tags r:id="rId61"/>
            </p:custDataLst>
          </p:nvPr>
        </p:nvSpPr>
        <p:spPr>
          <a:xfrm>
            <a:off x="2981353" y="3448491"/>
            <a:ext cx="685800" cy="203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TLSHAPE_T_16d6ac5d758d41d2972463f400839aa5_JoinedDate"/>
          <p:cNvSpPr txBox="1"/>
          <p:nvPr>
            <p:custDataLst>
              <p:tags r:id="rId62"/>
            </p:custDataLst>
          </p:nvPr>
        </p:nvSpPr>
        <p:spPr>
          <a:xfrm>
            <a:off x="3714815" y="34725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2/25/2016 - 3/3/2016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T_16d6ac5d758d41d2972463f400839aa5_Title"/>
          <p:cNvSpPr txBox="1"/>
          <p:nvPr>
            <p:custDataLst>
              <p:tags r:id="rId63"/>
            </p:custDataLst>
          </p:nvPr>
        </p:nvSpPr>
        <p:spPr>
          <a:xfrm>
            <a:off x="127000" y="3464832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Write backend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TLSHAPE_T_9f6844b7e8a4490f9a0ea3a8fb10d0e5_Shape"/>
          <p:cNvSpPr/>
          <p:nvPr>
            <p:custDataLst>
              <p:tags r:id="rId64"/>
            </p:custDataLst>
          </p:nvPr>
        </p:nvSpPr>
        <p:spPr>
          <a:xfrm>
            <a:off x="3322684" y="3715191"/>
            <a:ext cx="8636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TLSHAPE_T_9f6844b7e8a4490f9a0ea3a8fb10d0e5_JoinedDate"/>
          <p:cNvSpPr txBox="1"/>
          <p:nvPr>
            <p:custDataLst>
              <p:tags r:id="rId65"/>
            </p:custDataLst>
          </p:nvPr>
        </p:nvSpPr>
        <p:spPr>
          <a:xfrm>
            <a:off x="4226812" y="37392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2/29/2016 - 3/9/2016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T_9f6844b7e8a4490f9a0ea3a8fb10d0e5_Title"/>
          <p:cNvSpPr txBox="1"/>
          <p:nvPr>
            <p:custDataLst>
              <p:tags r:id="rId66"/>
            </p:custDataLst>
          </p:nvPr>
        </p:nvSpPr>
        <p:spPr>
          <a:xfrm>
            <a:off x="127000" y="3731532"/>
            <a:ext cx="223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Create Application for IRB Certification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TLSHAPE_T_59fcc63cfc634025907a8d292a4d1192_Shape"/>
          <p:cNvSpPr/>
          <p:nvPr>
            <p:custDataLst>
              <p:tags r:id="rId67"/>
            </p:custDataLst>
          </p:nvPr>
        </p:nvSpPr>
        <p:spPr>
          <a:xfrm>
            <a:off x="3664015" y="3981891"/>
            <a:ext cx="685800" cy="203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TLSHAPE_T_59fcc63cfc634025907a8d292a4d1192_JoinedDate"/>
          <p:cNvSpPr txBox="1"/>
          <p:nvPr>
            <p:custDataLst>
              <p:tags r:id="rId68"/>
            </p:custDataLst>
          </p:nvPr>
        </p:nvSpPr>
        <p:spPr>
          <a:xfrm>
            <a:off x="4397478" y="40059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3/4/2016 - 3/11/2016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OTLSHAPE_T_59fcc63cfc634025907a8d292a4d1192_Title"/>
          <p:cNvSpPr txBox="1"/>
          <p:nvPr>
            <p:custDataLst>
              <p:tags r:id="rId69"/>
            </p:custDataLst>
          </p:nvPr>
        </p:nvSpPr>
        <p:spPr>
          <a:xfrm>
            <a:off x="127000" y="3998232"/>
            <a:ext cx="143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 and deploy backend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TLSHAPE_T_25dbbea63510424a94d889aad8396175_Shape"/>
          <p:cNvSpPr/>
          <p:nvPr>
            <p:custDataLst>
              <p:tags r:id="rId70"/>
            </p:custDataLst>
          </p:nvPr>
        </p:nvSpPr>
        <p:spPr>
          <a:xfrm>
            <a:off x="2981353" y="4248591"/>
            <a:ext cx="1282700" cy="203200"/>
          </a:xfrm>
          <a:prstGeom prst="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TLSHAPE_T_25dbbea63510424a94d889aad8396175_JoinedDate"/>
          <p:cNvSpPr txBox="1"/>
          <p:nvPr>
            <p:custDataLst>
              <p:tags r:id="rId71"/>
            </p:custDataLst>
          </p:nvPr>
        </p:nvSpPr>
        <p:spPr>
          <a:xfrm>
            <a:off x="4312145" y="42726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2/25/2016 - 3/10/2016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OTLSHAPE_T_25dbbea63510424a94d889aad8396175_Title"/>
          <p:cNvSpPr txBox="1"/>
          <p:nvPr>
            <p:custDataLst>
              <p:tags r:id="rId72"/>
            </p:custDataLst>
          </p:nvPr>
        </p:nvSpPr>
        <p:spPr>
          <a:xfrm>
            <a:off x="127000" y="4264932"/>
            <a:ext cx="215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Write static UI mockups in HTML/CSS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T_5822a82ccc544dc3887e1c2d947bd355_Shape"/>
          <p:cNvSpPr/>
          <p:nvPr>
            <p:custDataLst>
              <p:tags r:id="rId73"/>
            </p:custDataLst>
          </p:nvPr>
        </p:nvSpPr>
        <p:spPr>
          <a:xfrm>
            <a:off x="3578682" y="4515291"/>
            <a:ext cx="2476500" cy="203200"/>
          </a:xfrm>
          <a:prstGeom prst="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TLSHAPE_T_5822a82ccc544dc3887e1c2d947bd355_JoinedDate"/>
          <p:cNvSpPr txBox="1"/>
          <p:nvPr>
            <p:custDataLst>
              <p:tags r:id="rId74"/>
            </p:custDataLst>
          </p:nvPr>
        </p:nvSpPr>
        <p:spPr>
          <a:xfrm>
            <a:off x="6104134" y="45393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3/3/2016 - 3/31/2016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9" name="OTLSHAPE_T_5822a82ccc544dc3887e1c2d947bd355_Title"/>
          <p:cNvSpPr txBox="1"/>
          <p:nvPr>
            <p:custDataLst>
              <p:tags r:id="rId75"/>
            </p:custDataLst>
          </p:nvPr>
        </p:nvSpPr>
        <p:spPr>
          <a:xfrm>
            <a:off x="127000" y="4531632"/>
            <a:ext cx="226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Development of Angular SPA front-end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TLSHAPE_T_ae40182a40ab4bed81a6ae646d4e9540_Shape"/>
          <p:cNvSpPr/>
          <p:nvPr>
            <p:custDataLst>
              <p:tags r:id="rId76"/>
            </p:custDataLst>
          </p:nvPr>
        </p:nvSpPr>
        <p:spPr>
          <a:xfrm>
            <a:off x="4261345" y="4781991"/>
            <a:ext cx="3073400" cy="2032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TLSHAPE_T_ae40182a40ab4bed81a6ae646d4e9540_JoinedDate"/>
          <p:cNvSpPr txBox="1"/>
          <p:nvPr>
            <p:custDataLst>
              <p:tags r:id="rId77"/>
            </p:custDataLst>
          </p:nvPr>
        </p:nvSpPr>
        <p:spPr>
          <a:xfrm>
            <a:off x="7384126" y="48060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3/11/2016 - 4/15/2016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2" name="OTLSHAPE_T_ae40182a40ab4bed81a6ae646d4e9540_Title"/>
          <p:cNvSpPr txBox="1"/>
          <p:nvPr>
            <p:custDataLst>
              <p:tags r:id="rId78"/>
            </p:custDataLst>
          </p:nvPr>
        </p:nvSpPr>
        <p:spPr>
          <a:xfrm>
            <a:off x="127000" y="4798332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Expected Deliverables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3" name="OTLSHAPE_T_741f25628db1437982207a864c4f53e5_Shape"/>
          <p:cNvSpPr/>
          <p:nvPr>
            <p:custDataLst>
              <p:tags r:id="rId79"/>
            </p:custDataLst>
          </p:nvPr>
        </p:nvSpPr>
        <p:spPr>
          <a:xfrm>
            <a:off x="4261345" y="5048691"/>
            <a:ext cx="3073400" cy="203200"/>
          </a:xfrm>
          <a:prstGeom prst="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TLSHAPE_T_741f25628db1437982207a864c4f53e5_JoinedDate"/>
          <p:cNvSpPr txBox="1"/>
          <p:nvPr>
            <p:custDataLst>
              <p:tags r:id="rId80"/>
            </p:custDataLst>
          </p:nvPr>
        </p:nvSpPr>
        <p:spPr>
          <a:xfrm>
            <a:off x="7384126" y="50727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3/11/2016 - 4/15/2016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TLSHAPE_T_741f25628db1437982207a864c4f53e5_Title"/>
          <p:cNvSpPr txBox="1"/>
          <p:nvPr>
            <p:custDataLst>
              <p:tags r:id="rId81"/>
            </p:custDataLst>
          </p:nvPr>
        </p:nvSpPr>
        <p:spPr>
          <a:xfrm>
            <a:off x="127000" y="506503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Polish UI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T_9b53889adc1140088668c4f2435e9747_Shape"/>
          <p:cNvSpPr/>
          <p:nvPr>
            <p:custDataLst>
              <p:tags r:id="rId82"/>
            </p:custDataLst>
          </p:nvPr>
        </p:nvSpPr>
        <p:spPr>
          <a:xfrm>
            <a:off x="5712003" y="5315391"/>
            <a:ext cx="1625600" cy="203200"/>
          </a:xfrm>
          <a:prstGeom prst="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TLSHAPE_T_9b53889adc1140088668c4f2435e9747_JoinedDate"/>
          <p:cNvSpPr txBox="1"/>
          <p:nvPr>
            <p:custDataLst>
              <p:tags r:id="rId83"/>
            </p:custDataLst>
          </p:nvPr>
        </p:nvSpPr>
        <p:spPr>
          <a:xfrm>
            <a:off x="7384126" y="53394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3/28/2016 - 4/15/2016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T_9b53889adc1140088668c4f2435e9747_Title"/>
          <p:cNvSpPr txBox="1"/>
          <p:nvPr>
            <p:custDataLst>
              <p:tags r:id="rId84"/>
            </p:custDataLst>
          </p:nvPr>
        </p:nvSpPr>
        <p:spPr>
          <a:xfrm>
            <a:off x="127000" y="5331731"/>
            <a:ext cx="326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Plot performance history for both patients and clinicians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OTLSHAPE_T_51b5d2f89e074dd497db86b57ae345de_Shape"/>
          <p:cNvSpPr/>
          <p:nvPr>
            <p:custDataLst>
              <p:tags r:id="rId85"/>
            </p:custDataLst>
          </p:nvPr>
        </p:nvSpPr>
        <p:spPr>
          <a:xfrm>
            <a:off x="7247993" y="5582091"/>
            <a:ext cx="1879600" cy="2032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TLSHAPE_T_51b5d2f89e074dd497db86b57ae345de_JoinedDate"/>
          <p:cNvSpPr txBox="1"/>
          <p:nvPr>
            <p:custDataLst>
              <p:tags r:id="rId86"/>
            </p:custDataLst>
          </p:nvPr>
        </p:nvSpPr>
        <p:spPr>
          <a:xfrm>
            <a:off x="9176115" y="56061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4/15/2016 - 5/6/2016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81" name="OTLSHAPE_T_51b5d2f89e074dd497db86b57ae345de_Title"/>
          <p:cNvSpPr txBox="1"/>
          <p:nvPr>
            <p:custDataLst>
              <p:tags r:id="rId87"/>
            </p:custDataLst>
          </p:nvPr>
        </p:nvSpPr>
        <p:spPr>
          <a:xfrm>
            <a:off x="127000" y="5598431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Maximum Deliverables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2" name="OTLSHAPE_T_f481037d1e8f4a8890985127b036983f_Shape"/>
          <p:cNvSpPr/>
          <p:nvPr>
            <p:custDataLst>
              <p:tags r:id="rId88"/>
            </p:custDataLst>
          </p:nvPr>
        </p:nvSpPr>
        <p:spPr>
          <a:xfrm>
            <a:off x="7247993" y="5848791"/>
            <a:ext cx="1117600" cy="203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TLSHAPE_T_f481037d1e8f4a8890985127b036983f_JoinedDate"/>
          <p:cNvSpPr txBox="1"/>
          <p:nvPr>
            <p:custDataLst>
              <p:tags r:id="rId89"/>
            </p:custDataLst>
          </p:nvPr>
        </p:nvSpPr>
        <p:spPr>
          <a:xfrm>
            <a:off x="8408120" y="587287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4/15/2016 - 4/27/2016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84" name="OTLSHAPE_T_f481037d1e8f4a8890985127b036983f_Title"/>
          <p:cNvSpPr txBox="1"/>
          <p:nvPr>
            <p:custDataLst>
              <p:tags r:id="rId90"/>
            </p:custDataLst>
          </p:nvPr>
        </p:nvSpPr>
        <p:spPr>
          <a:xfrm>
            <a:off x="127000" y="5865131"/>
            <a:ext cx="222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Implement data analytics on quiz data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OTLSHAPE_T_9f8a22287fe14221a048b90c3a18234c_Shape"/>
          <p:cNvSpPr/>
          <p:nvPr>
            <p:custDataLst>
              <p:tags r:id="rId91"/>
            </p:custDataLst>
          </p:nvPr>
        </p:nvSpPr>
        <p:spPr>
          <a:xfrm>
            <a:off x="8101322" y="6115491"/>
            <a:ext cx="1028700" cy="203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TLSHAPE_T_9f8a22287fe14221a048b90c3a18234c_JoinedDate"/>
          <p:cNvSpPr txBox="1"/>
          <p:nvPr>
            <p:custDataLst>
              <p:tags r:id="rId92"/>
            </p:custDataLst>
          </p:nvPr>
        </p:nvSpPr>
        <p:spPr>
          <a:xfrm>
            <a:off x="9176115" y="61395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4/25/2016 - 5/6/2016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87" name="OTLSHAPE_T_9f8a22287fe14221a048b90c3a18234c_Title"/>
          <p:cNvSpPr txBox="1"/>
          <p:nvPr>
            <p:custDataLst>
              <p:tags r:id="rId93"/>
            </p:custDataLst>
          </p:nvPr>
        </p:nvSpPr>
        <p:spPr>
          <a:xfrm>
            <a:off x="127000" y="6131831"/>
            <a:ext cx="218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smtClean="0">
                <a:solidFill>
                  <a:schemeClr val="dk1"/>
                </a:solidFill>
                <a:latin typeface="Calibri" panose="020F0502020204030204" pitchFamily="34" charset="0"/>
              </a:rPr>
              <a:t>Enable advanced queries on quiz data</a:t>
            </a:r>
            <a:endParaRPr lang="en-US" sz="11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8" name="OTLSHAPE_T_dfa71be245dd40dc813a5647f67204e4_Shape"/>
          <p:cNvSpPr/>
          <p:nvPr>
            <p:custDataLst>
              <p:tags r:id="rId94"/>
            </p:custDataLst>
          </p:nvPr>
        </p:nvSpPr>
        <p:spPr>
          <a:xfrm>
            <a:off x="7503992" y="6382191"/>
            <a:ext cx="1625600" cy="203200"/>
          </a:xfrm>
          <a:prstGeom prst="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TLSHAPE_T_dfa71be245dd40dc813a5647f67204e4_JoinedDate"/>
          <p:cNvSpPr txBox="1"/>
          <p:nvPr>
            <p:custDataLst>
              <p:tags r:id="rId95"/>
            </p:custDataLst>
          </p:nvPr>
        </p:nvSpPr>
        <p:spPr>
          <a:xfrm>
            <a:off x="9176115" y="640627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4/18/2016 - 5/6/2016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OTLSHAPE_T_dfa71be245dd40dc813a5647f67204e4_Title"/>
          <p:cNvSpPr txBox="1"/>
          <p:nvPr>
            <p:custDataLst>
              <p:tags r:id="rId96"/>
            </p:custDataLst>
          </p:nvPr>
        </p:nvSpPr>
        <p:spPr>
          <a:xfrm>
            <a:off x="127000" y="6398531"/>
            <a:ext cx="331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Conduct usability studies/pilot study with actual patients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adults often have difficulty with spatial memory and navigation.</a:t>
            </a:r>
          </a:p>
          <a:p>
            <a:r>
              <a:rPr lang="en-US" dirty="0" smtClean="0"/>
              <a:t>There is a test to help develop and assess these cognitive skills, but it’s currently a pencil-and-paper test.</a:t>
            </a:r>
          </a:p>
          <a:p>
            <a:r>
              <a:rPr lang="en-US" dirty="0" smtClean="0"/>
              <a:t>Digitizing this test would enable access by so many more individuals.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651"/>
            <a:ext cx="6654800" cy="3897312"/>
          </a:xfrm>
        </p:spPr>
        <p:txBody>
          <a:bodyPr>
            <a:normAutofit/>
          </a:bodyPr>
          <a:lstStyle/>
          <a:p>
            <a:r>
              <a:rPr lang="en-US" dirty="0" smtClean="0"/>
              <a:t>Create a web-based visuospatial cognitive training program</a:t>
            </a:r>
          </a:p>
          <a:p>
            <a:pPr lvl="1"/>
            <a:r>
              <a:rPr lang="en-US" dirty="0" smtClean="0"/>
              <a:t>Has 5 modules and progressively trains participants</a:t>
            </a:r>
          </a:p>
          <a:p>
            <a:r>
              <a:rPr lang="en-US" dirty="0" smtClean="0"/>
              <a:t>Custom-designed graphics and animations supplied by the Arts as Applied to Medicine Department</a:t>
            </a:r>
          </a:p>
          <a:p>
            <a:r>
              <a:rPr lang="en-US" dirty="0" smtClean="0"/>
              <a:t>Employ user experience design and </a:t>
            </a:r>
            <a:r>
              <a:rPr lang="en-US" dirty="0" err="1" smtClean="0"/>
              <a:t>gamification</a:t>
            </a:r>
            <a:r>
              <a:rPr lang="en-US" dirty="0" smtClean="0"/>
              <a:t> to enhance the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155700"/>
            <a:ext cx="3836511" cy="44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elderly patients to self-administer cognitive visual/spatial training and testing</a:t>
            </a:r>
          </a:p>
          <a:p>
            <a:r>
              <a:rPr lang="en-US" dirty="0" smtClean="0"/>
              <a:t>Application should attempt to replicate current written test, while improving the ease with which physicians can collect, access, and monitor patient data</a:t>
            </a:r>
          </a:p>
          <a:p>
            <a:r>
              <a:rPr lang="en-US" dirty="0" smtClean="0"/>
              <a:t>HIPAA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Actors: Physicians, Patients</a:t>
            </a:r>
          </a:p>
          <a:p>
            <a:r>
              <a:rPr lang="en-US" dirty="0" smtClean="0"/>
              <a:t>Physician:</a:t>
            </a:r>
          </a:p>
          <a:p>
            <a:pPr lvl="1"/>
            <a:r>
              <a:rPr lang="en-US" dirty="0" smtClean="0"/>
              <a:t>Logs in, arrives at dashboard of patients</a:t>
            </a:r>
          </a:p>
          <a:p>
            <a:pPr lvl="1"/>
            <a:r>
              <a:rPr lang="en-US" dirty="0" smtClean="0"/>
              <a:t>Selects patient and views their testing history</a:t>
            </a:r>
          </a:p>
          <a:p>
            <a:r>
              <a:rPr lang="en-US" dirty="0" smtClean="0"/>
              <a:t>Patient:</a:t>
            </a:r>
          </a:p>
          <a:p>
            <a:pPr lvl="1"/>
            <a:r>
              <a:rPr lang="en-US" dirty="0" smtClean="0"/>
              <a:t>Logs in, arrives at dashboard of quiz modules</a:t>
            </a:r>
          </a:p>
          <a:p>
            <a:pPr lvl="1"/>
            <a:r>
              <a:rPr lang="en-US" dirty="0" smtClean="0"/>
              <a:t>Selects module, completes training, then test</a:t>
            </a:r>
          </a:p>
          <a:p>
            <a:pPr lvl="1"/>
            <a:r>
              <a:rPr lang="en-US" dirty="0" smtClean="0"/>
              <a:t>Also able to view their own testing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RESTful API backend</a:t>
            </a:r>
          </a:p>
          <a:p>
            <a:pPr lvl="1"/>
            <a:r>
              <a:rPr lang="en-US" dirty="0" smtClean="0"/>
              <a:t>Spring/Hibernate/H2(SQL)</a:t>
            </a:r>
          </a:p>
          <a:p>
            <a:r>
              <a:rPr lang="en-US" dirty="0" smtClean="0"/>
              <a:t>Platform agnostic web-app</a:t>
            </a:r>
          </a:p>
          <a:p>
            <a:pPr lvl="1"/>
            <a:r>
              <a:rPr lang="en-US" dirty="0" smtClean="0"/>
              <a:t>AngularJS</a:t>
            </a:r>
          </a:p>
          <a:p>
            <a:pPr lvl="1"/>
            <a:r>
              <a:rPr lang="en-US" dirty="0" err="1" smtClean="0"/>
              <a:t>Unsemantic</a:t>
            </a:r>
            <a:endParaRPr lang="en-US" dirty="0" smtClean="0"/>
          </a:p>
          <a:p>
            <a:pPr lvl="2"/>
            <a:r>
              <a:rPr lang="en-US" dirty="0" smtClean="0"/>
              <a:t>Responsive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226628" y="934539"/>
            <a:ext cx="3172846" cy="5604373"/>
            <a:chOff x="6226628" y="1043969"/>
            <a:chExt cx="3172846" cy="5604373"/>
          </a:xfrm>
        </p:grpSpPr>
        <p:sp>
          <p:nvSpPr>
            <p:cNvPr id="5" name="TextBox 4"/>
            <p:cNvSpPr txBox="1"/>
            <p:nvPr/>
          </p:nvSpPr>
          <p:spPr>
            <a:xfrm>
              <a:off x="6234599" y="2154273"/>
              <a:ext cx="315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Front-end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1028" name="Picture 4" descr="https://spring.io/img/spring-by-pivo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203" y="3961596"/>
              <a:ext cx="211015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blog.skipper18.com/wp-content/uploads/2013/07/hiberna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232" y="5033626"/>
              <a:ext cx="2471774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42114" y="3644519"/>
              <a:ext cx="315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Back-end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6628" y="4706730"/>
              <a:ext cx="315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ORM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924647" y="1435946"/>
              <a:ext cx="1764728" cy="685800"/>
              <a:chOff x="6940015" y="1528154"/>
              <a:chExt cx="1764728" cy="685800"/>
            </a:xfrm>
          </p:grpSpPr>
          <p:pic>
            <p:nvPicPr>
              <p:cNvPr id="1034" name="Picture 10" descr="https://www.mozilla.org/media/img/styleguide/identity/firefox/guidelines-logo.7ea045a4e28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0015" y="1528154"/>
                <a:ext cx="673193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://img.talkandroid.com/uploads/2015/11/Chrome-Logo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8943" y="1528154"/>
                <a:ext cx="6858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6234599" y="1043969"/>
              <a:ext cx="315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Client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3885" y="5684349"/>
              <a:ext cx="315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Database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26305" y="6187825"/>
              <a:ext cx="957152" cy="46051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542461" y="2464004"/>
              <a:ext cx="2576384" cy="1072764"/>
              <a:chOff x="6542461" y="2294956"/>
              <a:chExt cx="2576384" cy="1072764"/>
            </a:xfrm>
          </p:grpSpPr>
          <p:pic>
            <p:nvPicPr>
              <p:cNvPr id="1026" name="Picture 2" descr="https://upload.wikimedia.org/wikipedia/commons/thumb/c/ca/AngularJS_logo.svg/695px-AngularJS_logo.sv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2461" y="2294956"/>
                <a:ext cx="2576384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255" y="3064178"/>
                <a:ext cx="2124795" cy="3035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48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RESTful API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REST endpoints are routes mapped to controllers</a:t>
            </a:r>
          </a:p>
          <a:p>
            <a:pPr lvl="1"/>
            <a:r>
              <a:rPr lang="en-US" dirty="0" smtClean="0"/>
              <a:t>Parameters are passed as JSON in the body of HTTP requests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User login endpoint</a:t>
            </a:r>
          </a:p>
          <a:p>
            <a:pPr lvl="2"/>
            <a:r>
              <a:rPr lang="en-US" dirty="0" smtClean="0"/>
              <a:t>Path: /</a:t>
            </a:r>
            <a:r>
              <a:rPr lang="en-US" dirty="0" err="1" smtClean="0"/>
              <a:t>api</a:t>
            </a:r>
            <a:r>
              <a:rPr lang="en-US" dirty="0" smtClean="0"/>
              <a:t>/user/login</a:t>
            </a:r>
          </a:p>
          <a:p>
            <a:pPr lvl="2"/>
            <a:r>
              <a:rPr lang="en-US" dirty="0" smtClean="0"/>
              <a:t>Method: POST</a:t>
            </a:r>
          </a:p>
          <a:p>
            <a:pPr lvl="2"/>
            <a:r>
              <a:rPr lang="en-US" dirty="0" smtClean="0"/>
              <a:t>Parameters: username [String], password [String]</a:t>
            </a:r>
          </a:p>
          <a:p>
            <a:pPr lvl="2"/>
            <a:r>
              <a:rPr lang="en-US" dirty="0" smtClean="0"/>
              <a:t>Success response:</a:t>
            </a:r>
          </a:p>
          <a:p>
            <a:pPr lvl="3"/>
            <a:r>
              <a:rPr lang="en-US" dirty="0" smtClean="0"/>
              <a:t>Code: 200</a:t>
            </a:r>
          </a:p>
          <a:p>
            <a:pPr lvl="3"/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“</a:t>
            </a:r>
            <a:r>
              <a:rPr lang="en-US" dirty="0" err="1" smtClean="0"/>
              <a:t>accessToken</a:t>
            </a:r>
            <a:r>
              <a:rPr lang="en-US" dirty="0" smtClean="0"/>
              <a:t>” : [String]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http://puu.sh/niIu7/e1779894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31" y="1687979"/>
            <a:ext cx="7708796" cy="57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93" y="1767588"/>
            <a:ext cx="6116491" cy="47785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Sketches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E682-E9FD-46BD-B55C-BC25B56CF47D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92" y="1767588"/>
            <a:ext cx="6116491" cy="477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91" y="1767588"/>
            <a:ext cx="6116492" cy="4778509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729549" y="2253883"/>
            <a:ext cx="1085369" cy="5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ogin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833078" y="3545565"/>
            <a:ext cx="1981840" cy="88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Physician</a:t>
            </a:r>
            <a:br>
              <a:rPr lang="en-US" dirty="0" smtClean="0"/>
            </a:br>
            <a:r>
              <a:rPr lang="en-US" dirty="0" smtClean="0"/>
              <a:t>Dashboard </a:t>
            </a:r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48020" y="5351045"/>
            <a:ext cx="2166898" cy="89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9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Patient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0" grpId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695</Words>
  <Application>Microsoft Macintosh PowerPoint</Application>
  <PresentationFormat>Widescreen</PresentationFormat>
  <Paragraphs>189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Aldus LT Roman</vt:lpstr>
      <vt:lpstr>Calibri</vt:lpstr>
      <vt:lpstr>Calibri Light</vt:lpstr>
      <vt:lpstr>Corbel</vt:lpstr>
      <vt:lpstr>Arial</vt:lpstr>
      <vt:lpstr>Office Theme</vt:lpstr>
      <vt:lpstr>Project 07: A Cognitive Training Quiz Application</vt:lpstr>
      <vt:lpstr>Project Motivation</vt:lpstr>
      <vt:lpstr>Project Description</vt:lpstr>
      <vt:lpstr>Requirements</vt:lpstr>
      <vt:lpstr>Use-Cases</vt:lpstr>
      <vt:lpstr>Architecture</vt:lpstr>
      <vt:lpstr>RESTful API Specification</vt:lpstr>
      <vt:lpstr>UML Class Diagram</vt:lpstr>
      <vt:lpstr>UI Sketches</vt:lpstr>
      <vt:lpstr>Deliverables</vt:lpstr>
      <vt:lpstr>Deliverables</vt:lpstr>
      <vt:lpstr>Dependencies</vt:lpstr>
      <vt:lpstr>HIPAA Compliance</vt:lpstr>
      <vt:lpstr>Management Plan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Cognitive Training Quiz Application</dc:title>
  <dc:creator>Ran</dc:creator>
  <cp:lastModifiedBy>Nick Uebele</cp:lastModifiedBy>
  <cp:revision>151</cp:revision>
  <dcterms:created xsi:type="dcterms:W3CDTF">2016-02-18T23:22:49Z</dcterms:created>
  <dcterms:modified xsi:type="dcterms:W3CDTF">2016-02-25T04:43:08Z</dcterms:modified>
</cp:coreProperties>
</file>