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27" r:id="rId2"/>
    <p:sldId id="528" r:id="rId3"/>
    <p:sldId id="530" r:id="rId4"/>
    <p:sldId id="529" r:id="rId5"/>
    <p:sldId id="535" r:id="rId6"/>
    <p:sldId id="533" r:id="rId7"/>
    <p:sldId id="537" r:id="rId8"/>
    <p:sldId id="534" r:id="rId9"/>
    <p:sldId id="536" r:id="rId10"/>
    <p:sldId id="538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593"/>
    <a:srgbClr val="8BBDBF"/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4" autoAdjust="0"/>
    <p:restoredTop sz="95396" autoAdjust="0"/>
  </p:normalViewPr>
  <p:slideViewPr>
    <p:cSldViewPr snapToGrid="0">
      <p:cViewPr>
        <p:scale>
          <a:sx n="150" d="100"/>
          <a:sy n="150" d="100"/>
        </p:scale>
        <p:origin x="2256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BF8C59-4957-CB4B-A2D7-B5A4F0FDD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4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BBD214-AA19-854A-A97A-B21DB3FA1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73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BD214-AA19-854A-A97A-B21DB3FA126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3047633" y="6542128"/>
            <a:ext cx="5554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</a:rPr>
              <a:t>Engineering Research Center for Computer Integrated Surgical Systems and Technology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47987" y="6541255"/>
            <a:ext cx="20266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r>
              <a:rPr lang="en-US" sz="1000" dirty="0">
                <a:latin typeface="+mj-lt"/>
              </a:rPr>
              <a:t>CIS 2, Spring 2019 </a:t>
            </a:r>
          </a:p>
        </p:txBody>
      </p:sp>
      <p:pic>
        <p:nvPicPr>
          <p:cNvPr id="7" name="Picture 6" descr="LCSR Logo - crop - tiny.jpg"/>
          <p:cNvPicPr>
            <a:picLocks noChangeAspect="1"/>
          </p:cNvPicPr>
          <p:nvPr/>
        </p:nvPicPr>
        <p:blipFill>
          <a:blip r:embed="rId17"/>
          <a:srcRect t="3885" b="9679"/>
          <a:stretch>
            <a:fillRect/>
          </a:stretch>
        </p:blipFill>
        <p:spPr>
          <a:xfrm>
            <a:off x="8814877" y="6437990"/>
            <a:ext cx="329123" cy="365760"/>
          </a:xfrm>
          <a:prstGeom prst="rect">
            <a:avLst/>
          </a:prstGeom>
        </p:spPr>
      </p:pic>
      <p:pic>
        <p:nvPicPr>
          <p:cNvPr id="8" name="Picture 7" descr="ERC logo 12.12.08.pdf"/>
          <p:cNvPicPr>
            <a:picLocks noChangeAspect="1"/>
          </p:cNvPicPr>
          <p:nvPr/>
        </p:nvPicPr>
        <p:blipFill>
          <a:blip r:embed="rId18"/>
          <a:srcRect l="22560" t="19588" r="29205" b="37082"/>
          <a:stretch>
            <a:fillRect/>
          </a:stretch>
        </p:blipFill>
        <p:spPr>
          <a:xfrm>
            <a:off x="8561193" y="6483710"/>
            <a:ext cx="274320" cy="320040"/>
          </a:xfrm>
          <a:prstGeom prst="rect">
            <a:avLst/>
          </a:prstGeom>
        </p:spPr>
      </p:pic>
      <p:pic>
        <p:nvPicPr>
          <p:cNvPr id="9" name="Picture 8" descr="cisst_446_projects_logo_whiteback.png"/>
          <p:cNvPicPr>
            <a:picLocks noChangeAspect="1"/>
          </p:cNvPicPr>
          <p:nvPr userDrawn="1"/>
        </p:nvPicPr>
        <p:blipFill>
          <a:blip r:embed="rId19"/>
          <a:srcRect t="12205" b="18228"/>
          <a:stretch>
            <a:fillRect/>
          </a:stretch>
        </p:blipFill>
        <p:spPr>
          <a:xfrm>
            <a:off x="1" y="6470731"/>
            <a:ext cx="556686" cy="3872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ho.int/publications-detail/worldmalaria-report-2019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hyperlink" Target="https://app.diagrams.net/#G1jNIYksN9SPy2IVpKX6J9o-kpQ6ZNawv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1FB943-67F6-4D8B-9A84-8D3522972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431" y="1538980"/>
            <a:ext cx="2150267" cy="2305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F0B2AB-1A09-403B-AE22-E57C27FA7E03}"/>
              </a:ext>
            </a:extLst>
          </p:cNvPr>
          <p:cNvSpPr txBox="1"/>
          <p:nvPr/>
        </p:nvSpPr>
        <p:spPr>
          <a:xfrm rot="21103614">
            <a:off x="4033968" y="5258154"/>
            <a:ext cx="1933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in action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6027" y="120519"/>
            <a:ext cx="8327255" cy="1403090"/>
          </a:xfrm>
        </p:spPr>
        <p:txBody>
          <a:bodyPr/>
          <a:lstStyle/>
          <a:p>
            <a:r>
              <a:rPr lang="en-US" sz="2000" dirty="0"/>
              <a:t>Robot System Controller for Automating Mosquito Microdissection</a:t>
            </a:r>
            <a:br>
              <a:rPr lang="en-US" dirty="0"/>
            </a:br>
            <a:r>
              <a:rPr lang="en-US" sz="1800" b="0" dirty="0"/>
              <a:t>Group 3: Zhuohong (Zooey) He</a:t>
            </a:r>
            <a:br>
              <a:rPr lang="en-US" sz="1800" b="0" dirty="0"/>
            </a:br>
            <a:r>
              <a:rPr lang="en-US" sz="1800" b="0" dirty="0"/>
              <a:t>Mentors: Dr. Simon Leonard, Dr. Russell Taylor</a:t>
            </a:r>
            <a:br>
              <a:rPr lang="en-US" sz="1800" b="0" dirty="0"/>
            </a:br>
            <a:r>
              <a:rPr lang="en-US" sz="1800" b="0" dirty="0"/>
              <a:t>Partners: Dr. Kim Lee Sim, Sumana Chakravarty (</a:t>
            </a:r>
            <a:r>
              <a:rPr lang="en-US" sz="1800" b="0" dirty="0" err="1"/>
              <a:t>Sanaria</a:t>
            </a:r>
            <a:r>
              <a:rPr lang="en-US" sz="1800" b="0" dirty="0"/>
              <a:t> Inc.)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9569" y="1384917"/>
            <a:ext cx="4955664" cy="5198763"/>
          </a:xfrm>
        </p:spPr>
        <p:txBody>
          <a:bodyPr/>
          <a:lstStyle/>
          <a:p>
            <a:pPr>
              <a:buNone/>
            </a:pPr>
            <a:r>
              <a:rPr lang="en-US" sz="1800" b="1" dirty="0"/>
              <a:t>Goals: </a:t>
            </a:r>
          </a:p>
          <a:p>
            <a:pPr indent="-176213"/>
            <a:r>
              <a:rPr lang="en-US" sz="1600" dirty="0"/>
              <a:t>To develop a control algorithm for an automated system to streamline mosquito gland extraction.</a:t>
            </a:r>
          </a:p>
          <a:p>
            <a:pPr indent="-176213"/>
            <a:r>
              <a:rPr lang="en-US" sz="1600" dirty="0"/>
              <a:t>Incorporate </a:t>
            </a:r>
            <a:r>
              <a:rPr lang="en-US" sz="1600" i="1" dirty="0"/>
              <a:t>parallel processes</a:t>
            </a:r>
            <a:r>
              <a:rPr lang="en-US" sz="1600" dirty="0"/>
              <a:t> and </a:t>
            </a:r>
            <a:r>
              <a:rPr lang="en-US" sz="1600" i="1" dirty="0"/>
              <a:t>error recoveries</a:t>
            </a:r>
            <a:endParaRPr lang="en-US" sz="1600" dirty="0"/>
          </a:p>
          <a:p>
            <a:pPr indent="-176213"/>
            <a:r>
              <a:rPr lang="en-US" sz="1600" dirty="0"/>
              <a:t>Utilize the ROS </a:t>
            </a:r>
            <a:r>
              <a:rPr lang="en-US" sz="1600" dirty="0" err="1"/>
              <a:t>ActionLib</a:t>
            </a:r>
            <a:r>
              <a:rPr lang="en-US" sz="1600" dirty="0"/>
              <a:t> Architecture</a:t>
            </a:r>
          </a:p>
          <a:p>
            <a:pPr>
              <a:buNone/>
            </a:pPr>
            <a:r>
              <a:rPr lang="en-US" sz="1800" b="1" dirty="0"/>
              <a:t>Significance:</a:t>
            </a:r>
          </a:p>
          <a:p>
            <a:pPr indent="-176213"/>
            <a:r>
              <a:rPr lang="en-US" sz="1600" dirty="0"/>
              <a:t>Gland extraction is a bottleneck in malaria vaccine production.</a:t>
            </a:r>
          </a:p>
          <a:p>
            <a:pPr indent="-176213"/>
            <a:r>
              <a:rPr lang="en-US" sz="1600" dirty="0"/>
              <a:t>A malaria vaccine can curb a disease affecting 228 million people annually.</a:t>
            </a:r>
          </a:p>
          <a:p>
            <a:pPr>
              <a:buNone/>
            </a:pPr>
            <a:r>
              <a:rPr lang="en-US" sz="1800" b="1" dirty="0"/>
              <a:t>Results:</a:t>
            </a:r>
          </a:p>
          <a:p>
            <a:pPr indent="-176213"/>
            <a:r>
              <a:rPr lang="en-US" sz="1600" dirty="0"/>
              <a:t>Successful parallel controller with error recovery that implements </a:t>
            </a:r>
            <a:r>
              <a:rPr lang="en-US" sz="1600"/>
              <a:t>3 nodes.</a:t>
            </a:r>
            <a:endParaRPr lang="en-US" sz="1600" dirty="0"/>
          </a:p>
          <a:p>
            <a:pPr lvl="1" indent="-176213"/>
            <a:r>
              <a:rPr lang="en-US" sz="1200" dirty="0"/>
              <a:t>67% success on pick-place-decapitate node</a:t>
            </a:r>
          </a:p>
          <a:p>
            <a:pPr lvl="1" indent="-176213"/>
            <a:r>
              <a:rPr lang="en-US" sz="1200" dirty="0"/>
              <a:t>75% success on extraction node</a:t>
            </a:r>
          </a:p>
          <a:p>
            <a:pPr lvl="1" indent="-176213"/>
            <a:r>
              <a:rPr lang="en-US" sz="1200" dirty="0"/>
              <a:t>100% success on turntable node</a:t>
            </a:r>
          </a:p>
          <a:p>
            <a:pPr indent="-176213"/>
            <a:r>
              <a:rPr lang="en-US" sz="1600" dirty="0"/>
              <a:t>Incorporated simulator to improve debugging capabilities.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589DF8-272C-4DDE-AD5C-EA9E3B5CF1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88" r="3985"/>
          <a:stretch/>
        </p:blipFill>
        <p:spPr>
          <a:xfrm>
            <a:off x="7197345" y="1690051"/>
            <a:ext cx="1375165" cy="1875595"/>
          </a:xfrm>
          <a:prstGeom prst="rect">
            <a:avLst/>
          </a:prstGeom>
        </p:spPr>
      </p:pic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74F7EA6F-7992-4756-994D-0E07885824B8}"/>
              </a:ext>
            </a:extLst>
          </p:cNvPr>
          <p:cNvSpPr/>
          <p:nvPr/>
        </p:nvSpPr>
        <p:spPr bwMode="auto">
          <a:xfrm>
            <a:off x="6367098" y="3170934"/>
            <a:ext cx="887766" cy="273293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524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13" name="final_608aec1cf748dd00297b7f69_667342">
            <a:hlinkClick r:id="" action="ppaction://media"/>
            <a:extLst>
              <a:ext uri="{FF2B5EF4-FFF2-40B4-BE49-F238E27FC236}">
                <a16:creationId xmlns:a16="http://schemas.microsoft.com/office/drawing/2014/main" id="{F3E284E0-DB2A-4C5D-A932-D16A92D08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2579" y="3984298"/>
            <a:ext cx="2936804" cy="234944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652AB78-A69C-4C5D-8E74-0AF647E5BF5D}"/>
              </a:ext>
            </a:extLst>
          </p:cNvPr>
          <p:cNvCxnSpPr>
            <a:cxnSpLocks/>
          </p:cNvCxnSpPr>
          <p:nvPr/>
        </p:nvCxnSpPr>
        <p:spPr bwMode="auto">
          <a:xfrm flipV="1">
            <a:off x="4083666" y="5246764"/>
            <a:ext cx="1131567" cy="1652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52874-6102-4775-A39A-49DD78C1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A6F0D-4EEC-4803-87E7-C0841ADC90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77724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[1] World Health Organization, “World malaria report 2019,” Dec 2019. [Online]. Available: </a:t>
            </a:r>
            <a:r>
              <a:rPr lang="en-US" sz="1600" dirty="0">
                <a:hlinkClick r:id="rId2"/>
              </a:rPr>
              <a:t>https://www.who.int/publications-detail/worldmalaria-report-2019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[2] Submission by W. Li et al. to CASE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8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Visualizations</a:t>
            </a:r>
          </a:p>
        </p:txBody>
      </p:sp>
      <p:pic>
        <p:nvPicPr>
          <p:cNvPr id="4" name="final_609187e0938b2100eb07858f_30718">
            <a:hlinkClick r:id="" action="ppaction://media"/>
            <a:extLst>
              <a:ext uri="{FF2B5EF4-FFF2-40B4-BE49-F238E27FC236}">
                <a16:creationId xmlns:a16="http://schemas.microsoft.com/office/drawing/2014/main" id="{FF84FDB1-FCDC-47BB-9BE3-F70CC558F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962878"/>
            <a:ext cx="4689717" cy="2637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6DC99-C310-4F64-9BCC-8A5323521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3790163"/>
            <a:ext cx="4817438" cy="242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82171F-F984-4E69-96B8-B9D27E115B9D}"/>
              </a:ext>
            </a:extLst>
          </p:cNvPr>
          <p:cNvSpPr txBox="1"/>
          <p:nvPr/>
        </p:nvSpPr>
        <p:spPr>
          <a:xfrm>
            <a:off x="5623296" y="1625030"/>
            <a:ext cx="25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Pick-Place-Decapitate Node &amp; Gland Extract Node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1E805-B4CC-4B5B-9E97-0AF6084D5D3C}"/>
              </a:ext>
            </a:extLst>
          </p:cNvPr>
          <p:cNvSpPr txBox="1"/>
          <p:nvPr/>
        </p:nvSpPr>
        <p:spPr>
          <a:xfrm>
            <a:off x="5763084" y="4477668"/>
            <a:ext cx="244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ROS </a:t>
            </a:r>
            <a:r>
              <a:rPr lang="en-US" sz="1400" dirty="0" err="1"/>
              <a:t>ActionLib</a:t>
            </a:r>
            <a:r>
              <a:rPr lang="en-US" sz="1400" dirty="0"/>
              <a:t> Client/Server Architecture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7156-B341-44A8-9829-B067F64DE7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Robot System Control for Automating Mosquito Microdissection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0D81FC9-49E9-48D6-B761-042501DF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464300" cy="2227262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Team Member</a:t>
            </a:r>
            <a:r>
              <a:rPr lang="en-US" sz="1600" dirty="0"/>
              <a:t>:	Zhuohong (Zooey) He	zhe17@jhu.edu</a:t>
            </a:r>
          </a:p>
          <a:p>
            <a:pPr algn="l">
              <a:spcBef>
                <a:spcPts val="0"/>
              </a:spcBef>
            </a:pPr>
            <a:r>
              <a:rPr lang="en-US" sz="1600" b="1" dirty="0"/>
              <a:t>Mentors</a:t>
            </a:r>
            <a:r>
              <a:rPr lang="en-US" sz="1600" dirty="0"/>
              <a:t>: 		Dr. Simon Leonard		sleonard@jhu.edu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		Dr. Russell Taylor		rht@jhu.edu</a:t>
            </a:r>
          </a:p>
          <a:p>
            <a:pPr algn="l">
              <a:spcBef>
                <a:spcPts val="0"/>
              </a:spcBef>
            </a:pPr>
            <a:r>
              <a:rPr lang="en-US" sz="1600" b="1" dirty="0"/>
              <a:t>Industry Partners:	</a:t>
            </a:r>
            <a:r>
              <a:rPr lang="en-US" sz="1600" dirty="0"/>
              <a:t>Dr. Kim Lee Sim		</a:t>
            </a:r>
            <a:r>
              <a:rPr lang="en-US" sz="1600" dirty="0" err="1"/>
              <a:t>Sanaria</a:t>
            </a:r>
            <a:r>
              <a:rPr lang="en-US" sz="1600" dirty="0"/>
              <a:t> Inc.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		Sumana Chakravarty	</a:t>
            </a:r>
            <a:r>
              <a:rPr lang="en-US" sz="1600" dirty="0" err="1"/>
              <a:t>Sanaria</a:t>
            </a:r>
            <a:r>
              <a:rPr lang="en-US" sz="1600" dirty="0"/>
              <a:t> Inc.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Date:		</a:t>
            </a:r>
            <a:r>
              <a:rPr lang="en-US" sz="1600" dirty="0"/>
              <a:t>May 6</a:t>
            </a:r>
            <a:r>
              <a:rPr lang="en-US" sz="1600" baseline="30000" dirty="0"/>
              <a:t>th</a:t>
            </a:r>
            <a:r>
              <a:rPr lang="en-US" sz="1600" dirty="0"/>
              <a:t>,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E7378-AAD4-486A-AA7C-ED889C3DDD52}"/>
              </a:ext>
            </a:extLst>
          </p:cNvPr>
          <p:cNvSpPr txBox="1"/>
          <p:nvPr/>
        </p:nvSpPr>
        <p:spPr>
          <a:xfrm>
            <a:off x="2376170" y="6038850"/>
            <a:ext cx="4937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</a:rPr>
              <a:t>**The information in this presentation is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58357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6A7B-A626-4D9D-B85A-79B2344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A3A69-C6AB-42AE-A5B2-61046AAE0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914400"/>
            <a:ext cx="3962399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Problem:</a:t>
            </a:r>
          </a:p>
          <a:p>
            <a:r>
              <a:rPr lang="en-US" sz="1800" dirty="0"/>
              <a:t>Malaria affects 228 million and kills 405,000 people annually [1].</a:t>
            </a:r>
          </a:p>
          <a:p>
            <a:r>
              <a:rPr lang="en-US" sz="1800" dirty="0"/>
              <a:t>Salivary gland extraction is the greatest bottleneck facing large scale production of a malaria vaccine.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600" i="1" dirty="0"/>
          </a:p>
          <a:p>
            <a:pPr marL="0" indent="0" algn="ctr">
              <a:buNone/>
            </a:pPr>
            <a:endParaRPr lang="en-US" sz="1600" i="1" dirty="0"/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r>
              <a:rPr lang="en-US" sz="1400" i="1" dirty="0"/>
              <a:t>Figure 1: manual extraction process.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9367C-748E-4F81-97CA-303AE8D54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9624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Project Goal:</a:t>
            </a:r>
          </a:p>
          <a:p>
            <a:r>
              <a:rPr lang="en-US" sz="1800" dirty="0"/>
              <a:t>Develop a control algorithm for a robotic system that will automate the gland extraction procedure.</a:t>
            </a:r>
          </a:p>
          <a:p>
            <a:pPr lvl="1"/>
            <a:r>
              <a:rPr lang="en-US" sz="1400" dirty="0"/>
              <a:t>Implement Error Detection &amp; Recovery</a:t>
            </a:r>
          </a:p>
          <a:p>
            <a:pPr lvl="1"/>
            <a:r>
              <a:rPr lang="en-US" sz="1400" dirty="0"/>
              <a:t>Create Parallel Processes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r>
              <a:rPr lang="en-US" sz="1400" i="1" dirty="0"/>
              <a:t>Figure 2: proposed robotic system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021EF-997A-49F7-A1D8-D2A7237DD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9378"/>
            <a:ext cx="3816816" cy="2400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54FE75-9916-4E8B-8D39-A1A64AB6A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842" y="2857500"/>
            <a:ext cx="2595115" cy="2782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10A5E9-FB73-4D50-A311-43B45D0C79D0}"/>
              </a:ext>
            </a:extLst>
          </p:cNvPr>
          <p:cNvSpPr txBox="1"/>
          <p:nvPr/>
        </p:nvSpPr>
        <p:spPr>
          <a:xfrm>
            <a:off x="8108948" y="0"/>
            <a:ext cx="12382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100" i="1" dirty="0"/>
              <a:t>Slide 1 of 5</a:t>
            </a:r>
          </a:p>
        </p:txBody>
      </p:sp>
    </p:spTree>
    <p:extLst>
      <p:ext uri="{BB962C8B-B14F-4D97-AF65-F5344CB8AC3E}">
        <p14:creationId xmlns:p14="http://schemas.microsoft.com/office/powerpoint/2010/main" val="394668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42DF-6F4B-431E-98B0-E75CB534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in Action</a:t>
            </a:r>
          </a:p>
        </p:txBody>
      </p:sp>
      <p:pic>
        <p:nvPicPr>
          <p:cNvPr id="5" name="CASE_video_e3">
            <a:hlinkClick r:id="" action="ppaction://media"/>
            <a:extLst>
              <a:ext uri="{FF2B5EF4-FFF2-40B4-BE49-F238E27FC236}">
                <a16:creationId xmlns:a16="http://schemas.microsoft.com/office/drawing/2014/main" id="{7453781F-1DE4-4D53-9F6B-A6A30A9AD2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93" end="204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133" y="1409700"/>
            <a:ext cx="7179733" cy="403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124D31-BD8F-4441-B76D-9DAB75AAD06A}"/>
              </a:ext>
            </a:extLst>
          </p:cNvPr>
          <p:cNvSpPr txBox="1"/>
          <p:nvPr/>
        </p:nvSpPr>
        <p:spPr>
          <a:xfrm>
            <a:off x="1784348" y="5559852"/>
            <a:ext cx="5575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i="1" dirty="0"/>
              <a:t>Video 1: overview of system powered by old (non-ROS) controller [2]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E763C-F987-4310-91C9-DD0224491AF7}"/>
              </a:ext>
            </a:extLst>
          </p:cNvPr>
          <p:cNvSpPr txBox="1"/>
          <p:nvPr/>
        </p:nvSpPr>
        <p:spPr>
          <a:xfrm>
            <a:off x="8108948" y="0"/>
            <a:ext cx="12382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100" i="1" dirty="0"/>
              <a:t>Slide 2 of 5</a:t>
            </a:r>
          </a:p>
        </p:txBody>
      </p:sp>
    </p:spTree>
    <p:extLst>
      <p:ext uri="{BB962C8B-B14F-4D97-AF65-F5344CB8AC3E}">
        <p14:creationId xmlns:p14="http://schemas.microsoft.com/office/powerpoint/2010/main" val="266746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6A7B-A626-4D9D-B85A-79B2344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A3A69-C6AB-42AE-A5B2-61046AAE0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914400"/>
            <a:ext cx="40386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Hierarchical Controller:</a:t>
            </a:r>
          </a:p>
          <a:p>
            <a:pPr marL="0" indent="0">
              <a:buNone/>
            </a:pPr>
            <a:r>
              <a:rPr lang="en-US" sz="1600" dirty="0"/>
              <a:t>Advantages:</a:t>
            </a:r>
          </a:p>
          <a:p>
            <a:r>
              <a:rPr lang="en-US" sz="1600" dirty="0"/>
              <a:t>Levels of abstraction</a:t>
            </a:r>
          </a:p>
          <a:p>
            <a:pPr lvl="1"/>
            <a:r>
              <a:rPr lang="en-US" sz="1200" dirty="0"/>
              <a:t>Errors recovered at correct scope.</a:t>
            </a:r>
          </a:p>
          <a:p>
            <a:r>
              <a:rPr lang="en-US" sz="1600" dirty="0"/>
              <a:t>Easily serviced / replaceable modules.</a:t>
            </a:r>
          </a:p>
          <a:p>
            <a:r>
              <a:rPr lang="en-US" sz="1600" dirty="0"/>
              <a:t>Independent nodes</a:t>
            </a:r>
          </a:p>
          <a:p>
            <a:r>
              <a:rPr lang="en-US" sz="1600" dirty="0"/>
              <a:t>System-wide tracking of slot statuses.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9367C-748E-4F81-97CA-303AE8D54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9624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Packages and Tools Used</a:t>
            </a:r>
          </a:p>
          <a:p>
            <a:pPr marL="0" indent="0">
              <a:buNone/>
            </a:pPr>
            <a:r>
              <a:rPr lang="en-US" sz="1600" i="1" dirty="0"/>
              <a:t>ROS</a:t>
            </a:r>
            <a:r>
              <a:rPr lang="en-US" sz="1600" dirty="0"/>
              <a:t> – Framework for creating complex robotic system.</a:t>
            </a:r>
          </a:p>
          <a:p>
            <a:r>
              <a:rPr lang="en-US" sz="1600" i="1" dirty="0" err="1"/>
              <a:t>ActionLib</a:t>
            </a:r>
            <a:r>
              <a:rPr lang="en-US" sz="1600" dirty="0"/>
              <a:t> – ROS package which supports client-server architecture.</a:t>
            </a:r>
          </a:p>
          <a:p>
            <a:r>
              <a:rPr lang="en-US" sz="1600" i="1" dirty="0"/>
              <a:t>RVIZ</a:t>
            </a:r>
            <a:r>
              <a:rPr lang="en-US" sz="1600" dirty="0"/>
              <a:t> – ROS package with lightweight visualization capabilities.</a:t>
            </a:r>
            <a:endParaRPr lang="en-US" sz="1600" i="1" dirty="0"/>
          </a:p>
          <a:p>
            <a:endParaRPr lang="en-US" sz="1600" i="1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36EEFB-DA40-43E0-B01C-EE01B9FDC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018" y="3213716"/>
            <a:ext cx="5915964" cy="2973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7E494B-3908-4881-B0FA-640363528C4D}"/>
              </a:ext>
            </a:extLst>
          </p:cNvPr>
          <p:cNvSpPr txBox="1"/>
          <p:nvPr/>
        </p:nvSpPr>
        <p:spPr>
          <a:xfrm>
            <a:off x="8108948" y="0"/>
            <a:ext cx="12382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100" i="1" dirty="0"/>
              <a:t>Slide 3 of 5</a:t>
            </a:r>
          </a:p>
        </p:txBody>
      </p:sp>
    </p:spTree>
    <p:extLst>
      <p:ext uri="{BB962C8B-B14F-4D97-AF65-F5344CB8AC3E}">
        <p14:creationId xmlns:p14="http://schemas.microsoft.com/office/powerpoint/2010/main" val="1355008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F75FE-4E60-46E4-B4EA-CB624423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599"/>
            <a:ext cx="7772400" cy="853649"/>
          </a:xfrm>
        </p:spPr>
        <p:txBody>
          <a:bodyPr/>
          <a:lstStyle/>
          <a:p>
            <a:r>
              <a:rPr lang="en-US" dirty="0"/>
              <a:t>Process Flowchart:</a:t>
            </a:r>
            <a:br>
              <a:rPr lang="en-US" dirty="0"/>
            </a:br>
            <a:r>
              <a:rPr lang="en-US" dirty="0"/>
              <a:t>Error Recovery Demonstration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1AD081-975D-4666-84E0-353B98EB6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367" y="1389426"/>
            <a:ext cx="2288353" cy="4178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12C1D2-824A-4EE9-938D-87D2C026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581" y="2218348"/>
            <a:ext cx="4382619" cy="36985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C43039-B224-4B14-90DB-10AA96AA5EFB}"/>
              </a:ext>
            </a:extLst>
          </p:cNvPr>
          <p:cNvSpPr txBox="1"/>
          <p:nvPr/>
        </p:nvSpPr>
        <p:spPr>
          <a:xfrm>
            <a:off x="2782419" y="5844585"/>
            <a:ext cx="4572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Diagram:</a:t>
            </a:r>
          </a:p>
          <a:p>
            <a:r>
              <a:rPr lang="en-US" sz="1200" dirty="0">
                <a:solidFill>
                  <a:srgbClr val="CCCC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https://app.diagrams.net/#G1jNIYksN9SPy2IVpKX6J9o-kpQ6ZNawvy</a:t>
            </a:r>
            <a:endParaRPr lang="en-US" sz="1200" dirty="0"/>
          </a:p>
          <a:p>
            <a:endParaRPr lang="en-US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0A3E4D-6099-4BA8-A314-A8F79E3F0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80" y="1311672"/>
            <a:ext cx="1892404" cy="20292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6831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6A7B-A626-4D9D-B85A-79B2344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A3A69-C6AB-42AE-A5B2-61046AAE09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Parallelism: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r>
              <a:rPr lang="en-US" sz="1400" i="1" dirty="0"/>
              <a:t>Video 1: parallel operation of turntable, pick &amp; place, and gland extraction nodes.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9367C-748E-4F81-97CA-303AE8D54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9700" y="914400"/>
            <a:ext cx="38100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Error Detection / Recovery: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400" i="1" dirty="0"/>
              <a:t>Video 2: recovery from a unsuccessful hold on the mosquito.</a:t>
            </a:r>
            <a:endParaRPr lang="en-US" sz="1600" i="1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final_608aec1cf748dd00297b7f69_667342">
            <a:hlinkClick r:id="" action="ppaction://media"/>
            <a:extLst>
              <a:ext uri="{FF2B5EF4-FFF2-40B4-BE49-F238E27FC236}">
                <a16:creationId xmlns:a16="http://schemas.microsoft.com/office/drawing/2014/main" id="{CF76561B-45C6-4871-9A68-75AC269995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9700" y="1320800"/>
            <a:ext cx="3730625" cy="2984500"/>
          </a:xfrm>
          <a:prstGeom prst="rect">
            <a:avLst/>
          </a:prstGeom>
        </p:spPr>
      </p:pic>
      <p:pic>
        <p:nvPicPr>
          <p:cNvPr id="8" name="final_609187e0938b2100eb07858f_30718">
            <a:hlinkClick r:id="" action="ppaction://media"/>
            <a:extLst>
              <a:ext uri="{FF2B5EF4-FFF2-40B4-BE49-F238E27FC236}">
                <a16:creationId xmlns:a16="http://schemas.microsoft.com/office/drawing/2014/main" id="{7CB82AB6-E343-439D-88A0-E5942ADD17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150" y="1416050"/>
            <a:ext cx="4730044" cy="2660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7179A5-E94E-4B90-A049-A9C735EDA92B}"/>
              </a:ext>
            </a:extLst>
          </p:cNvPr>
          <p:cNvSpPr txBox="1"/>
          <p:nvPr/>
        </p:nvSpPr>
        <p:spPr>
          <a:xfrm>
            <a:off x="8108948" y="0"/>
            <a:ext cx="12382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100" i="1" dirty="0"/>
              <a:t>Slide 4 of 5</a:t>
            </a:r>
          </a:p>
        </p:txBody>
      </p:sp>
    </p:spTree>
    <p:extLst>
      <p:ext uri="{BB962C8B-B14F-4D97-AF65-F5344CB8AC3E}">
        <p14:creationId xmlns:p14="http://schemas.microsoft.com/office/powerpoint/2010/main" val="81049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6A7B-A626-4D9D-B85A-79B2344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A3A69-C6AB-42AE-A5B2-61046AAE0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3536564"/>
            <a:ext cx="3422650" cy="2864236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Discussion:</a:t>
            </a:r>
          </a:p>
          <a:p>
            <a:r>
              <a:rPr lang="en-US" sz="1600" dirty="0"/>
              <a:t>Four errors recovered during pick sub process.</a:t>
            </a:r>
          </a:p>
          <a:p>
            <a:r>
              <a:rPr lang="en-US" sz="1600" dirty="0"/>
              <a:t>60 mosquitoes per hour (MPH) to 360 MPH speed increase due to parallelism.</a:t>
            </a:r>
          </a:p>
          <a:p>
            <a:r>
              <a:rPr lang="en-US" sz="1600" dirty="0"/>
              <a:t>Place-holders and structure to easily implement more error recovery in the future.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9367C-748E-4F81-97CA-303AE8D54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8150" y="3536564"/>
            <a:ext cx="4362450" cy="2864236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Next Steps:</a:t>
            </a:r>
          </a:p>
          <a:p>
            <a:r>
              <a:rPr lang="en-US" sz="1600" dirty="0"/>
              <a:t>Increase speed to reach 600 MPH goal.</a:t>
            </a:r>
          </a:p>
          <a:p>
            <a:r>
              <a:rPr lang="en-US" sz="1600" dirty="0"/>
              <a:t>Improve cumulative success rate to &gt;95%.</a:t>
            </a:r>
          </a:p>
          <a:p>
            <a:r>
              <a:rPr lang="en-US" sz="1600" dirty="0"/>
              <a:t>Integration of more CV error checking algorithms (CIS Project 5).</a:t>
            </a:r>
          </a:p>
          <a:p>
            <a:r>
              <a:rPr lang="en-US" sz="1600" dirty="0"/>
              <a:t>Further testing on the controller, hardware, and CV components.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1325F0-9D5B-44B8-9812-E736FEB67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838200"/>
            <a:ext cx="7581900" cy="2483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AF377F-43BC-48B5-B551-03B7756263FA}"/>
              </a:ext>
            </a:extLst>
          </p:cNvPr>
          <p:cNvSpPr txBox="1"/>
          <p:nvPr/>
        </p:nvSpPr>
        <p:spPr>
          <a:xfrm>
            <a:off x="8108948" y="0"/>
            <a:ext cx="12382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100" i="1" dirty="0"/>
              <a:t>Slide 5 of 5</a:t>
            </a:r>
          </a:p>
        </p:txBody>
      </p:sp>
    </p:spTree>
    <p:extLst>
      <p:ext uri="{BB962C8B-B14F-4D97-AF65-F5344CB8AC3E}">
        <p14:creationId xmlns:p14="http://schemas.microsoft.com/office/powerpoint/2010/main" val="3264741973"/>
      </p:ext>
    </p:extLst>
  </p:cSld>
  <p:clrMapOvr>
    <a:masterClrMapping/>
  </p:clrMapOvr>
</p:sld>
</file>

<file path=ppt/theme/theme1.xml><?xml version="1.0" encoding="utf-8"?>
<a:theme xmlns:a="http://schemas.openxmlformats.org/drawingml/2006/main" name="ERC 2010 Talk Templat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ERC 2010 Talk Template.potx</Template>
  <TotalTime>1516</TotalTime>
  <Words>601</Words>
  <Application>Microsoft Office PowerPoint</Application>
  <PresentationFormat>On-screen Show (4:3)</PresentationFormat>
  <Paragraphs>156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ERC 2010 Talk Template</vt:lpstr>
      <vt:lpstr>Robot System Controller for Automating Mosquito Microdissection Group 3: Zhuohong (Zooey) He Mentors: Dr. Simon Leonard, Dr. Russell Taylor Partners: Dr. Kim Lee Sim, Sumana Chakravarty (Sanaria Inc.)</vt:lpstr>
      <vt:lpstr>Detailed Visualizations</vt:lpstr>
      <vt:lpstr>Robot System Control for Automating Mosquito Microdissection</vt:lpstr>
      <vt:lpstr>Problem Statement</vt:lpstr>
      <vt:lpstr>System in Action</vt:lpstr>
      <vt:lpstr>Method</vt:lpstr>
      <vt:lpstr>Process Flowchart: Error Recovery Demonstration</vt:lpstr>
      <vt:lpstr>Video Results</vt:lpstr>
      <vt:lpstr>Quantitative Results</vt:lpstr>
      <vt:lpstr>References:</vt:lpstr>
    </vt:vector>
  </TitlesOfParts>
  <Company>Johns Hopkins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Russell Taylor</dc:creator>
  <cp:lastModifiedBy>Zooey He</cp:lastModifiedBy>
  <cp:revision>42</cp:revision>
  <cp:lastPrinted>2010-08-24T19:06:24Z</cp:lastPrinted>
  <dcterms:created xsi:type="dcterms:W3CDTF">2013-04-23T14:35:11Z</dcterms:created>
  <dcterms:modified xsi:type="dcterms:W3CDTF">2021-05-07T06:38:13Z</dcterms:modified>
</cp:coreProperties>
</file>