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59AC-6A29-4C00-9E0D-F530606F3E3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0646A-4917-468C-A8FC-B7F9B0F5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D24B-2613-44E7-B261-29384ACF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3F038-BBCC-4FFB-9529-4152FA3E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E1E8-BA0A-416B-A9AE-0441C48D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B6653-DE76-452B-9F61-84C31A9B5155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6096-60EE-42E5-9726-994B0113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D834-B457-44CD-8AD7-25F3E3C6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3DBF-2B0C-461F-8540-8B1FD19F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E0F1C-5D78-49D8-BADA-43DD995A1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E7DA-BEF3-4105-AAC4-B572FAC2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2C9EB8-8E60-47C2-8FED-9A1EC8CC1CCC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CA68-6473-41E2-9AEE-872966D4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448D-AFFD-4686-99FC-3D6C326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4A607-9C24-458F-AEF4-D70EFF211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03358-3684-424E-8E6C-61D8E6DD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C422-FCCF-4E48-941D-03D8A30B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9006B-9E91-44C3-ADEC-B55BFD8867D0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441F-DF15-4BD9-B0C0-926AC9E5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10C5-0867-4257-96AD-DE0C191C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1097-BABC-45AD-BA97-1CC1269E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5217-F64B-4CF9-9F57-CC01A4E9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F53B-9268-4817-94CA-F130418B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D0ABC1-7E54-476E-95A2-61AB64663FBF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73FC-67C5-4DA8-86B9-3695F741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CDBD-C073-4A93-B943-F863E9B1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71C6-E55E-4753-8148-21846E56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6963-8924-4AC7-8D3A-BBE8969BC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A651-2736-41B8-AE06-590623D6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7E9C44-BEE3-4B20-B8CD-306AF7346FAF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ED59-6234-4D0B-8626-A558ABD5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D55D-CE93-46C0-A827-2C99BBE9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1287-60C6-4098-8D0C-BA729755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8577-E5DE-4572-AD6F-6C4248332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0B149-B731-4D12-8EF3-B629B7B5D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59E6-BE38-4C1E-B8EA-66F3D356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7D39C-38E6-48D5-AC08-36535FEA9374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FE85E-E4EF-4F76-9EEF-5AD9D78A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CCDA-51E7-4376-B4FE-7E540D5A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75BA-BB0D-452D-9AD8-59FF441C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3287-A1BC-4EC7-8548-4400474D1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2A5FF-BAE8-402C-A6E2-F444B2F4B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65B0D-A11C-4168-886C-C7ED2A145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4DFAB-BACB-4797-A087-1C7FF70DB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57C2-A884-46C7-A405-12B4C35C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05683-1A80-4FE2-AD7D-6BCAD63906DD}" type="datetime1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C6FE9-2641-46BF-A380-D4D21227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C335F-88D4-4009-A24A-1ABFA6E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B42D-259B-4F16-BDA4-A03E1D55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8E03C-3776-4580-976D-CBBDF94D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4276CF-1E77-4A8A-B577-BBEF7766BB79}" type="datetime1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30870-71F3-4E24-B455-F538BC4C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0EFC7-F804-4E47-89DD-1E3DF90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9656C-70AA-482C-9ED3-C3633358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D63EE-E3A8-4291-8658-DD0B49F08738}" type="datetime1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3FA6F-5821-4077-8D7E-3C87017E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30316-8AFF-4250-9B68-B504BA4A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8DB8-12D4-4C66-A5E3-509775B3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DBA2-87D8-4743-9170-57481219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085D-E2A7-414C-9F05-8748B5B66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D5077-C4E1-469B-AA75-9263D6D7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C1D6C-8161-455C-A757-555FA7FB824A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8EB08-B8CB-49DE-A476-7D7DE867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CD78-6707-4B93-A682-DB88C29F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998C-C8CD-4F37-8198-8926DEB0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550F5-A1F2-4B5E-83C5-929078459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1070-C69B-4499-B5CA-8C197641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BAA75-B533-4ACF-B56F-00FCC512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4B60E-DBAF-4FB8-8946-2E1D07068496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25ED2-90DE-4C97-B036-4F4F8B66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E1F0B-D2A1-45EE-921E-89955B88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EA686-A413-4FB8-94D9-C843D137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DDEFF-CF02-45D6-AA1A-6AF30776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1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1087-DE76-4264-B73D-21072A84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92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DDC6-9D31-4423-90E8-CAA498F4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4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5117-BA60-4DC7-810D-BC0AA1D9FA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Image result for lcsr">
            <a:extLst>
              <a:ext uri="{FF2B5EF4-FFF2-40B4-BE49-F238E27FC236}">
                <a16:creationId xmlns:a16="http://schemas.microsoft.com/office/drawing/2014/main" id="{94FDEB42-81EC-4F7F-AE49-F808364A14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0" y="6391052"/>
            <a:ext cx="1418703" cy="4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johns hopkins engineering logo">
            <a:extLst>
              <a:ext uri="{FF2B5EF4-FFF2-40B4-BE49-F238E27FC236}">
                <a16:creationId xmlns:a16="http://schemas.microsoft.com/office/drawing/2014/main" id="{8080CCEF-7B19-487B-8530-0E6778D280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0920" r="12945" b="31638"/>
          <a:stretch/>
        </p:blipFill>
        <p:spPr bwMode="auto">
          <a:xfrm>
            <a:off x="1562503" y="6390332"/>
            <a:ext cx="2212725" cy="4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8B9CD7-76F7-4A77-82C4-ADD3C41FE354}"/>
              </a:ext>
            </a:extLst>
          </p:cNvPr>
          <p:cNvSpPr txBox="1">
            <a:spLocks/>
          </p:cNvSpPr>
          <p:nvPr userDrawn="1"/>
        </p:nvSpPr>
        <p:spPr>
          <a:xfrm>
            <a:off x="10503408" y="6594093"/>
            <a:ext cx="113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    /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70981-80F3-44CA-B53D-A0455770FCF7}"/>
              </a:ext>
            </a:extLst>
          </p:cNvPr>
          <p:cNvSpPr txBox="1"/>
          <p:nvPr userDrawn="1"/>
        </p:nvSpPr>
        <p:spPr>
          <a:xfrm>
            <a:off x="5036254" y="6362070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EN.601.656 CIS II Spring 2021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307EB-1BD3-49CF-84FD-11356DCCC4A2}"/>
              </a:ext>
            </a:extLst>
          </p:cNvPr>
          <p:cNvSpPr txBox="1"/>
          <p:nvPr userDrawn="1"/>
        </p:nvSpPr>
        <p:spPr>
          <a:xfrm>
            <a:off x="10824299" y="6440824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2/16/2021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0278-3FFE-4D7A-9FBA-CA1537979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Vision Guided Mosquito Dissection for the Production of Malaria Vaccine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7748A-A276-41BD-BD77-A660B8762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Greene</a:t>
            </a:r>
          </a:p>
          <a:p>
            <a:r>
              <a:rPr lang="en-US" dirty="0"/>
              <a:t>Project 5</a:t>
            </a:r>
          </a:p>
          <a:p>
            <a:r>
              <a:rPr lang="en-US" sz="1800" dirty="0"/>
              <a:t>Mentors: </a:t>
            </a:r>
            <a:r>
              <a:rPr lang="en-US" sz="1800" dirty="0" err="1"/>
              <a:t>Balazs</a:t>
            </a:r>
            <a:r>
              <a:rPr lang="en-US" sz="1800" dirty="0"/>
              <a:t> </a:t>
            </a:r>
            <a:r>
              <a:rPr lang="en-US" sz="1800" dirty="0" err="1"/>
              <a:t>Vagvolgyi</a:t>
            </a:r>
            <a:r>
              <a:rPr lang="en-US" sz="1800" dirty="0"/>
              <a:t>, Alan Lai, </a:t>
            </a:r>
            <a:r>
              <a:rPr lang="en-US" sz="1800" dirty="0" err="1"/>
              <a:t>Parth</a:t>
            </a:r>
            <a:r>
              <a:rPr lang="en-US" sz="1800" dirty="0"/>
              <a:t> Vora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1CCE9-1A36-4800-B85C-1D67703A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E187-4FA3-4799-A99E-8FE8E01A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6978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F74B-2228-48B5-AB44-90456C8E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84" y="-239231"/>
            <a:ext cx="10515600" cy="1325563"/>
          </a:xfrm>
        </p:spPr>
        <p:txBody>
          <a:bodyPr/>
          <a:lstStyle/>
          <a:p>
            <a:r>
              <a:rPr lang="en-US" dirty="0"/>
              <a:t>Dependencies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0DE3A3-15B2-4CAE-8A7E-17A7044139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4524" y="805710"/>
          <a:ext cx="10166502" cy="538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417">
                  <a:extLst>
                    <a:ext uri="{9D8B030D-6E8A-4147-A177-3AD203B41FA5}">
                      <a16:colId xmlns:a16="http://schemas.microsoft.com/office/drawing/2014/main" val="4207643919"/>
                    </a:ext>
                  </a:extLst>
                </a:gridCol>
                <a:gridCol w="1694417">
                  <a:extLst>
                    <a:ext uri="{9D8B030D-6E8A-4147-A177-3AD203B41FA5}">
                      <a16:colId xmlns:a16="http://schemas.microsoft.com/office/drawing/2014/main" val="3022541738"/>
                    </a:ext>
                  </a:extLst>
                </a:gridCol>
                <a:gridCol w="1694417">
                  <a:extLst>
                    <a:ext uri="{9D8B030D-6E8A-4147-A177-3AD203B41FA5}">
                      <a16:colId xmlns:a16="http://schemas.microsoft.com/office/drawing/2014/main" val="2057927704"/>
                    </a:ext>
                  </a:extLst>
                </a:gridCol>
                <a:gridCol w="1694417">
                  <a:extLst>
                    <a:ext uri="{9D8B030D-6E8A-4147-A177-3AD203B41FA5}">
                      <a16:colId xmlns:a16="http://schemas.microsoft.com/office/drawing/2014/main" val="15302680"/>
                    </a:ext>
                  </a:extLst>
                </a:gridCol>
                <a:gridCol w="1694417">
                  <a:extLst>
                    <a:ext uri="{9D8B030D-6E8A-4147-A177-3AD203B41FA5}">
                      <a16:colId xmlns:a16="http://schemas.microsoft.com/office/drawing/2014/main" val="3062762070"/>
                    </a:ext>
                  </a:extLst>
                </a:gridCol>
                <a:gridCol w="1694417">
                  <a:extLst>
                    <a:ext uri="{9D8B030D-6E8A-4147-A177-3AD203B41FA5}">
                      <a16:colId xmlns:a16="http://schemas.microsoft.com/office/drawing/2014/main" val="4088088790"/>
                    </a:ext>
                  </a:extLst>
                </a:gridCol>
              </a:tblGrid>
              <a:tr h="618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Dependency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Contingency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Planned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776445"/>
                  </a:ext>
                </a:extLst>
              </a:tr>
              <a:tr h="397572">
                <a:tc>
                  <a:txBody>
                    <a:bodyPr/>
                    <a:lstStyle/>
                    <a:p>
                      <a:r>
                        <a:rPr lang="en-US" sz="1050" dirty="0"/>
                        <a:t>Continued access to GPU 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GPU for training neural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Currently have access to the Diva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 have a very capable personal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71739"/>
                  </a:ext>
                </a:extLst>
              </a:tr>
              <a:tr h="706795">
                <a:tc>
                  <a:txBody>
                    <a:bodyPr/>
                    <a:lstStyle/>
                    <a:p>
                      <a:r>
                        <a:rPr lang="en-US" sz="1050" dirty="0"/>
                        <a:t>Cameras for collection of images of each task need to be mounted and integrated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To collect images for annotation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Cameras mounted for turntable cleaning station and squeezing station but not for gripper cleaning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Use existing but less desirable views from the other existing cameras.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3/22 (for remaining camera)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08890"/>
                  </a:ext>
                </a:extLst>
              </a:tr>
              <a:tr h="1016018">
                <a:tc>
                  <a:txBody>
                    <a:bodyPr/>
                    <a:lstStyle/>
                    <a:p>
                      <a:r>
                        <a:rPr lang="en-US" sz="1050" dirty="0"/>
                        <a:t>Hardware team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300+ images of turntable cleaning station in progress with mosquitos. 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Hardware team is currently running experiments and collecting these images on a near daily basis while they run their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Begin working on the image processing methods for the other tasks while waiting </a:t>
                      </a:r>
                      <a:r>
                        <a:rPr lang="en-US" sz="1050"/>
                        <a:t>for additional </a:t>
                      </a:r>
                      <a:r>
                        <a:rPr lang="en-US" sz="1050" dirty="0"/>
                        <a:t>training </a:t>
                      </a:r>
                      <a:r>
                        <a:rPr lang="en-US" sz="1050"/>
                        <a:t>data collection.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90142"/>
                  </a:ext>
                </a:extLst>
              </a:tr>
              <a:tr h="1789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Hardware team</a:t>
                      </a:r>
                    </a:p>
                    <a:p>
                      <a:endParaRPr lang="en-US" sz="105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300+ images of gripper cleaning in progress with mosquitos.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gripper cleaning water jet has not yet been installed, so there are no ongoing gripper cleaning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u="sng" dirty="0"/>
                        <a:t>Small Delay</a:t>
                      </a:r>
                      <a:r>
                        <a:rPr lang="en-US" sz="1050" u="none" dirty="0"/>
                        <a:t>: B</a:t>
                      </a:r>
                      <a:r>
                        <a:rPr lang="en-US" sz="1050" dirty="0"/>
                        <a:t>egin working “out of order” on the image annotation and image processing for the exudate estimation task</a:t>
                      </a:r>
                    </a:p>
                    <a:p>
                      <a:endParaRPr lang="en-US" sz="1050" u="none" dirty="0"/>
                    </a:p>
                    <a:p>
                      <a:r>
                        <a:rPr lang="en-US" sz="1050" u="none" dirty="0"/>
                        <a:t>L</a:t>
                      </a:r>
                      <a:r>
                        <a:rPr lang="en-US" sz="1050" u="sng" dirty="0"/>
                        <a:t>ong Delay or Expected Failure</a:t>
                      </a:r>
                      <a:r>
                        <a:rPr lang="en-US" sz="1050" u="none" dirty="0"/>
                        <a:t>: Change from the gripper cleaning task to one of the are many remaining vision tasks </a:t>
                      </a:r>
                      <a:endParaRPr lang="en-US" sz="105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95778"/>
                  </a:ext>
                </a:extLst>
              </a:tr>
              <a:tr h="706795">
                <a:tc>
                  <a:txBody>
                    <a:bodyPr/>
                    <a:lstStyle/>
                    <a:p>
                      <a:r>
                        <a:rPr lang="en-US" sz="1050" dirty="0"/>
                        <a:t>Hardware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Method for ground truth collection of mosquito exudate volume for training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 will bring this up during the weekly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Abandon neural network approach and only do image processing for this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6208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240A5-3D92-4060-9F84-268650E0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C832C-6B5A-4809-A288-62D46F91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A7AD-9342-43AF-9E0E-5330CE5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Gantt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539D-25DF-4F27-A56E-67FF5579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E6253-9582-4492-B418-A89F8FE4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11</a:t>
            </a:fld>
            <a:endParaRPr lang="en-US"/>
          </a:p>
        </p:txBody>
      </p:sp>
      <p:pic>
        <p:nvPicPr>
          <p:cNvPr id="13" name="Content Placeholder 12" descr="Chart, timeline&#10;&#10;Description automatically generated">
            <a:extLst>
              <a:ext uri="{FF2B5EF4-FFF2-40B4-BE49-F238E27FC236}">
                <a16:creationId xmlns:a16="http://schemas.microsoft.com/office/drawing/2014/main" id="{05D50B7C-63D2-4385-BC58-BFD63DFD6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" y="1409743"/>
            <a:ext cx="9838324" cy="4807654"/>
          </a:xfrm>
        </p:spPr>
      </p:pic>
    </p:spTree>
    <p:extLst>
      <p:ext uri="{BB962C8B-B14F-4D97-AF65-F5344CB8AC3E}">
        <p14:creationId xmlns:p14="http://schemas.microsoft.com/office/powerpoint/2010/main" val="420129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8DA7-3A8D-4785-8B6E-74F7CD6B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36FC-8AAF-403C-BDAE-D9A3498D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meetings with the entire mosquito project team</a:t>
            </a:r>
          </a:p>
          <a:p>
            <a:r>
              <a:rPr lang="en-US" dirty="0"/>
              <a:t>Additional meetings as needed with the Vision team (likely approximately weekly)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B2ED7-EAA7-4F72-9B54-74C6CF4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EF7E6-E08E-4ADD-88DC-CD7F5920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E51F-6254-4360-B771-5DE1FA18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39BA-E625-4CCE-9478-3FAC0C5C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Phalen,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Vagdargi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Schrum, S. Chakravarty,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Canezin,M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Coemert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Iordachita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Hoffman,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Chirikjian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Taylor, “A mosquito pick-and-place system for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pfspz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malariavaccine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production,” IEEE Transactions on Automation Science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andEngineering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issn:1545-5955, doi:10.1109/TASE.2020.2992131.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Lathuili`ere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Mesejo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X. Alameda-Pineda and R.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Horaud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”A Comprehensive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Analysisof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Deep Regression,” in IEEE Transactions on Pattern Analysis and Machine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Intelligence,vol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42, no. 9, pp. 2065-2081, 1 Sept. 2020,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10.1109/TPAMI.2019.2910523.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Lo, Frank Po Wen,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Yingnan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Jianing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Benny Lo. ”Image-Based Food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Clas-sification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Volume Estimation for Dietary Assessment: A Review.” IEEE journal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ofbiomedical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health informatics 24, no. 7 (2020): 1926-1939.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Belagiannis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Vasileios, Christian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Rupprecht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Gustavo Carneiro, and Nassir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Navab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”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Robustoptimization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deep regression.” In Proceedings of the IEEE international conference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oncomputer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vision, pp. 2830-2838. 2015.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Chandrarathne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Gayani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Kokul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Thanikasalam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Amalka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Pinidiyaarachchi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”A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compre-hensive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study on deep image classification with small datasets.” In Advances in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ElectronicsEngineering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pp. 93-106. Springer, Singapore, 2020.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Hurtik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Petr,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Vojtech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Molek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Jan Hula, Marek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Vajgl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Pavel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Vlasanek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Tomas Ne-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jezchleba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”Poly-YOLO: higher speed, more precise detection and instance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segmentationfor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YOLOv3.”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arXiv:2005.13243 (2020).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EA7B-025A-49A6-B53B-5DF2CA27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A950-BCD1-4710-B012-5665C67D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E51F-6254-4360-B771-5DE1FA18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39BA-E625-4CCE-9478-3FAC0C5C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WHO, 2019.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Malaria Report 2017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Geneva, Switzerland: World Health Organization.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Jongo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Said A., Seif A.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Shekalaghe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LW Preston Church, Adam J. Ruben, Tobias Schindler, Isabelle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Zenklusen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Tobias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Rutishauser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"Safety, immunogenicity, and protective efficacy against controlled human malaria infection of Plasmodium falciparum sporozoite vaccine in Tanzanian adults."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journal of tropical medicine and hygiene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99, no. 2 (2018): 338-349.</a:t>
            </a:r>
            <a:endParaRPr lang="en-US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Sanaria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Sanaria.com.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EA7B-025A-49A6-B53B-5DF2CA27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A950-BCD1-4710-B012-5665C67D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4C4D-F9B6-4903-9991-1E0363A8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F08-66DF-47A8-9517-239F9F1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Malaria is a major human health issue</a:t>
            </a:r>
          </a:p>
          <a:p>
            <a:pPr lvl="1"/>
            <a:r>
              <a:rPr lang="en-US" dirty="0"/>
              <a:t>In 2019, there were 229 million cases of malaria, with 411 000 deaths [1]</a:t>
            </a:r>
          </a:p>
          <a:p>
            <a:pPr lvl="2"/>
            <a:r>
              <a:rPr lang="en-US" dirty="0"/>
              <a:t>Children under 5 made up 274 000 of those deaths </a:t>
            </a:r>
          </a:p>
          <a:p>
            <a:r>
              <a:rPr lang="en-US" dirty="0"/>
              <a:t>Primary way to combat malaria is by preventing contact with mosquitos through mosquito nets and insecticide.</a:t>
            </a:r>
          </a:p>
          <a:p>
            <a:pPr lvl="1"/>
            <a:r>
              <a:rPr lang="en-US" dirty="0"/>
              <a:t>Limited effectiveness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9B49-2663-43E0-86D5-4864EE1C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CCB96-EF27-4DA7-BF9C-FA897F0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DAB3A-185F-49A2-8254-166802922D1F}"/>
              </a:ext>
            </a:extLst>
          </p:cNvPr>
          <p:cNvSpPr txBox="1"/>
          <p:nvPr/>
        </p:nvSpPr>
        <p:spPr>
          <a:xfrm>
            <a:off x="10430256" y="5875282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[1] WHO 2020</a:t>
            </a:r>
          </a:p>
        </p:txBody>
      </p:sp>
    </p:spTree>
    <p:extLst>
      <p:ext uri="{BB962C8B-B14F-4D97-AF65-F5344CB8AC3E}">
        <p14:creationId xmlns:p14="http://schemas.microsoft.com/office/powerpoint/2010/main" val="1080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C4BA-583A-484D-B123-C247DF2A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B2946-194B-464D-8AEE-7D8AEC2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8348F-7F73-4513-87F0-3F12C1E6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Image result for sanaria">
            <a:extLst>
              <a:ext uri="{FF2B5EF4-FFF2-40B4-BE49-F238E27FC236}">
                <a16:creationId xmlns:a16="http://schemas.microsoft.com/office/drawing/2014/main" id="{D1329519-7BEB-43D0-B873-FA50B6F3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648198"/>
            <a:ext cx="4572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vaccine">
            <a:extLst>
              <a:ext uri="{FF2B5EF4-FFF2-40B4-BE49-F238E27FC236}">
                <a16:creationId xmlns:a16="http://schemas.microsoft.com/office/drawing/2014/main" id="{B97D936D-FFFB-42D9-8B35-3CAC132FDBF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Sanaria</a:t>
            </a:r>
            <a:r>
              <a:rPr lang="en-US" dirty="0"/>
              <a:t> has developed practical and effective malaria vaccines which could be critical in the global fight against malaria [2] [3]</a:t>
            </a:r>
          </a:p>
          <a:p>
            <a:r>
              <a:rPr lang="en-US" dirty="0"/>
              <a:t>Currently, production of malaria vaccine is heavily bottlenecked by manual extraction of mosquito salivary glands</a:t>
            </a:r>
          </a:p>
          <a:p>
            <a:r>
              <a:rPr lang="en-US" dirty="0"/>
              <a:t>Goal is to automate salivary gland extraction quickly and efficiently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9947F-FE47-4ADE-B313-5C88D3E11D6C}"/>
              </a:ext>
            </a:extLst>
          </p:cNvPr>
          <p:cNvSpPr txBox="1"/>
          <p:nvPr/>
        </p:nvSpPr>
        <p:spPr>
          <a:xfrm>
            <a:off x="10430256" y="5875282"/>
            <a:ext cx="1661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[2] </a:t>
            </a:r>
            <a:r>
              <a:rPr lang="en-US" sz="1400" i="1" dirty="0" err="1"/>
              <a:t>Jongo</a:t>
            </a:r>
            <a:r>
              <a:rPr lang="en-US" sz="1400" i="1" dirty="0"/>
              <a:t> et al. 2018</a:t>
            </a:r>
          </a:p>
          <a:p>
            <a:r>
              <a:rPr lang="en-US" sz="1400" i="1" dirty="0"/>
              <a:t>[3] </a:t>
            </a:r>
            <a:r>
              <a:rPr lang="en-US" sz="1400" i="1" dirty="0" err="1"/>
              <a:t>Sanaria</a:t>
            </a:r>
            <a:endParaRPr lang="en-US" sz="14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49402-518C-42EF-97D1-4BCDE09E5763}"/>
              </a:ext>
            </a:extLst>
          </p:cNvPr>
          <p:cNvGrpSpPr/>
          <p:nvPr/>
        </p:nvGrpSpPr>
        <p:grpSpPr>
          <a:xfrm>
            <a:off x="4383374" y="4215763"/>
            <a:ext cx="3483370" cy="1865026"/>
            <a:chOff x="8608559" y="3257505"/>
            <a:chExt cx="3483370" cy="1865026"/>
          </a:xfrm>
        </p:grpSpPr>
        <p:pic>
          <p:nvPicPr>
            <p:cNvPr id="2056" name="Picture 8" descr="Image result for vaccine">
              <a:extLst>
                <a:ext uri="{FF2B5EF4-FFF2-40B4-BE49-F238E27FC236}">
                  <a16:creationId xmlns:a16="http://schemas.microsoft.com/office/drawing/2014/main" id="{D98697B3-D426-47BD-9CF4-D4198BD6D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0000" l="7750" r="95167">
                          <a14:foregroundMark x1="6500" y1="81270" x2="7833" y2="88889"/>
                          <a14:foregroundMark x1="7833" y1="88889" x2="7833" y2="80317"/>
                          <a14:foregroundMark x1="7833" y1="80317" x2="8667" y2="79524"/>
                          <a14:foregroundMark x1="51083" y1="53492" x2="57083" y2="46667"/>
                          <a14:foregroundMark x1="89167" y1="14444" x2="95167" y2="9524"/>
                          <a14:foregroundMark x1="56417" y1="39365" x2="79917" y2="22063"/>
                          <a14:foregroundMark x1="24750" y1="56984" x2="24500" y2="55079"/>
                          <a14:foregroundMark x1="29833" y1="78413" x2="30167" y2="79841"/>
                          <a14:foregroundMark x1="57833" y1="35714" x2="55167" y2="36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559" y="3257505"/>
              <a:ext cx="3483370" cy="182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C16338-9AA0-4F70-91D4-D472E19578A3}"/>
                </a:ext>
              </a:extLst>
            </p:cNvPr>
            <p:cNvSpPr txBox="1"/>
            <p:nvPr/>
          </p:nvSpPr>
          <p:spPr>
            <a:xfrm>
              <a:off x="9808814" y="4860921"/>
              <a:ext cx="9076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image: CNET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DE108E-F6CC-41CC-8A6D-E5FDC11A0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458" y="4163328"/>
            <a:ext cx="1661673" cy="1917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637A23-00D6-46E5-9824-FFC564A39A39}"/>
              </a:ext>
            </a:extLst>
          </p:cNvPr>
          <p:cNvSpPr txBox="1"/>
          <p:nvPr/>
        </p:nvSpPr>
        <p:spPr>
          <a:xfrm>
            <a:off x="8993360" y="6052254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image: JHU</a:t>
            </a:r>
          </a:p>
        </p:txBody>
      </p:sp>
    </p:spTree>
    <p:extLst>
      <p:ext uri="{BB962C8B-B14F-4D97-AF65-F5344CB8AC3E}">
        <p14:creationId xmlns:p14="http://schemas.microsoft.com/office/powerpoint/2010/main" val="385505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73BB-C63A-4B97-ABFE-3ED27F4B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7A7C-D5F8-40B4-9CEA-98BCD963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Work done in the LCSR (and by previous CIS II students) includes</a:t>
            </a:r>
          </a:p>
          <a:p>
            <a:pPr lvl="1"/>
            <a:r>
              <a:rPr lang="en-US" sz="2000" dirty="0"/>
              <a:t>Ongoing development of an automated robot system for the mosquito salivary gland extraction</a:t>
            </a:r>
          </a:p>
          <a:p>
            <a:pPr lvl="1"/>
            <a:r>
              <a:rPr lang="en-US" sz="2000" dirty="0"/>
              <a:t>Development of other vision algorithms required by other steps in the system </a:t>
            </a:r>
          </a:p>
          <a:p>
            <a:pPr lvl="1"/>
            <a:r>
              <a:rPr lang="en-US" sz="2000" dirty="0"/>
              <a:t>Deep learning based approach for detection of mosquito proboscis and mosquito orientation</a:t>
            </a:r>
          </a:p>
          <a:p>
            <a:pPr lvl="1"/>
            <a:r>
              <a:rPr lang="en-US" sz="2000" dirty="0"/>
              <a:t>Image processing based approach for detection of mosquito proboscis and mosquito orientation</a:t>
            </a:r>
          </a:p>
          <a:p>
            <a:pPr lvl="1"/>
            <a:r>
              <a:rPr lang="en-US" sz="2000" dirty="0"/>
              <a:t>An existing software framework for integrating vision algorithms into the robot system with ROS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891EC-3DC7-4FA4-9C46-8E7686F0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FE8F5-BD46-4275-840E-06594775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08CB0-BB98-4CCE-9F5A-E77DB7C8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66" y="4001510"/>
            <a:ext cx="3520428" cy="2016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B9C46-25DD-4484-B36A-94075CA9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75" y="4001509"/>
            <a:ext cx="3634925" cy="2016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F9B6EA-8F45-4001-9F48-03EF81FAD1BE}"/>
              </a:ext>
            </a:extLst>
          </p:cNvPr>
          <p:cNvSpPr txBox="1"/>
          <p:nvPr/>
        </p:nvSpPr>
        <p:spPr>
          <a:xfrm>
            <a:off x="10377800" y="589879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All Images from JHU</a:t>
            </a:r>
          </a:p>
        </p:txBody>
      </p:sp>
    </p:spTree>
    <p:extLst>
      <p:ext uri="{BB962C8B-B14F-4D97-AF65-F5344CB8AC3E}">
        <p14:creationId xmlns:p14="http://schemas.microsoft.com/office/powerpoint/2010/main" val="3125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796F-3996-4736-B358-F72FB665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63DC-BD86-40FF-85E4-5C183590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vision algorithms with both machine learning and conventional image processing:</a:t>
            </a:r>
          </a:p>
          <a:p>
            <a:pPr lvl="1"/>
            <a:r>
              <a:rPr lang="en-US" dirty="0"/>
              <a:t>Implementing both methods serves to see which method works better in practice, and allows for a consensus of results</a:t>
            </a:r>
          </a:p>
          <a:p>
            <a:pPr lvl="1"/>
            <a:r>
              <a:rPr lang="en-US" dirty="0"/>
              <a:t>Tasks are:</a:t>
            </a:r>
          </a:p>
          <a:p>
            <a:pPr lvl="2"/>
            <a:r>
              <a:rPr lang="en-US" dirty="0"/>
              <a:t>Check if turntable cleaning was successful at the cleaning station</a:t>
            </a:r>
          </a:p>
          <a:p>
            <a:pPr lvl="2"/>
            <a:r>
              <a:rPr lang="en-US" dirty="0"/>
              <a:t>Check if gripper clearing was successful</a:t>
            </a:r>
          </a:p>
          <a:p>
            <a:pPr lvl="2"/>
            <a:r>
              <a:rPr lang="en-US" dirty="0"/>
              <a:t>Estimate the volume of the mosquito extrudate</a:t>
            </a:r>
          </a:p>
          <a:p>
            <a:r>
              <a:rPr lang="en-US" dirty="0"/>
              <a:t>Integrate these algorithms with the current system</a:t>
            </a:r>
          </a:p>
          <a:p>
            <a:pPr lvl="1"/>
            <a:r>
              <a:rPr lang="en-US" dirty="0"/>
              <a:t>This would help efficiency and robustness of the system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078B4-5265-4746-B1A3-E4DD8574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09978-B63C-4AAB-804F-D100D4D3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8A26-12C4-4DCC-9D4D-E38A759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1C189-E686-4B5A-B386-F0B7EFD4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CC33-1871-4BAA-8333-A2BF4FF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0E3A6-EE54-43F2-900D-9E5C8019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" y="1690687"/>
            <a:ext cx="4002077" cy="3538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B87A7-EA8A-4DD7-9120-290B6F51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7" y="1690687"/>
            <a:ext cx="3771005" cy="353882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1A68B5-687E-4327-8375-2A4CB6335386}"/>
              </a:ext>
            </a:extLst>
          </p:cNvPr>
          <p:cNvSpPr/>
          <p:nvPr/>
        </p:nvSpPr>
        <p:spPr>
          <a:xfrm>
            <a:off x="5286210" y="3789413"/>
            <a:ext cx="696035" cy="70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4A478-16B4-4721-ACD9-C14E5053B504}"/>
              </a:ext>
            </a:extLst>
          </p:cNvPr>
          <p:cNvSpPr txBox="1"/>
          <p:nvPr/>
        </p:nvSpPr>
        <p:spPr>
          <a:xfrm>
            <a:off x="150988" y="1376408"/>
            <a:ext cx="38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Cleaning Station Top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4AA5D-3DBB-46C4-A640-604622E863E8}"/>
              </a:ext>
            </a:extLst>
          </p:cNvPr>
          <p:cNvSpPr txBox="1"/>
          <p:nvPr/>
        </p:nvSpPr>
        <p:spPr>
          <a:xfrm>
            <a:off x="4634574" y="1376408"/>
            <a:ext cx="292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Squeezing Station Front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966E-829D-49F5-8296-0EE896BFBA23}"/>
              </a:ext>
            </a:extLst>
          </p:cNvPr>
          <p:cNvSpPr txBox="1"/>
          <p:nvPr/>
        </p:nvSpPr>
        <p:spPr>
          <a:xfrm>
            <a:off x="6402760" y="5285135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blob is the mosquito extrudate</a:t>
            </a:r>
          </a:p>
          <a:p>
            <a:r>
              <a:rPr lang="en-US" dirty="0"/>
              <a:t>(contains the salivary glands)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7169C-A3F9-4710-90EA-AF70D35C4C73}"/>
              </a:ext>
            </a:extLst>
          </p:cNvPr>
          <p:cNvCxnSpPr>
            <a:cxnSpLocks/>
            <a:stCxn id="13" idx="0"/>
            <a:endCxn id="10" idx="4"/>
          </p:cNvCxnSpPr>
          <p:nvPr/>
        </p:nvCxnSpPr>
        <p:spPr>
          <a:xfrm flipH="1" flipV="1">
            <a:off x="5634228" y="4495366"/>
            <a:ext cx="2519172" cy="789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7A8C89-7339-4A71-B7C6-EC9042CD5B36}"/>
              </a:ext>
            </a:extLst>
          </p:cNvPr>
          <p:cNvSpPr txBox="1"/>
          <p:nvPr/>
        </p:nvSpPr>
        <p:spPr>
          <a:xfrm>
            <a:off x="8746468" y="1370187"/>
            <a:ext cx="28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Squeezing Station Side View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67BEFB-6E9F-4795-BA94-B5E76C28B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19"/>
          <a:stretch/>
        </p:blipFill>
        <p:spPr>
          <a:xfrm>
            <a:off x="8238672" y="1690687"/>
            <a:ext cx="3795351" cy="353882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D4A46D6-3E3F-4091-A6AC-5416C6324BBD}"/>
              </a:ext>
            </a:extLst>
          </p:cNvPr>
          <p:cNvSpPr/>
          <p:nvPr/>
        </p:nvSpPr>
        <p:spPr>
          <a:xfrm>
            <a:off x="10157722" y="4142389"/>
            <a:ext cx="282804" cy="236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BF6659-60E2-4B51-9812-FBF00FF87093}"/>
              </a:ext>
            </a:extLst>
          </p:cNvPr>
          <p:cNvCxnSpPr>
            <a:cxnSpLocks/>
            <a:stCxn id="13" idx="0"/>
            <a:endCxn id="18" idx="4"/>
          </p:cNvCxnSpPr>
          <p:nvPr/>
        </p:nvCxnSpPr>
        <p:spPr>
          <a:xfrm flipV="1">
            <a:off x="8153400" y="4378907"/>
            <a:ext cx="2145724" cy="906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AADDD7-1606-4B90-9D19-5A47D259FA70}"/>
              </a:ext>
            </a:extLst>
          </p:cNvPr>
          <p:cNvSpPr txBox="1"/>
          <p:nvPr/>
        </p:nvSpPr>
        <p:spPr>
          <a:xfrm>
            <a:off x="10377800" y="589879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All Images from JHU</a:t>
            </a:r>
          </a:p>
        </p:txBody>
      </p:sp>
    </p:spTree>
    <p:extLst>
      <p:ext uri="{BB962C8B-B14F-4D97-AF65-F5344CB8AC3E}">
        <p14:creationId xmlns:p14="http://schemas.microsoft.com/office/powerpoint/2010/main" val="410672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6C45-6327-47D2-B4DC-8865EB5C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 -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6180-709B-4E6D-93BC-2FF0B723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Images</a:t>
            </a:r>
          </a:p>
          <a:p>
            <a:pPr lvl="1"/>
            <a:r>
              <a:rPr lang="en-US" sz="2000" dirty="0"/>
              <a:t>All images will come from fixed position cameras with stable lighting conditions for maximum consistency in the results</a:t>
            </a:r>
          </a:p>
          <a:p>
            <a:r>
              <a:rPr lang="en-US" sz="2400" dirty="0"/>
              <a:t>Annotations</a:t>
            </a:r>
          </a:p>
          <a:p>
            <a:pPr lvl="1"/>
            <a:r>
              <a:rPr lang="en-US" sz="2000" dirty="0"/>
              <a:t>At least 1000 images will be hand annotated for both cleaning tasks.</a:t>
            </a:r>
          </a:p>
          <a:p>
            <a:pPr lvl="1"/>
            <a:r>
              <a:rPr lang="en-US" sz="2000" dirty="0"/>
              <a:t>For exudate estimation, a plan to collect accurate ground truth must be devised with the hardware team.</a:t>
            </a:r>
          </a:p>
          <a:p>
            <a:pPr lvl="1"/>
            <a:r>
              <a:rPr lang="en-US" sz="2000" dirty="0"/>
              <a:t>The Annotations will be used to train a neural network classifier (using transfer learning) and they will also be used to validate the image processing methods</a:t>
            </a:r>
          </a:p>
          <a:p>
            <a:r>
              <a:rPr lang="en-US" sz="2400" dirty="0"/>
              <a:t>Implementation</a:t>
            </a:r>
          </a:p>
          <a:p>
            <a:pPr lvl="1"/>
            <a:r>
              <a:rPr lang="en-US" sz="2000" dirty="0"/>
              <a:t>Neural Network method will be implemented in Python with </a:t>
            </a:r>
            <a:r>
              <a:rPr lang="en-US" sz="2000" dirty="0" err="1"/>
              <a:t>PyTorch</a:t>
            </a:r>
            <a:endParaRPr lang="en-US" sz="2000" dirty="0"/>
          </a:p>
          <a:p>
            <a:pPr lvl="1"/>
            <a:r>
              <a:rPr lang="en-US" sz="2000" dirty="0"/>
              <a:t>Image processing method will be implemented using OpenCV and C++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DAFF2-9981-451E-B5E9-F7EF3520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86D2A-98EC-4B67-B98C-75E568DD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E9E0A-49DF-40A8-AE3A-53EB3EC8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vision algorithms will be integrated with the existing system through the use of ROS Services.</a:t>
            </a:r>
          </a:p>
          <a:p>
            <a:pPr lvl="1"/>
            <a:r>
              <a:rPr lang="en-US" dirty="0"/>
              <a:t>ROS Service will be implemented in C++</a:t>
            </a:r>
          </a:p>
          <a:p>
            <a:pPr marL="457200" lvl="1" indent="0">
              <a:buNone/>
            </a:pPr>
            <a:r>
              <a:rPr lang="en-US" dirty="0"/>
              <a:t>   for OpenCV and Python for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21213-BCAE-4917-992E-EC04E247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7425-7FB7-4AFC-88C5-65FA208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8EBF7-D1CC-49CB-801B-4C018FAB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Technical Approach - Integration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1A9F537-789F-4B7E-ABFF-3DB32B2633FD}"/>
              </a:ext>
            </a:extLst>
          </p:cNvPr>
          <p:cNvGrpSpPr/>
          <p:nvPr/>
        </p:nvGrpSpPr>
        <p:grpSpPr>
          <a:xfrm>
            <a:off x="832105" y="2667396"/>
            <a:ext cx="9378696" cy="3266552"/>
            <a:chOff x="929640" y="2637393"/>
            <a:chExt cx="9378696" cy="32665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9B32C6-830C-4D1E-9617-5A53DA9D906A}"/>
                </a:ext>
              </a:extLst>
            </p:cNvPr>
            <p:cNvSpPr/>
            <p:nvPr/>
          </p:nvSpPr>
          <p:spPr>
            <a:xfrm>
              <a:off x="935737" y="3634858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Camera</a:t>
              </a:r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B047FB-CC45-4E21-8B0B-F38EFBBA1771}"/>
                </a:ext>
              </a:extLst>
            </p:cNvPr>
            <p:cNvSpPr/>
            <p:nvPr/>
          </p:nvSpPr>
          <p:spPr>
            <a:xfrm>
              <a:off x="2991612" y="4274153"/>
              <a:ext cx="1298448" cy="9144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Robot System</a:t>
              </a:r>
            </a:p>
            <a:p>
              <a:pPr algn="ctr"/>
              <a:r>
                <a:rPr lang="en-US" sz="1400" dirty="0"/>
                <a:t>Controlling Computer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B294564-E447-46F5-98B7-6357B4905B60}"/>
                </a:ext>
              </a:extLst>
            </p:cNvPr>
            <p:cNvSpPr/>
            <p:nvPr/>
          </p:nvSpPr>
          <p:spPr>
            <a:xfrm>
              <a:off x="6443472" y="4274153"/>
              <a:ext cx="1298448" cy="9144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Vision Computer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B32EC8-64E3-470D-8453-376169269F2E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1850137" y="4092058"/>
              <a:ext cx="1162167" cy="258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BABB58-727A-4F49-BF83-490D0EB571D4}"/>
                </a:ext>
              </a:extLst>
            </p:cNvPr>
            <p:cNvCxnSpPr>
              <a:cxnSpLocks/>
            </p:cNvCxnSpPr>
            <p:nvPr/>
          </p:nvCxnSpPr>
          <p:spPr>
            <a:xfrm>
              <a:off x="4290060" y="4389120"/>
              <a:ext cx="2153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8E2EA9-86DE-4C75-9BDB-F2A83FA7F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9248" y="3560064"/>
              <a:ext cx="1694688" cy="758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8C710FB-FF81-4078-ADD6-2A6F12ADA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9248" y="3560064"/>
              <a:ext cx="524256" cy="758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61F3F5-283C-4F30-B205-EB847909DA01}"/>
                </a:ext>
              </a:extLst>
            </p:cNvPr>
            <p:cNvSpPr/>
            <p:nvPr/>
          </p:nvSpPr>
          <p:spPr>
            <a:xfrm>
              <a:off x="8223504" y="2637393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PyTorch</a:t>
              </a:r>
              <a:endParaRPr lang="en-US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3CE9DF-F093-4C35-B1BD-B0D0F833CD98}"/>
                </a:ext>
              </a:extLst>
            </p:cNvPr>
            <p:cNvSpPr/>
            <p:nvPr/>
          </p:nvSpPr>
          <p:spPr>
            <a:xfrm>
              <a:off x="9393936" y="2645664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OpenCV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7C63FF-061F-498E-8725-FA3C16382CCF}"/>
                </a:ext>
              </a:extLst>
            </p:cNvPr>
            <p:cNvSpPr/>
            <p:nvPr/>
          </p:nvSpPr>
          <p:spPr>
            <a:xfrm>
              <a:off x="9393936" y="4272552"/>
              <a:ext cx="914400" cy="914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Compare and Validate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5A9B42-D3EF-4E9F-9555-62F8FF14779D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>
              <a:off x="8680704" y="3551793"/>
              <a:ext cx="1170432" cy="7207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03EE6BE-A715-4AE4-8E53-ACE89394F689}"/>
                </a:ext>
              </a:extLst>
            </p:cNvPr>
            <p:cNvCxnSpPr>
              <a:stCxn id="25" idx="2"/>
              <a:endCxn id="27" idx="0"/>
            </p:cNvCxnSpPr>
            <p:nvPr/>
          </p:nvCxnSpPr>
          <p:spPr>
            <a:xfrm>
              <a:off x="9851136" y="3560064"/>
              <a:ext cx="0" cy="712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1FB7CBA-EB44-4B71-A774-64173897AC65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7741920" y="4729752"/>
              <a:ext cx="1652016" cy="342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6A12254-137E-4470-AB54-DC1D6C0AC0DC}"/>
                </a:ext>
              </a:extLst>
            </p:cNvPr>
            <p:cNvCxnSpPr/>
            <p:nvPr/>
          </p:nvCxnSpPr>
          <p:spPr>
            <a:xfrm flipH="1">
              <a:off x="4290060" y="5071872"/>
              <a:ext cx="2153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600583-A8BC-42AC-A390-29216ED3B31D}"/>
                </a:ext>
              </a:extLst>
            </p:cNvPr>
            <p:cNvSpPr/>
            <p:nvPr/>
          </p:nvSpPr>
          <p:spPr>
            <a:xfrm>
              <a:off x="929640" y="4989545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Actuators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5B3DEF-47F2-4E08-94DD-F02479913E24}"/>
                </a:ext>
              </a:extLst>
            </p:cNvPr>
            <p:cNvCxnSpPr>
              <a:cxnSpLocks/>
              <a:endCxn id="41" idx="6"/>
            </p:cNvCxnSpPr>
            <p:nvPr/>
          </p:nvCxnSpPr>
          <p:spPr>
            <a:xfrm flipH="1">
              <a:off x="1844040" y="5086564"/>
              <a:ext cx="1147572" cy="3601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19EE6E-6212-4144-898C-2DD19BAC4E87}"/>
                </a:ext>
              </a:extLst>
            </p:cNvPr>
            <p:cNvSpPr txBox="1"/>
            <p:nvPr/>
          </p:nvSpPr>
          <p:spPr>
            <a:xfrm>
              <a:off x="4664320" y="4165242"/>
              <a:ext cx="1432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Ros Service Request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6ADA2AC-6066-41B9-8A9C-889B38B04274}"/>
                </a:ext>
              </a:extLst>
            </p:cNvPr>
            <p:cNvSpPr/>
            <p:nvPr/>
          </p:nvSpPr>
          <p:spPr>
            <a:xfrm>
              <a:off x="4521708" y="4165242"/>
              <a:ext cx="1694688" cy="1139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729113-A76B-4DC3-9842-91F60EFAB94F}"/>
                </a:ext>
              </a:extLst>
            </p:cNvPr>
            <p:cNvSpPr txBox="1"/>
            <p:nvPr/>
          </p:nvSpPr>
          <p:spPr>
            <a:xfrm rot="20052194">
              <a:off x="8113982" y="3688937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9DFBD7-56F0-420E-8597-A04DF6C5099C}"/>
                </a:ext>
              </a:extLst>
            </p:cNvPr>
            <p:cNvSpPr txBox="1"/>
            <p:nvPr/>
          </p:nvSpPr>
          <p:spPr>
            <a:xfrm>
              <a:off x="4652128" y="4851045"/>
              <a:ext cx="1525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Ros Service Response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2A8690-6013-494D-9F7C-B9850C865EEB}"/>
                </a:ext>
              </a:extLst>
            </p:cNvPr>
            <p:cNvSpPr txBox="1"/>
            <p:nvPr/>
          </p:nvSpPr>
          <p:spPr>
            <a:xfrm>
              <a:off x="4869738" y="3861683"/>
              <a:ext cx="994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FDFAE4-439C-450A-B5D8-45336EE1C834}"/>
                </a:ext>
              </a:extLst>
            </p:cNvPr>
            <p:cNvSpPr txBox="1"/>
            <p:nvPr/>
          </p:nvSpPr>
          <p:spPr>
            <a:xfrm rot="20795235">
              <a:off x="8219248" y="4656507"/>
              <a:ext cx="846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final result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0AE017-5369-4279-A079-1E52B57F7A69}"/>
                </a:ext>
              </a:extLst>
            </p:cNvPr>
            <p:cNvSpPr txBox="1"/>
            <p:nvPr/>
          </p:nvSpPr>
          <p:spPr>
            <a:xfrm rot="20551354">
              <a:off x="2007141" y="5028193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commands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269F24-DA4E-45F2-A4E9-4B2C0960FAAA}"/>
                </a:ext>
              </a:extLst>
            </p:cNvPr>
            <p:cNvSpPr txBox="1"/>
            <p:nvPr/>
          </p:nvSpPr>
          <p:spPr>
            <a:xfrm rot="18190295">
              <a:off x="7521813" y="3622007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AC7C37-2529-44BF-8D54-45043A646192}"/>
                </a:ext>
              </a:extLst>
            </p:cNvPr>
            <p:cNvSpPr txBox="1"/>
            <p:nvPr/>
          </p:nvSpPr>
          <p:spPr>
            <a:xfrm rot="711053">
              <a:off x="2180844" y="4031242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</a:t>
              </a:r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A74FD1-9267-45FF-8425-A601542EFDF9}"/>
                </a:ext>
              </a:extLst>
            </p:cNvPr>
            <p:cNvSpPr txBox="1"/>
            <p:nvPr/>
          </p:nvSpPr>
          <p:spPr>
            <a:xfrm rot="1908957">
              <a:off x="9047412" y="3820034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output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CD7298-9439-459C-B19C-68B0E9384AF3}"/>
                </a:ext>
              </a:extLst>
            </p:cNvPr>
            <p:cNvSpPr txBox="1"/>
            <p:nvPr/>
          </p:nvSpPr>
          <p:spPr>
            <a:xfrm rot="5400000">
              <a:off x="9484035" y="391464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output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17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EA8840D-1781-440A-8902-7543A04B58EC}"/>
              </a:ext>
            </a:extLst>
          </p:cNvPr>
          <p:cNvSpPr/>
          <p:nvPr/>
        </p:nvSpPr>
        <p:spPr>
          <a:xfrm>
            <a:off x="11134957" y="1409679"/>
            <a:ext cx="599206" cy="573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Deadline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D1FCB-38D5-44E3-A86C-B2AA64CA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4BF65-7190-4AAA-BA74-974709A3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7F64F-49A8-4702-AEA3-6D85E96B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E19FA-B865-491D-8DED-9EEF55596863}"/>
              </a:ext>
            </a:extLst>
          </p:cNvPr>
          <p:cNvSpPr/>
          <p:nvPr/>
        </p:nvSpPr>
        <p:spPr>
          <a:xfrm>
            <a:off x="1001928" y="1973740"/>
            <a:ext cx="396872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Collect images of cleaning station and annotate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8384E-4FFB-4FE9-9BA8-F63E73315D38}"/>
              </a:ext>
            </a:extLst>
          </p:cNvPr>
          <p:cNvSpPr/>
          <p:nvPr/>
        </p:nvSpPr>
        <p:spPr>
          <a:xfrm>
            <a:off x="4970652" y="1973740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Annotated cleaning station dataset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21E4-1059-4C04-A34A-AF4A9B26D590}"/>
              </a:ext>
            </a:extLst>
          </p:cNvPr>
          <p:cNvSpPr/>
          <p:nvPr/>
        </p:nvSpPr>
        <p:spPr>
          <a:xfrm>
            <a:off x="1001928" y="2522380"/>
            <a:ext cx="396872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Implement image processing method for cleaning station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C2DBD-55EB-4DAC-91CE-952CCBFFFAA7}"/>
              </a:ext>
            </a:extLst>
          </p:cNvPr>
          <p:cNvSpPr/>
          <p:nvPr/>
        </p:nvSpPr>
        <p:spPr>
          <a:xfrm>
            <a:off x="4970652" y="2520284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Functioning image processing based code and high quality documentation in a wiki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22E30-F771-4EAB-9017-4E540F5CAC2F}"/>
              </a:ext>
            </a:extLst>
          </p:cNvPr>
          <p:cNvSpPr/>
          <p:nvPr/>
        </p:nvSpPr>
        <p:spPr>
          <a:xfrm>
            <a:off x="1001928" y="3071020"/>
            <a:ext cx="3968724" cy="546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Develop and train a neural network on the cleaning station dataset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ADD13-6B46-4ACF-90F6-17CC953F2C57}"/>
              </a:ext>
            </a:extLst>
          </p:cNvPr>
          <p:cNvSpPr/>
          <p:nvPr/>
        </p:nvSpPr>
        <p:spPr>
          <a:xfrm>
            <a:off x="4970652" y="3072924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Trained parameters of a neural network classifier, along with code and high quality documentation in a wiki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1E273-EBF7-4D0F-B4A2-6EC91B710726}"/>
              </a:ext>
            </a:extLst>
          </p:cNvPr>
          <p:cNvSpPr/>
          <p:nvPr/>
        </p:nvSpPr>
        <p:spPr>
          <a:xfrm>
            <a:off x="1001928" y="3615469"/>
            <a:ext cx="3968724" cy="5711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Integrate both with the rest of the system using ROS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45D5D-FEBA-49AC-86D4-964744165786}"/>
              </a:ext>
            </a:extLst>
          </p:cNvPr>
          <p:cNvSpPr/>
          <p:nvPr/>
        </p:nvSpPr>
        <p:spPr>
          <a:xfrm>
            <a:off x="4970652" y="3617564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Working ROS services which can be successfully interfaced with from the robot control computer, and thorough documentation for how to use them in a wiki page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B37CF-450A-4AA0-B88C-76FCC640610A}"/>
              </a:ext>
            </a:extLst>
          </p:cNvPr>
          <p:cNvSpPr/>
          <p:nvPr/>
        </p:nvSpPr>
        <p:spPr>
          <a:xfrm>
            <a:off x="1001928" y="4145820"/>
            <a:ext cx="396872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Repeat for gripper cleaning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93B17-7030-4C71-88F0-B5EFD7F073C7}"/>
              </a:ext>
            </a:extLst>
          </p:cNvPr>
          <p:cNvSpPr/>
          <p:nvPr/>
        </p:nvSpPr>
        <p:spPr>
          <a:xfrm>
            <a:off x="4970652" y="4145820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Same deliverables as for turntable cleaning station.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F9DC4C-CD24-40E7-B126-C284BBF4D899}"/>
              </a:ext>
            </a:extLst>
          </p:cNvPr>
          <p:cNvSpPr/>
          <p:nvPr/>
        </p:nvSpPr>
        <p:spPr>
          <a:xfrm>
            <a:off x="1001928" y="4717003"/>
            <a:ext cx="396872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Discuss with hardware team about collecting exudate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B69E4E-F252-460A-B3F0-DF54713DFF0F}"/>
              </a:ext>
            </a:extLst>
          </p:cNvPr>
          <p:cNvSpPr/>
          <p:nvPr/>
        </p:nvSpPr>
        <p:spPr>
          <a:xfrm>
            <a:off x="4970652" y="4717003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Plan for collecting exudate ground truth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406E9-4963-4753-8628-ABB1DF4B0A9F}"/>
              </a:ext>
            </a:extLst>
          </p:cNvPr>
          <p:cNvSpPr/>
          <p:nvPr/>
        </p:nvSpPr>
        <p:spPr>
          <a:xfrm>
            <a:off x="1001928" y="5275770"/>
            <a:ext cx="396872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Repeat for exudate volume estimation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78764-0C0B-4970-9383-725317F097D9}"/>
              </a:ext>
            </a:extLst>
          </p:cNvPr>
          <p:cNvSpPr/>
          <p:nvPr/>
        </p:nvSpPr>
        <p:spPr>
          <a:xfrm>
            <a:off x="4970652" y="5275770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Same deliverables as for previous two tasks.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728C87-2588-4EB1-9756-2F9E3C4D77C8}"/>
              </a:ext>
            </a:extLst>
          </p:cNvPr>
          <p:cNvSpPr/>
          <p:nvPr/>
        </p:nvSpPr>
        <p:spPr>
          <a:xfrm>
            <a:off x="1001928" y="1409910"/>
            <a:ext cx="3968724" cy="561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Activity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FDD4EC-9AD9-4B23-9342-D9B788C1CBA6}"/>
              </a:ext>
            </a:extLst>
          </p:cNvPr>
          <p:cNvSpPr/>
          <p:nvPr/>
        </p:nvSpPr>
        <p:spPr>
          <a:xfrm>
            <a:off x="4970652" y="1407224"/>
            <a:ext cx="6172199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Deliverable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AC07CB-8C93-4B10-AED0-39C8519762D5}"/>
              </a:ext>
            </a:extLst>
          </p:cNvPr>
          <p:cNvSpPr/>
          <p:nvPr/>
        </p:nvSpPr>
        <p:spPr>
          <a:xfrm rot="16200000">
            <a:off x="-366497" y="2773141"/>
            <a:ext cx="2169921" cy="566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DA7E15-AA62-430E-A4D0-FEF17581C80A}"/>
              </a:ext>
            </a:extLst>
          </p:cNvPr>
          <p:cNvSpPr/>
          <p:nvPr/>
        </p:nvSpPr>
        <p:spPr>
          <a:xfrm rot="16200000">
            <a:off x="430744" y="4145820"/>
            <a:ext cx="575437" cy="5669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Exp.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4D0BA-68F8-4FB3-99BF-E4A0E406DBFE}"/>
              </a:ext>
            </a:extLst>
          </p:cNvPr>
          <p:cNvSpPr/>
          <p:nvPr/>
        </p:nvSpPr>
        <p:spPr>
          <a:xfrm rot="16200000">
            <a:off x="153486" y="4994259"/>
            <a:ext cx="1129951" cy="566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214671-00F1-4AA6-95A9-628657A0CFAA}"/>
              </a:ext>
            </a:extLst>
          </p:cNvPr>
          <p:cNvSpPr/>
          <p:nvPr/>
        </p:nvSpPr>
        <p:spPr>
          <a:xfrm>
            <a:off x="11142851" y="1983184"/>
            <a:ext cx="591313" cy="5341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3/1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6A5C7D-CB81-46A6-BB7D-8F7C40D5DB3C}"/>
              </a:ext>
            </a:extLst>
          </p:cNvPr>
          <p:cNvSpPr/>
          <p:nvPr/>
        </p:nvSpPr>
        <p:spPr>
          <a:xfrm>
            <a:off x="11142851" y="2522281"/>
            <a:ext cx="591313" cy="561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3/15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34FD3-674D-4C26-91D9-C395F07577B9}"/>
              </a:ext>
            </a:extLst>
          </p:cNvPr>
          <p:cNvSpPr/>
          <p:nvPr/>
        </p:nvSpPr>
        <p:spPr>
          <a:xfrm>
            <a:off x="11142850" y="3070828"/>
            <a:ext cx="591313" cy="546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3/18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3A6994-73B6-44AA-8B35-4ADB06624370}"/>
              </a:ext>
            </a:extLst>
          </p:cNvPr>
          <p:cNvSpPr/>
          <p:nvPr/>
        </p:nvSpPr>
        <p:spPr>
          <a:xfrm>
            <a:off x="11142850" y="3618522"/>
            <a:ext cx="591313" cy="540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3/22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1072B5-1285-4B07-95AB-7B1E01F3E924}"/>
              </a:ext>
            </a:extLst>
          </p:cNvPr>
          <p:cNvSpPr/>
          <p:nvPr/>
        </p:nvSpPr>
        <p:spPr>
          <a:xfrm>
            <a:off x="11146799" y="4163964"/>
            <a:ext cx="591313" cy="540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4/7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BBE0BE-3125-42ED-A556-60A71443ED8B}"/>
              </a:ext>
            </a:extLst>
          </p:cNvPr>
          <p:cNvSpPr/>
          <p:nvPr/>
        </p:nvSpPr>
        <p:spPr>
          <a:xfrm>
            <a:off x="11146798" y="4737325"/>
            <a:ext cx="591313" cy="540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4/1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F28C99-2346-4376-A073-D85A52BB1243}"/>
              </a:ext>
            </a:extLst>
          </p:cNvPr>
          <p:cNvSpPr/>
          <p:nvPr/>
        </p:nvSpPr>
        <p:spPr>
          <a:xfrm>
            <a:off x="11145550" y="5271159"/>
            <a:ext cx="591313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5/1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229EE-ED49-4AAE-AD00-62FAE7991ED7}"/>
              </a:ext>
            </a:extLst>
          </p:cNvPr>
          <p:cNvSpPr/>
          <p:nvPr/>
        </p:nvSpPr>
        <p:spPr>
          <a:xfrm>
            <a:off x="1001928" y="4157665"/>
            <a:ext cx="10732236" cy="5426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175FF1-49D7-4369-BFA5-E14CCB1B5A52}"/>
              </a:ext>
            </a:extLst>
          </p:cNvPr>
          <p:cNvSpPr/>
          <p:nvPr/>
        </p:nvSpPr>
        <p:spPr>
          <a:xfrm>
            <a:off x="1001928" y="4733101"/>
            <a:ext cx="10732236" cy="11014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F5E47C-2C71-43EB-AFA1-D2430119D510}"/>
              </a:ext>
            </a:extLst>
          </p:cNvPr>
          <p:cNvSpPr/>
          <p:nvPr/>
        </p:nvSpPr>
        <p:spPr>
          <a:xfrm>
            <a:off x="1001928" y="1973740"/>
            <a:ext cx="10732236" cy="2155409"/>
          </a:xfrm>
          <a:prstGeom prst="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1373</Words>
  <Application>Microsoft Office PowerPoint</Application>
  <PresentationFormat>Widescreen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Times New Roman</vt:lpstr>
      <vt:lpstr>Office Theme</vt:lpstr>
      <vt:lpstr>Vision Guided Mosquito Dissection for the Production of Malaria Vaccine</vt:lpstr>
      <vt:lpstr>Motivation</vt:lpstr>
      <vt:lpstr>Motivation</vt:lpstr>
      <vt:lpstr>Prior Work</vt:lpstr>
      <vt:lpstr>Goal</vt:lpstr>
      <vt:lpstr>Setup</vt:lpstr>
      <vt:lpstr>Technical Approach - Vision</vt:lpstr>
      <vt:lpstr>Technical Approach - Integration</vt:lpstr>
      <vt:lpstr>Deliverables</vt:lpstr>
      <vt:lpstr>Dependencies</vt:lpstr>
      <vt:lpstr>Timeline – Gantt Chart</vt:lpstr>
      <vt:lpstr>Management</vt:lpstr>
      <vt:lpstr>Reading List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Guided Mosquito Dissection for the Production of Malaria Vaccine</dc:title>
  <dc:creator>Nick Greene</dc:creator>
  <cp:lastModifiedBy>Nick Greene</cp:lastModifiedBy>
  <cp:revision>28</cp:revision>
  <dcterms:created xsi:type="dcterms:W3CDTF">2021-02-16T13:21:49Z</dcterms:created>
  <dcterms:modified xsi:type="dcterms:W3CDTF">2021-02-26T16:06:19Z</dcterms:modified>
</cp:coreProperties>
</file>