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4" r:id="rId10"/>
    <p:sldId id="263" r:id="rId11"/>
    <p:sldId id="267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150A36-151C-48B7-BA02-57006417FAEF}">
  <a:tblStyle styleId="{A7150A36-151C-48B7-BA02-57006417FA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Medtronic Midas Surgical Drill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 force sensing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So we are going to use a drill cover so it has a similar feel as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65452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635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8862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892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60219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31245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46186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77040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25626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5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66633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18391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55D9-D391-444F-8231-C5FBDE4141B1}" type="datetimeFigureOut">
              <a:rPr lang="en-US" smtClean="0"/>
              <a:t>15-Feb-18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854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dobe Caslon Pro" panose="0205050205050A020403" pitchFamily="18" charset="0"/>
              </a:rPr>
              <a:t>Force Sensing Drill/Cutter Tool for Skull Base Surgery</a:t>
            </a:r>
            <a:endParaRPr sz="3600" dirty="0">
              <a:latin typeface="Adobe Caslon Pro" panose="0205050205050A020403" pitchFamily="18" charset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dobe Caslon Pro" panose="0205050205050A020403" pitchFamily="18" charset="0"/>
              </a:rPr>
              <a:t>Prasad Vagdargi, Brandon Tran, Nick Skacel</a:t>
            </a:r>
            <a:endParaRPr sz="2400" dirty="0">
              <a:latin typeface="Adobe Caslon Pro" panose="0205050205050A020403" pitchFamily="18" charset="0"/>
            </a:endParaRPr>
          </a:p>
        </p:txBody>
      </p:sp>
      <p:grpSp>
        <p:nvGrpSpPr>
          <p:cNvPr id="56" name="Shape 56"/>
          <p:cNvGrpSpPr/>
          <p:nvPr/>
        </p:nvGrpSpPr>
        <p:grpSpPr>
          <a:xfrm>
            <a:off x="0" y="3626721"/>
            <a:ext cx="9144000" cy="1553629"/>
            <a:chOff x="0" y="3626721"/>
            <a:chExt cx="9144000" cy="1553629"/>
          </a:xfrm>
        </p:grpSpPr>
        <p:pic>
          <p:nvPicPr>
            <p:cNvPr id="57" name="Shape 57"/>
            <p:cNvPicPr preferRelativeResize="0"/>
            <p:nvPr/>
          </p:nvPicPr>
          <p:blipFill rotWithShape="1">
            <a:blip r:embed="rId3">
              <a:alphaModFix/>
            </a:blip>
            <a:srcRect r="9181"/>
            <a:stretch/>
          </p:blipFill>
          <p:spPr>
            <a:xfrm>
              <a:off x="3145250" y="3805525"/>
              <a:ext cx="5998750" cy="133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Shape 5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3626721"/>
              <a:ext cx="3424549" cy="15536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4ACD6-3285-439E-AA0D-8C3E46F8B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92" r="1603" b="45174"/>
          <a:stretch/>
        </p:blipFill>
        <p:spPr>
          <a:xfrm>
            <a:off x="69803" y="239438"/>
            <a:ext cx="8997417" cy="2254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9AB8F0-C266-4AE6-A377-766D0CC74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92" r="802" b="45174"/>
          <a:stretch/>
        </p:blipFill>
        <p:spPr>
          <a:xfrm>
            <a:off x="69803" y="2571750"/>
            <a:ext cx="9070708" cy="2254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505F-505B-4323-9250-EC1ED91D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Milestones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DD4E5A-8375-428B-932B-C25EE970F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716641"/>
              </p:ext>
            </p:extLst>
          </p:nvPr>
        </p:nvGraphicFramePr>
        <p:xfrm>
          <a:off x="833404" y="1351839"/>
          <a:ext cx="6686417" cy="3079482"/>
        </p:xfrm>
        <a:graphic>
          <a:graphicData uri="http://schemas.openxmlformats.org/drawingml/2006/table">
            <a:tbl>
              <a:tblPr firstRow="1" bandRow="1">
                <a:tableStyleId>{A7150A36-151C-48B7-BA02-57006417FAEF}</a:tableStyleId>
              </a:tblPr>
              <a:tblGrid>
                <a:gridCol w="3636285">
                  <a:extLst>
                    <a:ext uri="{9D8B030D-6E8A-4147-A177-3AD203B41FA5}">
                      <a16:colId xmlns:a16="http://schemas.microsoft.com/office/drawing/2014/main" val="2670379803"/>
                    </a:ext>
                  </a:extLst>
                </a:gridCol>
                <a:gridCol w="3050132">
                  <a:extLst>
                    <a:ext uri="{9D8B030D-6E8A-4147-A177-3AD203B41FA5}">
                      <a16:colId xmlns:a16="http://schemas.microsoft.com/office/drawing/2014/main" val="2967124901"/>
                    </a:ext>
                  </a:extLst>
                </a:gridCol>
              </a:tblGrid>
              <a:tr h="4399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Initial Prototype Manufacture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Feb.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219655"/>
                  </a:ext>
                </a:extLst>
              </a:tr>
              <a:tr h="4399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Order/Test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Mar.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29166"/>
                  </a:ext>
                </a:extLst>
              </a:tr>
              <a:tr h="4399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Test rig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Mar.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34152"/>
                  </a:ext>
                </a:extLst>
              </a:tr>
              <a:tr h="4399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Calibration and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April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456491"/>
                  </a:ext>
                </a:extLst>
              </a:tr>
              <a:tr h="4399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UI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April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640597"/>
                  </a:ext>
                </a:extLst>
              </a:tr>
              <a:tr h="4399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Safety limits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April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53629"/>
                  </a:ext>
                </a:extLst>
              </a:tr>
              <a:tr h="4399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May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6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1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List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Y. Hu, H. Jin, L. Zhang, P. Zhang and J. Zhang, "State Recognition of Pedicle Drilling With Force Sensing in a Robotic Spinal Surgical System," in IEEE/ASME Transactions on Mechatronics, vol. 19, no. 1, pp. 357-365, Feb. 2014.</a:t>
            </a: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P. Kazanzides, J. Zuhars, B. Mittelstadt and R. H. Taylor, "Force sensing and control for a surgical robot," Proceedings 1992 IEEE International Conference on Robotics and Automation, Nice, 1992, pp. 612-617 vol.1.</a:t>
            </a:r>
          </a:p>
          <a:p>
            <a:r>
              <a:rPr lang="en-US" sz="1800" dirty="0"/>
              <a:t>Force of Cochlear Implant Electrode Insertion Performed by a Robotic Insertion Tool: Comparison of Traditional Versus Advance Off-Stylet Techniques,</a:t>
            </a:r>
            <a:r>
              <a:rPr lang="de-DE" sz="1800" dirty="0"/>
              <a:t> Daniel Schurzig, Robert J. Webster III, Mary S. Dietrich, </a:t>
            </a:r>
            <a:r>
              <a:rPr lang="en-US" sz="1800" dirty="0"/>
              <a:t>and Robert F. Labadie,</a:t>
            </a:r>
            <a:r>
              <a:rPr lang="en-US" dirty="0"/>
              <a:t> Otology &amp; Neurotology, 2010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 and Goal</a:t>
            </a: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77548" cy="378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/>
              <a:t>Current </a:t>
            </a:r>
            <a:r>
              <a:rPr lang="en-US" sz="2000" b="1" dirty="0"/>
              <a:t>methodology:</a:t>
            </a:r>
            <a:r>
              <a:rPr lang="en-US" sz="2000" dirty="0"/>
              <a:t> Cooperative control of robot for neurosurgery.</a:t>
            </a:r>
            <a:endParaRPr lang="en"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For some applications it is useful to </a:t>
            </a:r>
            <a:r>
              <a:rPr lang="en-US" sz="2000" dirty="0"/>
              <a:t>measure and </a:t>
            </a:r>
            <a:r>
              <a:rPr lang="en" sz="2000" dirty="0"/>
              <a:t>control the tool-to-tissue forces as well.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b="1" dirty="0"/>
              <a:t>G</a:t>
            </a:r>
            <a:r>
              <a:rPr lang="en" sz="2000" b="1" dirty="0"/>
              <a:t>oal:</a:t>
            </a:r>
            <a:r>
              <a:rPr lang="en" sz="2000" dirty="0"/>
              <a:t> </a:t>
            </a:r>
            <a:r>
              <a:rPr lang="en-US" sz="2000" dirty="0"/>
              <a:t>To </a:t>
            </a:r>
            <a:r>
              <a:rPr lang="en" sz="2000" dirty="0"/>
              <a:t>sense these forces and integrate this data </a:t>
            </a:r>
            <a:r>
              <a:rPr lang="en-US" sz="2000" dirty="0"/>
              <a:t>for better </a:t>
            </a:r>
            <a:r>
              <a:rPr lang="en" sz="2000" dirty="0"/>
              <a:t>control of the Galen robot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/>
              <a:t>Uses: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Visual Feedback</a:t>
            </a:r>
            <a:endParaRPr lang="en" dirty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Safety Limits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Surgical Skill evaluation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Unbiased comparison of surgical techniques</a:t>
            </a:r>
            <a:endParaRPr dirty="0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812" y="1555437"/>
            <a:ext cx="2674487" cy="200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Mentors and Team Roles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Mentors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Dr. </a:t>
            </a:r>
            <a:r>
              <a:rPr lang="en" dirty="0"/>
              <a:t>Russell Taylor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 dirty="0"/>
              <a:t>Galen </a:t>
            </a:r>
            <a:r>
              <a:rPr lang="en-US" i="1" dirty="0"/>
              <a:t>Surgical</a:t>
            </a:r>
            <a:r>
              <a:rPr lang="en" i="1" dirty="0"/>
              <a:t>:</a:t>
            </a:r>
            <a:r>
              <a:rPr lang="en" dirty="0"/>
              <a:t> Paul Wilkening, Yunus Sevimli, David Levi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i="1"/>
              <a:t>Johns Hopkins Medicine</a:t>
            </a:r>
            <a:r>
              <a:rPr lang="en" i="1"/>
              <a:t>: </a:t>
            </a:r>
            <a:r>
              <a:rPr lang="en" dirty="0"/>
              <a:t>Francis Creighton, MD and Chris Razavi, MD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Roles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 dirty="0"/>
              <a:t>Team Leader and Mechanical Design:</a:t>
            </a:r>
            <a:r>
              <a:rPr lang="en" dirty="0"/>
              <a:t> Prasad Vagdargi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 dirty="0"/>
              <a:t>Electronic Design:</a:t>
            </a:r>
            <a:r>
              <a:rPr lang="en" b="1" dirty="0"/>
              <a:t> </a:t>
            </a:r>
            <a:r>
              <a:rPr lang="en" dirty="0"/>
              <a:t>Brandon Tran &amp; Nick Skacel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 dirty="0"/>
              <a:t>Communications/Software:</a:t>
            </a:r>
            <a:r>
              <a:rPr lang="en" b="1" dirty="0"/>
              <a:t> </a:t>
            </a:r>
            <a:r>
              <a:rPr lang="en" dirty="0"/>
              <a:t>Nick Skacel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 dirty="0"/>
              <a:t>Controls:</a:t>
            </a:r>
            <a:r>
              <a:rPr lang="en" b="1" dirty="0"/>
              <a:t> </a:t>
            </a:r>
            <a:r>
              <a:rPr lang="en" dirty="0"/>
              <a:t>Brandon Tran</a:t>
            </a:r>
            <a:endParaRPr dirty="0"/>
          </a:p>
        </p:txBody>
      </p:sp>
      <p:grpSp>
        <p:nvGrpSpPr>
          <p:cNvPr id="72" name="Shape 72"/>
          <p:cNvGrpSpPr/>
          <p:nvPr/>
        </p:nvGrpSpPr>
        <p:grpSpPr>
          <a:xfrm>
            <a:off x="0" y="3626721"/>
            <a:ext cx="9144000" cy="1553629"/>
            <a:chOff x="0" y="3626721"/>
            <a:chExt cx="9144000" cy="1553629"/>
          </a:xfrm>
        </p:grpSpPr>
        <p:pic>
          <p:nvPicPr>
            <p:cNvPr id="73" name="Shape 73"/>
            <p:cNvPicPr preferRelativeResize="0"/>
            <p:nvPr/>
          </p:nvPicPr>
          <p:blipFill rotWithShape="1">
            <a:blip r:embed="rId3">
              <a:alphaModFix/>
            </a:blip>
            <a:srcRect r="9181"/>
            <a:stretch/>
          </p:blipFill>
          <p:spPr>
            <a:xfrm>
              <a:off x="3145250" y="3805525"/>
              <a:ext cx="5998750" cy="133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7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3626721"/>
              <a:ext cx="3424549" cy="15536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“Dumb” Drills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3"/>
            <a:ext cx="268605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975" y="1157238"/>
            <a:ext cx="268605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6250" y="1157238"/>
            <a:ext cx="26860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Challenges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3073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Physicians gain expertise using preferred tool designs: spacing problems to maintain profile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Frequent changing of drill bits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Drill rotation frequency might interfere with sensing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Minimal no. of sensors required, system analysis accordingly.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Noise reduction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275" y="690354"/>
            <a:ext cx="3173025" cy="371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2837" y="3549379"/>
            <a:ext cx="18383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Approach</a:t>
            </a: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14500" cy="2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Prototype </a:t>
            </a:r>
            <a:r>
              <a:rPr lang="en" dirty="0"/>
              <a:t>tool sleeve, </a:t>
            </a:r>
            <a:r>
              <a:rPr lang="en-US" dirty="0"/>
              <a:t>initial analysis</a:t>
            </a:r>
            <a:r>
              <a:rPr lang="en" dirty="0"/>
              <a:t>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Test sensors and its arrangement, redesign</a:t>
            </a:r>
          </a:p>
          <a:p>
            <a:pPr lvl="0"/>
            <a:r>
              <a:rPr lang="en-US" dirty="0"/>
              <a:t>Calibration of tool forces with standard force sensors</a:t>
            </a:r>
            <a:endParaRPr lang="en" dirty="0"/>
          </a:p>
          <a:p>
            <a:pPr lvl="0"/>
            <a:r>
              <a:rPr lang="en-US" dirty="0"/>
              <a:t>Develop communication protocols</a:t>
            </a:r>
          </a:p>
          <a:p>
            <a:r>
              <a:rPr lang="en-US" dirty="0"/>
              <a:t>Develop UI and display data</a:t>
            </a:r>
          </a:p>
          <a:p>
            <a:r>
              <a:rPr lang="en-US" dirty="0"/>
              <a:t>Test and move robot according to safety limits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232" y="1399339"/>
            <a:ext cx="2785068" cy="234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Deliverables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01322"/>
            <a:ext cx="8520600" cy="3720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Minimum</a:t>
            </a:r>
            <a:endParaRPr sz="20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Design and </a:t>
            </a:r>
            <a:r>
              <a:rPr lang="en-US" sz="1600" dirty="0"/>
              <a:t>prototype</a:t>
            </a:r>
            <a:r>
              <a:rPr lang="en" sz="1600" dirty="0"/>
              <a:t> force sensing tool holder</a:t>
            </a:r>
            <a:endParaRPr sz="16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Provide XYZ force sensing at the tooltip</a:t>
            </a:r>
            <a:endParaRPr sz="16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Communicate sensed forces at the tooltip to the Galen UI</a:t>
            </a:r>
            <a:endParaRPr sz="1600"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2000" dirty="0"/>
              <a:t>Expected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●"/>
            </a:pPr>
            <a:r>
              <a:rPr lang="en" sz="1600" dirty="0"/>
              <a:t>Design iteration for ergonomics</a:t>
            </a:r>
            <a:endParaRPr sz="16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Provide calibrated XYZ force sensing at the tooltip</a:t>
            </a:r>
            <a:endParaRPr sz="16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Test on phantom skulls and measuring forces</a:t>
            </a:r>
            <a:endParaRPr lang="en-US" sz="1600"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2000" dirty="0"/>
              <a:t>Maximum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Incorporate threshold based warning </a:t>
            </a:r>
            <a:r>
              <a:rPr lang="en-US" sz="1600" dirty="0"/>
              <a:t>and motion control based on </a:t>
            </a:r>
            <a:r>
              <a:rPr lang="en" sz="1600" dirty="0"/>
              <a:t>safet</a:t>
            </a:r>
            <a:r>
              <a:rPr lang="en-US" sz="1600" dirty="0"/>
              <a:t>y limits</a:t>
            </a:r>
            <a:r>
              <a:rPr lang="en" sz="1600" dirty="0"/>
              <a:t>.</a:t>
            </a:r>
            <a:endParaRPr sz="16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Integrate the drill force as a measure </a:t>
            </a:r>
            <a:r>
              <a:rPr lang="en-US" sz="1600" dirty="0"/>
              <a:t>for creating</a:t>
            </a:r>
            <a:r>
              <a:rPr lang="en" sz="1600" dirty="0"/>
              <a:t> virtual fixtures.</a:t>
            </a:r>
          </a:p>
          <a:p>
            <a:pPr indent="-317500">
              <a:buSzPts val="1400"/>
              <a:buChar char="○"/>
            </a:pPr>
            <a:r>
              <a:rPr lang="en-US" sz="2000" b="1" dirty="0"/>
              <a:t>Documentation: Design iterations, calibration procedure and UI</a:t>
            </a:r>
            <a:endParaRPr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212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Dependencies</a:t>
            </a:r>
            <a:endParaRPr dirty="0"/>
          </a:p>
        </p:txBody>
      </p:sp>
      <p:graphicFrame>
        <p:nvGraphicFramePr>
          <p:cNvPr id="124" name="Shape 124"/>
          <p:cNvGraphicFramePr/>
          <p:nvPr>
            <p:extLst>
              <p:ext uri="{D42A27DB-BD31-4B8C-83A1-F6EECF244321}">
                <p14:modId xmlns:p14="http://schemas.microsoft.com/office/powerpoint/2010/main" val="3076890733"/>
              </p:ext>
            </p:extLst>
          </p:nvPr>
        </p:nvGraphicFramePr>
        <p:xfrm>
          <a:off x="311700" y="1468828"/>
          <a:ext cx="8520600" cy="3078787"/>
        </p:xfrm>
        <a:graphic>
          <a:graphicData uri="http://schemas.openxmlformats.org/drawingml/2006/table">
            <a:tbl>
              <a:tblPr>
                <a:noFill/>
                <a:tableStyleId>{A7150A36-151C-48B7-BA02-57006417FAEF}</a:tableStyleId>
              </a:tblPr>
              <a:tblGrid>
                <a:gridCol w="444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63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+mj-lt"/>
                        </a:rPr>
                        <a:t>Dependency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+mj-lt"/>
                        </a:rPr>
                        <a:t>Status</a:t>
                      </a:r>
                      <a:endParaRPr sz="1600" b="1">
                        <a:latin typeface="+mj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81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+mj-lt"/>
                        </a:rPr>
                        <a:t>Order for new force sensors, </a:t>
                      </a:r>
                      <a:r>
                        <a:rPr lang="en-US" sz="1600" dirty="0" err="1">
                          <a:latin typeface="+mj-lt"/>
                        </a:rPr>
                        <a:t>DAQ</a:t>
                      </a:r>
                      <a:r>
                        <a:rPr lang="en-US" sz="1600" dirty="0">
                          <a:latin typeface="+mj-lt"/>
                        </a:rPr>
                        <a:t> board</a:t>
                      </a:r>
                      <a:endParaRPr sz="1600" dirty="0"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+mj-lt"/>
                        </a:rPr>
                        <a:t>Completed (2 have arrived, </a:t>
                      </a:r>
                      <a:r>
                        <a:rPr lang="en-US" sz="1600" dirty="0">
                          <a:latin typeface="+mj-lt"/>
                        </a:rPr>
                        <a:t>waiting for more</a:t>
                      </a:r>
                      <a:r>
                        <a:rPr lang="en" sz="1600" dirty="0">
                          <a:latin typeface="+mj-lt"/>
                        </a:rPr>
                        <a:t>)</a:t>
                      </a:r>
                      <a:br>
                        <a:rPr lang="en" sz="1600" dirty="0">
                          <a:latin typeface="+mj-lt"/>
                        </a:rPr>
                      </a:br>
                      <a:r>
                        <a:rPr lang="en-US" sz="1600" dirty="0">
                          <a:latin typeface="+mj-lt"/>
                        </a:rPr>
                        <a:t>Backup: Work with ATI force sensors</a:t>
                      </a:r>
                      <a:endParaRPr sz="1600" dirty="0">
                        <a:latin typeface="+mj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856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+mj-lt"/>
                        </a:rPr>
                        <a:t>Access to Galen UI for DAQ to Robot communication</a:t>
                      </a:r>
                      <a:endParaRPr sz="1600" dirty="0"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+mj-lt"/>
                        </a:rPr>
                        <a:t>In Progress - will contact Paul Wilkening</a:t>
                      </a:r>
                      <a:endParaRPr sz="1600" dirty="0">
                        <a:latin typeface="+mj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j-lt"/>
                        </a:rPr>
                        <a:t>Access to 3D printing facilities</a:t>
                      </a:r>
                      <a:endParaRPr sz="1600" dirty="0"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+mj-lt"/>
                        </a:rPr>
                        <a:t>Completed</a:t>
                      </a:r>
                      <a:endParaRPr sz="1600" dirty="0">
                        <a:latin typeface="+mj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67561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Plan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725175"/>
            <a:ext cx="8520600" cy="2456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Weekly Galen meeting</a:t>
            </a:r>
            <a:endParaRPr sz="24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Currently Friday at 10 AM (</a:t>
            </a:r>
            <a:r>
              <a:rPr lang="en-US" sz="2000" dirty="0"/>
              <a:t>subject to </a:t>
            </a:r>
            <a:r>
              <a:rPr lang="en" sz="2000" dirty="0"/>
              <a:t>change)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Includes feedback from Dr. </a:t>
            </a:r>
            <a:r>
              <a:rPr lang="en-US" sz="2000" dirty="0" err="1"/>
              <a:t>Razavi</a:t>
            </a:r>
            <a:endParaRPr lang="en-US" sz="2000" dirty="0"/>
          </a:p>
          <a:p>
            <a:pPr marL="596900" lvl="1" indent="0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Team meeting times: </a:t>
            </a:r>
            <a:r>
              <a:rPr lang="en-US" sz="2400" dirty="0"/>
              <a:t>Bi-weekly</a:t>
            </a:r>
            <a:endParaRPr sz="24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Thursday after class</a:t>
            </a:r>
            <a:endParaRPr sz="20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Sunday for an extended time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">
      <a:majorFont>
        <a:latin typeface="Georgia Pro"/>
        <a:ea typeface=""/>
        <a:cs typeface=""/>
      </a:majorFont>
      <a:minorFont>
        <a:latin typeface="CMU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596</Words>
  <Application>Microsoft Office PowerPoint</Application>
  <PresentationFormat>On-screen Show (16:9)</PresentationFormat>
  <Paragraphs>87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Caslon Pro</vt:lpstr>
      <vt:lpstr>Arial</vt:lpstr>
      <vt:lpstr>CMU Serif</vt:lpstr>
      <vt:lpstr>Georgia Pro</vt:lpstr>
      <vt:lpstr>Office Theme</vt:lpstr>
      <vt:lpstr>Force Sensing Drill/Cutter Tool for Skull Base Surgery</vt:lpstr>
      <vt:lpstr>Topic and Goal</vt:lpstr>
      <vt:lpstr>Mentors and Team Roles</vt:lpstr>
      <vt:lpstr>Existing “Dumb” Drills</vt:lpstr>
      <vt:lpstr>Challenges</vt:lpstr>
      <vt:lpstr>Approach</vt:lpstr>
      <vt:lpstr>Deliverables</vt:lpstr>
      <vt:lpstr>Dependencies</vt:lpstr>
      <vt:lpstr>Management Plan</vt:lpstr>
      <vt:lpstr>PowerPoint Presentation</vt:lpstr>
      <vt:lpstr>Milestones</vt:lpstr>
      <vt:lpstr>Reading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Sensing Drill/Cutter Tool for Skull Base Surgery</dc:title>
  <cp:lastModifiedBy>Prasad Vagdargi</cp:lastModifiedBy>
  <cp:revision>17</cp:revision>
  <dcterms:modified xsi:type="dcterms:W3CDTF">2018-02-15T16:24:00Z</dcterms:modified>
</cp:coreProperties>
</file>