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67" r:id="rId5"/>
    <p:sldId id="266" r:id="rId6"/>
    <p:sldId id="265" r:id="rId7"/>
    <p:sldId id="268" r:id="rId8"/>
    <p:sldId id="257" r:id="rId9"/>
    <p:sldId id="258" r:id="rId10"/>
    <p:sldId id="259" r:id="rId11"/>
    <p:sldId id="260" r:id="rId12"/>
    <p:sldId id="272" r:id="rId13"/>
    <p:sldId id="261" r:id="rId14"/>
    <p:sldId id="273" r:id="rId15"/>
    <p:sldId id="269" r:id="rId16"/>
    <p:sldId id="285" r:id="rId17"/>
    <p:sldId id="262" r:id="rId18"/>
    <p:sldId id="274" r:id="rId19"/>
    <p:sldId id="270" r:id="rId20"/>
    <p:sldId id="271" r:id="rId21"/>
    <p:sldId id="263" r:id="rId22"/>
    <p:sldId id="286" r:id="rId23"/>
    <p:sldId id="287" r:id="rId24"/>
    <p:sldId id="264" r:id="rId25"/>
    <p:sldId id="288" r:id="rId26"/>
  </p:sldIdLst>
  <p:sldSz cx="12192000" cy="6858000"/>
  <p:notesSz cx="7103745" cy="1023429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1" d="100"/>
          <a:sy n="41" d="100"/>
        </p:scale>
        <p:origin x="179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600000">
        <p:fade/>
      </p:transition>
    </mc:Choice>
    <mc:Fallback>
      <p:transition advClick="0" advTm="60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600000">
        <p:fade/>
      </p:transition>
    </mc:Choice>
    <mc:Fallback>
      <p:transition advClick="0" advTm="60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600000">
        <p:fade/>
      </p:transition>
    </mc:Choice>
    <mc:Fallback>
      <p:transition advClick="0" advTm="60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600000">
        <p:fade/>
      </p:transition>
    </mc:Choice>
    <mc:Fallback>
      <p:transition advClick="0" advTm="60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600000">
        <p:fade/>
      </p:transition>
    </mc:Choice>
    <mc:Fallback>
      <p:transition advClick="0" advTm="60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600000">
        <p:fade/>
      </p:transition>
    </mc:Choice>
    <mc:Fallback>
      <p:transition advClick="0" advTm="60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600000">
        <p:fade/>
      </p:transition>
    </mc:Choice>
    <mc:Fallback>
      <p:transition advClick="0" advTm="60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600000">
        <p:fade/>
      </p:transition>
    </mc:Choice>
    <mc:Fallback>
      <p:transition advClick="0" advTm="60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600000">
        <p:fade/>
      </p:transition>
    </mc:Choice>
    <mc:Fallback>
      <p:transition advClick="0" advTm="60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600000">
        <p:fade/>
      </p:transition>
    </mc:Choice>
    <mc:Fallback>
      <p:transition advClick="0" advTm="60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>
    <mc:Choice xmlns:p14="http://schemas.microsoft.com/office/powerpoint/2010/main" Requires="p14">
      <p:transition p14:dur="500" advClick="0" advTm="600000">
        <p:fade/>
      </p:transition>
    </mc:Choice>
    <mc:Fallback>
      <p:transition advClick="0" advTm="60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37.png"/><Relationship Id="rId6" Type="http://schemas.microsoft.com/office/2007/relationships/media" Target="file:///C:\Users\Tracy%20Kao\Downloads\IMG_8743.mp4" TargetMode="External"/><Relationship Id="rId5" Type="http://schemas.openxmlformats.org/officeDocument/2006/relationships/video" Target="file:///C:\Users\Tracy%20Kao\Downloads\IMG_8743.mp4" TargetMode="Externa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microsoft.com/office/2007/relationships/media" Target="file:///C:\Users\Tracy%20Kao\Downloads\video-1525791573.mp4" TargetMode="External"/><Relationship Id="rId1" Type="http://schemas.openxmlformats.org/officeDocument/2006/relationships/video" Target="file:///C:\Users\Tracy%20Kao\Downloads\video-1525791573.mp4" TargetMode="Externa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54.png"/><Relationship Id="rId6" Type="http://schemas.openxmlformats.org/officeDocument/2006/relationships/image" Target="../media/image53.png"/><Relationship Id="rId5" Type="http://schemas.microsoft.com/office/2007/relationships/media" Target="file:///C:\Users\Tracy%20Kao\Downloads\video-1525792012.mp4" TargetMode="External"/><Relationship Id="rId4" Type="http://schemas.openxmlformats.org/officeDocument/2006/relationships/video" Target="file:///C:\Users\Tracy%20Kao\Downloads\video-1525792012.mp4" TargetMode="External"/><Relationship Id="rId3" Type="http://schemas.openxmlformats.org/officeDocument/2006/relationships/image" Target="../media/image52.png"/><Relationship Id="rId2" Type="http://schemas.microsoft.com/office/2007/relationships/media" Target="file:///C:\Users\Tracy%20Kao\Downloads\video-1525791970.mp4" TargetMode="External"/><Relationship Id="rId1" Type="http://schemas.openxmlformats.org/officeDocument/2006/relationships/video" Target="file:///C:\Users\Tracy%20Kao\Downloads\video-1525791970.mp4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64.png"/><Relationship Id="rId6" Type="http://schemas.microsoft.com/office/2007/relationships/media" Target="file:///C:\Users\Tracy%20Kao\Downloads\video-1525793615.mp4" TargetMode="External"/><Relationship Id="rId5" Type="http://schemas.openxmlformats.org/officeDocument/2006/relationships/video" Target="file:///C:\Users\Tracy%20Kao\Downloads\video-1525793615.mp4" TargetMode="External"/><Relationship Id="rId4" Type="http://schemas.openxmlformats.org/officeDocument/2006/relationships/image" Target="../media/image63.png"/><Relationship Id="rId3" Type="http://schemas.microsoft.com/office/2007/relationships/media" Target="file:///C:\Users\Tracy%20Kao\Downloads\video-1525793649.mp4" TargetMode="External"/><Relationship Id="rId2" Type="http://schemas.openxmlformats.org/officeDocument/2006/relationships/video" Target="file:///C:\Users\Tracy%20Kao\Downloads\video-1525793649.mp4" TargetMode="External"/><Relationship Id="rId1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microsoft.com/office/2007/relationships/media" Target="file:///C:\Users\Tracy%20Kao\Downloads\video-1523791980.mp4" TargetMode="External"/><Relationship Id="rId2" Type="http://schemas.openxmlformats.org/officeDocument/2006/relationships/video" Target="file:///C:\Users\Tracy%20Kao\Downloads\video-1523791980.mp4" TargetMode="External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microsoft.com/office/2007/relationships/media" Target="file:///C:\Users\Tracy%20Kao\Downloads\IMG_8640.mp4" TargetMode="External"/><Relationship Id="rId2" Type="http://schemas.openxmlformats.org/officeDocument/2006/relationships/video" Target="file:///C:\Users\Tracy%20Kao\Downloads\IMG_8640.mp4" TargetMode="External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9768" y="2159000"/>
            <a:ext cx="10832465" cy="2387600"/>
          </a:xfrm>
        </p:spPr>
        <p:txBody>
          <a:bodyPr>
            <a:noAutofit/>
          </a:bodyPr>
          <a:p>
            <a:pPr algn="ctr"/>
            <a:r>
              <a:rPr lang="en-US" altLang="en-US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+mn-ea"/>
              </a:rPr>
              <a:t>Ultrasound-Compatible Gynecologic </a:t>
            </a:r>
            <a:br>
              <a:rPr lang="en-US" altLang="en-US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+mn-ea"/>
              </a:rPr>
            </a:br>
            <a:r>
              <a:rPr lang="en-US" altLang="en-US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+mn-ea"/>
              </a:rPr>
              <a:t>Training Phantom for Hydrogel Injection</a:t>
            </a:r>
            <a:br>
              <a:rPr lang="en-US" sz="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</a:br>
            <a:br>
              <a:rPr lang="en-US" sz="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</a:br>
            <a:r>
              <a:rPr lang="en-US" sz="2000" dirty="0" smtClean="0">
                <a:sym typeface="+mn-ea"/>
              </a:rPr>
              <a:t>Tracy Kao</a:t>
            </a:r>
            <a:br>
              <a:rPr lang="en-US" sz="2000" dirty="0" smtClean="0">
                <a:sym typeface="+mn-ea"/>
              </a:rPr>
            </a:br>
            <a:r>
              <a:rPr lang="en-US" sz="2000" dirty="0" smtClean="0">
                <a:sym typeface="+mn-ea"/>
              </a:rPr>
              <a:t>Mentors: </a:t>
            </a:r>
            <a:r>
              <a:rPr lang="en-US" altLang="en-US" sz="2000" dirty="0">
                <a:latin typeface="Arial" panose="020B0604020202020204" pitchFamily="34" charset="0"/>
                <a:sym typeface="+mn-ea"/>
              </a:rPr>
              <a:t>Carmen Kut, Younsu Kim, Dr. Emad Boctor, Dr. Akila Viswanathan</a:t>
            </a:r>
            <a:endParaRPr lang="en-US" altLang="en-US" sz="2000" b="0" dirty="0">
              <a:solidFill>
                <a:schemeClr val="tx1"/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638358"/>
            <a:ext cx="9144000" cy="1655762"/>
          </a:xfrm>
        </p:spPr>
        <p:txBody>
          <a:bodyPr/>
          <a:p>
            <a:r>
              <a:rPr lang="en-US" b="1">
                <a:solidFill>
                  <a:schemeClr val="bg1">
                    <a:lumMod val="50000"/>
                  </a:schemeClr>
                </a:solidFill>
              </a:rPr>
              <a:t>Multi-Media Content (Images and Videos)</a:t>
            </a:r>
            <a:endParaRPr lang="en-US" b="1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 advTm="600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b="1"/>
              <a:t>1st Prototype: </a:t>
            </a:r>
            <a:r>
              <a:rPr lang="en-US"/>
              <a:t>Realistic Texture</a:t>
            </a:r>
            <a:endParaRPr lang="en-US"/>
          </a:p>
        </p:txBody>
      </p:sp>
      <p:graphicFrame>
        <p:nvGraphicFramePr>
          <p:cNvPr id="5" name="Content Placeholder 4"/>
          <p:cNvGraphicFramePr/>
          <p:nvPr>
            <p:ph idx="1"/>
          </p:nvPr>
        </p:nvGraphicFramePr>
        <p:xfrm>
          <a:off x="838200" y="1825625"/>
          <a:ext cx="10515600" cy="4406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3505200"/>
                <a:gridCol w="3505200"/>
              </a:tblGrid>
              <a:tr h="8813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000"/>
                        <a:t>Part</a:t>
                      </a:r>
                      <a:endParaRPr lang="en-US" sz="30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000"/>
                        <a:t>Ratio by Volume (Plastisol:Softener)</a:t>
                      </a:r>
                      <a:endParaRPr lang="en-US" sz="30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000"/>
                        <a:t>Color</a:t>
                      </a:r>
                      <a:endParaRPr lang="en-US" sz="3000"/>
                    </a:p>
                  </a:txBody>
                  <a:tcPr/>
                </a:tc>
              </a:tr>
              <a:tr h="8813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Vaginal Cavity</a:t>
                      </a:r>
                      <a:endParaRPr lang="en-US" sz="25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4:1</a:t>
                      </a:r>
                      <a:endParaRPr lang="en-US" sz="25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Pink</a:t>
                      </a:r>
                      <a:endParaRPr lang="en-US" sz="2500"/>
                    </a:p>
                  </a:txBody>
                  <a:tcPr/>
                </a:tc>
              </a:tr>
              <a:tr h="8813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Rectum</a:t>
                      </a:r>
                      <a:endParaRPr lang="en-US" sz="25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4:1</a:t>
                      </a:r>
                      <a:endParaRPr lang="en-US" sz="25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Pink</a:t>
                      </a:r>
                      <a:endParaRPr lang="en-US" sz="2500"/>
                    </a:p>
                  </a:txBody>
                  <a:tcPr/>
                </a:tc>
              </a:tr>
              <a:tr h="8813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Uterus</a:t>
                      </a:r>
                      <a:endParaRPr lang="en-US" sz="25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3:1</a:t>
                      </a:r>
                      <a:endParaRPr lang="en-US" sz="25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Transparent</a:t>
                      </a:r>
                      <a:endParaRPr lang="en-US" sz="2500"/>
                    </a:p>
                  </a:txBody>
                  <a:tcPr/>
                </a:tc>
              </a:tr>
              <a:tr h="8813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Surrounding Fat/Tissue</a:t>
                      </a:r>
                      <a:endParaRPr lang="en-US" sz="25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2:1</a:t>
                      </a:r>
                      <a:endParaRPr lang="en-US" sz="25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Transparent</a:t>
                      </a:r>
                      <a:endParaRPr lang="en-US" sz="250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advClick="0" advTm="600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b="1"/>
              <a:t>2nd Prototype</a:t>
            </a:r>
            <a:r>
              <a:rPr lang="en-US"/>
              <a:t>: Echogenicity</a:t>
            </a:r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rcRect l="25800" t="15599" r="26082" b="22501"/>
          <a:stretch>
            <a:fillRect/>
          </a:stretch>
        </p:blipFill>
        <p:spPr>
          <a:xfrm>
            <a:off x="-646430" y="1600200"/>
            <a:ext cx="6831330" cy="501142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2"/>
          <a:srcRect l="33689" t="21765" r="28431" b="20153"/>
          <a:stretch>
            <a:fillRect/>
          </a:stretch>
        </p:blipFill>
        <p:spPr>
          <a:xfrm>
            <a:off x="8780145" y="1485900"/>
            <a:ext cx="3288665" cy="28365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37764" t="32867" r="40300" b="25877"/>
          <a:stretch>
            <a:fillRect/>
          </a:stretch>
        </p:blipFill>
        <p:spPr>
          <a:xfrm>
            <a:off x="6143625" y="1487805"/>
            <a:ext cx="2674620" cy="2829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l="31092" t="14860" r="26967" b="20554"/>
          <a:stretch>
            <a:fillRect/>
          </a:stretch>
        </p:blipFill>
        <p:spPr>
          <a:xfrm>
            <a:off x="6184900" y="4150995"/>
            <a:ext cx="3136265" cy="2717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rcRect l="36535" t="30708" r="35535" b="18248"/>
          <a:stretch>
            <a:fillRect/>
          </a:stretch>
        </p:blipFill>
        <p:spPr>
          <a:xfrm>
            <a:off x="9321165" y="4036695"/>
            <a:ext cx="2747010" cy="2823845"/>
          </a:xfrm>
          <a:prstGeom prst="rect">
            <a:avLst/>
          </a:prstGeom>
        </p:spPr>
      </p:pic>
    </p:spTree>
  </p:cSld>
  <p:clrMapOvr>
    <a:masterClrMapping/>
  </p:clrMapOvr>
  <p:transition advClick="0" advTm="600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b="1"/>
              <a:t>2nd Prototype</a:t>
            </a:r>
            <a:r>
              <a:rPr lang="en-US"/>
              <a:t>: Echogenicity</a:t>
            </a:r>
            <a:endParaRPr lang="en-US"/>
          </a:p>
        </p:txBody>
      </p:sp>
      <p:graphicFrame>
        <p:nvGraphicFramePr>
          <p:cNvPr id="12" name="Content Placeholder 11"/>
          <p:cNvGraphicFramePr/>
          <p:nvPr>
            <p:ph sz="half" idx="1"/>
          </p:nvPr>
        </p:nvGraphicFramePr>
        <p:xfrm>
          <a:off x="87630" y="1486535"/>
          <a:ext cx="11993245" cy="5076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7525"/>
                <a:gridCol w="1899920"/>
                <a:gridCol w="5031105"/>
                <a:gridCol w="3274695"/>
              </a:tblGrid>
              <a:tr h="10629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000"/>
                        <a:t>Part</a:t>
                      </a:r>
                      <a:endParaRPr lang="en-US" sz="30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000"/>
                        <a:t>Color</a:t>
                      </a:r>
                      <a:endParaRPr lang="en-US" sz="30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000"/>
                        <a:t>Ratio by Volume (Plastisol:Softener:Hardener)</a:t>
                      </a:r>
                      <a:endParaRPr lang="en-US" sz="30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000"/>
                        <a:t>Microbead </a:t>
                      </a:r>
                      <a:endParaRPr lang="en-US" sz="3000"/>
                    </a:p>
                    <a:p>
                      <a:pPr algn="ctr">
                        <a:buNone/>
                      </a:pPr>
                      <a:r>
                        <a:rPr lang="en-US" sz="3000"/>
                        <a:t>Density (%weight)</a:t>
                      </a:r>
                      <a:endParaRPr lang="en-US" sz="3000"/>
                    </a:p>
                  </a:txBody>
                  <a:tcPr/>
                </a:tc>
              </a:tr>
              <a:tr h="8534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Vaginal Cavity</a:t>
                      </a:r>
                      <a:endParaRPr lang="en-US" sz="25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Pink</a:t>
                      </a:r>
                      <a:endParaRPr lang="en-US" sz="25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4:1:0</a:t>
                      </a:r>
                      <a:endParaRPr lang="en-US" sz="25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0.70%</a:t>
                      </a:r>
                      <a:endParaRPr lang="en-US" sz="2500"/>
                    </a:p>
                  </a:txBody>
                  <a:tcPr/>
                </a:tc>
              </a:tr>
              <a:tr h="76835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Rectum</a:t>
                      </a:r>
                      <a:endParaRPr lang="en-US" sz="25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Blue</a:t>
                      </a:r>
                      <a:endParaRPr lang="en-US" sz="25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4:1:0</a:t>
                      </a:r>
                      <a:endParaRPr lang="en-US" sz="25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0.70%</a:t>
                      </a:r>
                      <a:endParaRPr lang="en-US" sz="2500"/>
                    </a:p>
                  </a:txBody>
                  <a:tcPr/>
                </a:tc>
              </a:tr>
              <a:tr h="7689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Cervix</a:t>
                      </a:r>
                      <a:endParaRPr lang="en-US" sz="25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Green</a:t>
                      </a:r>
                      <a:endParaRPr lang="en-US" sz="25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4:1:0</a:t>
                      </a:r>
                      <a:endParaRPr lang="en-US" sz="25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0.70%</a:t>
                      </a:r>
                      <a:endParaRPr lang="en-US" sz="2500"/>
                    </a:p>
                  </a:txBody>
                  <a:tcPr/>
                </a:tc>
              </a:tr>
              <a:tr h="7689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Tumor Mass</a:t>
                      </a:r>
                      <a:endParaRPr lang="en-US" sz="25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Black</a:t>
                      </a:r>
                      <a:endParaRPr lang="en-US" sz="25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2:0:1</a:t>
                      </a:r>
                      <a:endParaRPr lang="en-US" sz="25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0.22%</a:t>
                      </a:r>
                      <a:endParaRPr lang="en-US" sz="2500"/>
                    </a:p>
                  </a:txBody>
                  <a:tcPr/>
                </a:tc>
              </a:tr>
              <a:tr h="76835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Surrounding Fat/Tissue</a:t>
                      </a:r>
                      <a:endParaRPr lang="en-US" sz="25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Transparent</a:t>
                      </a:r>
                      <a:endParaRPr lang="en-US" sz="25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2:1:0</a:t>
                      </a:r>
                      <a:endParaRPr lang="en-US" sz="25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0.046%</a:t>
                      </a:r>
                      <a:endParaRPr lang="en-US" sz="250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advClick="0" advTm="600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b="1"/>
              <a:t>2nd Prototype:</a:t>
            </a:r>
            <a:r>
              <a:rPr lang="en-US"/>
              <a:t> Echogenicity</a:t>
            </a:r>
            <a:endParaRPr lang="en-US"/>
          </a:p>
        </p:txBody>
      </p:sp>
      <p:pic>
        <p:nvPicPr>
          <p:cNvPr id="10" name="Content Placeholder 9"/>
          <p:cNvPicPr>
            <a:picLocks noChangeAspect="1"/>
          </p:cNvPicPr>
          <p:nvPr>
            <p:ph sz="half" idx="1"/>
          </p:nvPr>
        </p:nvPicPr>
        <p:blipFill>
          <a:blip r:embed="rId1"/>
          <a:srcRect l="35429" t="15614" r="36960" b="19477"/>
          <a:stretch>
            <a:fillRect/>
          </a:stretch>
        </p:blipFill>
        <p:spPr>
          <a:xfrm>
            <a:off x="-1905" y="1523365"/>
            <a:ext cx="4034155" cy="5308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rcRect l="28608" t="30349" r="24676" b="28683"/>
          <a:stretch>
            <a:fillRect/>
          </a:stretch>
        </p:blipFill>
        <p:spPr>
          <a:xfrm>
            <a:off x="3844925" y="4544695"/>
            <a:ext cx="4635500" cy="2286635"/>
          </a:xfrm>
          <a:prstGeom prst="rect">
            <a:avLst/>
          </a:prstGeom>
        </p:spPr>
      </p:pic>
      <p:pic>
        <p:nvPicPr>
          <p:cNvPr id="16" name="Content Placeholder 15"/>
          <p:cNvPicPr>
            <a:picLocks noChangeAspect="1"/>
          </p:cNvPicPr>
          <p:nvPr>
            <p:ph sz="half" idx="2"/>
          </p:nvPr>
        </p:nvPicPr>
        <p:blipFill>
          <a:blip r:embed="rId3"/>
          <a:srcRect l="45196" t="17146" r="25098" b="20806"/>
          <a:stretch>
            <a:fillRect/>
          </a:stretch>
        </p:blipFill>
        <p:spPr>
          <a:xfrm>
            <a:off x="8479790" y="13970"/>
            <a:ext cx="3502660" cy="4114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rcRect l="33347" t="21378" r="25306" b="18869"/>
          <a:stretch>
            <a:fillRect/>
          </a:stretch>
        </p:blipFill>
        <p:spPr>
          <a:xfrm>
            <a:off x="8479790" y="4109720"/>
            <a:ext cx="3502025" cy="2846705"/>
          </a:xfrm>
          <a:prstGeom prst="rect">
            <a:avLst/>
          </a:prstGeom>
        </p:spPr>
      </p:pic>
      <p:pic>
        <p:nvPicPr>
          <p:cNvPr id="18" name="IMG_8743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link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45560" y="1523365"/>
            <a:ext cx="4634865" cy="3021330"/>
          </a:xfrm>
          <a:prstGeom prst="rect">
            <a:avLst/>
          </a:prstGeom>
        </p:spPr>
      </p:pic>
    </p:spTree>
  </p:cSld>
  <p:clrMapOvr>
    <a:masterClrMapping/>
  </p:clrMapOvr>
  <p:transition advClick="0" advTm="60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412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345" y="729615"/>
            <a:ext cx="3981450" cy="2926715"/>
          </a:xfrm>
        </p:spPr>
        <p:txBody>
          <a:bodyPr>
            <a:normAutofit/>
          </a:bodyPr>
          <a:p>
            <a:r>
              <a:rPr lang="en-US" b="1"/>
              <a:t>2nd Prototype:</a:t>
            </a:r>
            <a:r>
              <a:rPr lang="en-US"/>
              <a:t> </a:t>
            </a:r>
            <a:br>
              <a:rPr lang="en-US"/>
            </a:br>
            <a:r>
              <a:rPr lang="en-US"/>
              <a:t>Abdominal </a:t>
            </a:r>
            <a:br>
              <a:rPr lang="en-US"/>
            </a:br>
            <a:r>
              <a:rPr lang="en-US"/>
              <a:t>Ultrasound</a:t>
            </a:r>
            <a:br>
              <a:rPr lang="en-US"/>
            </a:br>
            <a:r>
              <a:rPr lang="en-US"/>
              <a:t>(with Needle)</a:t>
            </a:r>
            <a:endParaRPr lang="en-US"/>
          </a:p>
        </p:txBody>
      </p:sp>
      <p:pic>
        <p:nvPicPr>
          <p:cNvPr id="6" name="video-1525791573">
            <a:hlinkClick r:id="" action="ppaction://media"/>
          </p:cNvPr>
          <p:cNvPicPr>
            <a:picLocks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>
            <a:lum bright="-24000" contrast="12000"/>
          </a:blip>
          <a:srcRect t="15945" r="6022" b="24477"/>
          <a:stretch>
            <a:fillRect/>
          </a:stretch>
        </p:blipFill>
        <p:spPr>
          <a:xfrm>
            <a:off x="4703445" y="-43180"/>
            <a:ext cx="7999095" cy="805561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/>
        </p:nvPicPr>
        <p:blipFill>
          <a:blip r:embed="rId4"/>
          <a:srcRect l="24320" t="13757" r="40251" b="47433"/>
          <a:stretch>
            <a:fillRect/>
          </a:stretch>
        </p:blipFill>
        <p:spPr>
          <a:xfrm>
            <a:off x="161925" y="3763645"/>
            <a:ext cx="4293870" cy="418147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865755" y="4975225"/>
            <a:ext cx="1763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>
                <a:solidFill>
                  <a:schemeClr val="bg1"/>
                </a:solidFill>
              </a:rPr>
              <a:t>^    needle</a:t>
            </a:r>
            <a:endParaRPr lang="en-US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60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19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b="1"/>
              <a:t>3rd Prototype: </a:t>
            </a:r>
            <a:r>
              <a:rPr lang="en-US"/>
              <a:t>Anatomical Accuracy</a:t>
            </a:r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rcRect l="37243" t="15161" r="38130" b="20283"/>
          <a:stretch>
            <a:fillRect/>
          </a:stretch>
        </p:blipFill>
        <p:spPr>
          <a:xfrm>
            <a:off x="530225" y="1946910"/>
            <a:ext cx="3351530" cy="405003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2"/>
          <a:srcRect l="39632" t="25497" r="46262" b="25425"/>
          <a:stretch>
            <a:fillRect/>
          </a:stretch>
        </p:blipFill>
        <p:spPr>
          <a:xfrm>
            <a:off x="6574155" y="1947545"/>
            <a:ext cx="2072640" cy="4056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39972" t="21378" r="40300" b="25877"/>
          <a:stretch>
            <a:fillRect/>
          </a:stretch>
        </p:blipFill>
        <p:spPr>
          <a:xfrm>
            <a:off x="3881755" y="1946910"/>
            <a:ext cx="2692400" cy="40500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l="39185" t="23340" r="39508" b="27849"/>
          <a:stretch>
            <a:fillRect/>
          </a:stretch>
        </p:blipFill>
        <p:spPr>
          <a:xfrm>
            <a:off x="8646795" y="1947545"/>
            <a:ext cx="3194050" cy="4116070"/>
          </a:xfrm>
          <a:prstGeom prst="rect">
            <a:avLst/>
          </a:prstGeom>
        </p:spPr>
      </p:pic>
    </p:spTree>
  </p:cSld>
  <p:clrMapOvr>
    <a:masterClrMapping/>
  </p:clrMapOvr>
  <p:transition advClick="0" advTm="600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850" y="-53975"/>
            <a:ext cx="10515600" cy="1325563"/>
          </a:xfrm>
        </p:spPr>
        <p:txBody>
          <a:bodyPr/>
          <a:p>
            <a:r>
              <a:rPr lang="en-US" b="1"/>
              <a:t>3rd Prototype: </a:t>
            </a:r>
            <a:r>
              <a:rPr lang="en-US"/>
              <a:t>Anatomical Accuracy</a:t>
            </a:r>
            <a:endParaRPr lang="en-US"/>
          </a:p>
        </p:txBody>
      </p:sp>
      <p:graphicFrame>
        <p:nvGraphicFramePr>
          <p:cNvPr id="11" name="Content Placeholder 10"/>
          <p:cNvGraphicFramePr/>
          <p:nvPr>
            <p:ph sz="half" idx="2"/>
          </p:nvPr>
        </p:nvGraphicFramePr>
        <p:xfrm>
          <a:off x="50800" y="1117600"/>
          <a:ext cx="12070080" cy="5463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4235"/>
                <a:gridCol w="1788795"/>
                <a:gridCol w="4966970"/>
                <a:gridCol w="3180080"/>
              </a:tblGrid>
              <a:tr h="10591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000"/>
                        <a:t>Part</a:t>
                      </a:r>
                      <a:endParaRPr lang="en-US" sz="30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000"/>
                        <a:t>Color</a:t>
                      </a:r>
                      <a:endParaRPr lang="en-US" sz="30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000"/>
                        <a:t>Ratio by Volume </a:t>
                      </a:r>
                      <a:r>
                        <a:rPr lang="en-US" sz="2800"/>
                        <a:t>(Plastisol:Softener:Hardener)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000"/>
                        <a:t>Microbead </a:t>
                      </a:r>
                      <a:endParaRPr lang="en-US" sz="3000"/>
                    </a:p>
                    <a:p>
                      <a:pPr algn="ctr">
                        <a:buNone/>
                      </a:pPr>
                      <a:r>
                        <a:rPr lang="en-US" sz="2800"/>
                        <a:t>Density (%weight)</a:t>
                      </a:r>
                      <a:endParaRPr lang="en-US" sz="2800"/>
                    </a:p>
                  </a:txBody>
                  <a:tcPr/>
                </a:tc>
              </a:tr>
              <a:tr h="7340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Bladder</a:t>
                      </a:r>
                      <a:endParaRPr lang="en-US" sz="25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Green</a:t>
                      </a:r>
                      <a:endParaRPr lang="en-US" sz="25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1:1:0</a:t>
                      </a:r>
                      <a:endParaRPr lang="en-US" sz="25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0.05%</a:t>
                      </a:r>
                      <a:endParaRPr lang="en-US" sz="2500"/>
                    </a:p>
                  </a:txBody>
                  <a:tcPr/>
                </a:tc>
              </a:tr>
              <a:tr h="7340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Vagina</a:t>
                      </a:r>
                      <a:endParaRPr lang="en-US" sz="25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Pink</a:t>
                      </a:r>
                      <a:endParaRPr lang="en-US" sz="25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4:1:0</a:t>
                      </a:r>
                      <a:endParaRPr lang="en-US" sz="25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0.7%</a:t>
                      </a:r>
                      <a:endParaRPr lang="en-US" sz="2500"/>
                    </a:p>
                  </a:txBody>
                  <a:tcPr/>
                </a:tc>
              </a:tr>
              <a:tr h="7340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Rectum</a:t>
                      </a:r>
                      <a:endParaRPr lang="en-US" sz="25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Blue</a:t>
                      </a:r>
                      <a:endParaRPr lang="en-US" sz="25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4:1:0</a:t>
                      </a:r>
                      <a:endParaRPr lang="en-US" sz="25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0.7%</a:t>
                      </a:r>
                      <a:endParaRPr lang="en-US" sz="2500"/>
                    </a:p>
                  </a:txBody>
                  <a:tcPr/>
                </a:tc>
              </a:tr>
              <a:tr h="7340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Cervix</a:t>
                      </a:r>
                      <a:endParaRPr lang="en-US" sz="25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Pink</a:t>
                      </a:r>
                      <a:endParaRPr lang="en-US" sz="25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4:1:0</a:t>
                      </a:r>
                      <a:endParaRPr lang="en-US" sz="25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0.7%</a:t>
                      </a:r>
                      <a:endParaRPr lang="en-US" sz="2500"/>
                    </a:p>
                  </a:txBody>
                  <a:tcPr/>
                </a:tc>
              </a:tr>
              <a:tr h="7340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Tumor</a:t>
                      </a:r>
                      <a:endParaRPr lang="en-US" sz="25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Black</a:t>
                      </a:r>
                      <a:endParaRPr lang="en-US" sz="25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2:0:1</a:t>
                      </a:r>
                      <a:endParaRPr lang="en-US" sz="25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0.2%</a:t>
                      </a:r>
                      <a:endParaRPr lang="en-US" sz="2500"/>
                    </a:p>
                  </a:txBody>
                  <a:tcPr/>
                </a:tc>
              </a:tr>
              <a:tr h="7340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Surrounding Fat/Tissue</a:t>
                      </a:r>
                      <a:endParaRPr lang="en-US" sz="25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Transparent</a:t>
                      </a:r>
                      <a:endParaRPr lang="en-US" sz="25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2:1:0</a:t>
                      </a:r>
                      <a:endParaRPr lang="en-US" sz="25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500"/>
                        <a:t>0.35%</a:t>
                      </a:r>
                      <a:endParaRPr lang="en-US" sz="250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advClick="0" advTm="600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b="1"/>
              <a:t>3rd Prototype: </a:t>
            </a:r>
            <a:r>
              <a:rPr lang="en-US"/>
              <a:t>Anatomical Accuracy</a:t>
            </a:r>
            <a:endParaRPr lang="en-US"/>
          </a:p>
        </p:txBody>
      </p:sp>
      <p:pic>
        <p:nvPicPr>
          <p:cNvPr id="8" name="Content Placeholder 7"/>
          <p:cNvPicPr>
            <a:picLocks noChangeAspect="1"/>
          </p:cNvPicPr>
          <p:nvPr>
            <p:ph sz="half" idx="1"/>
          </p:nvPr>
        </p:nvPicPr>
        <p:blipFill>
          <a:blip r:embed="rId1"/>
          <a:srcRect l="36185" t="15467" r="36553" b="19824"/>
          <a:stretch>
            <a:fillRect/>
          </a:stretch>
        </p:blipFill>
        <p:spPr>
          <a:xfrm>
            <a:off x="828040" y="1533525"/>
            <a:ext cx="3592195" cy="4796155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ChangeAspect="1"/>
          </p:cNvPicPr>
          <p:nvPr>
            <p:ph sz="half" idx="2"/>
          </p:nvPr>
        </p:nvPicPr>
        <p:blipFill>
          <a:blip r:embed="rId2"/>
          <a:srcRect l="35539" t="15817" r="35490" b="18170"/>
          <a:stretch>
            <a:fillRect/>
          </a:stretch>
        </p:blipFill>
        <p:spPr>
          <a:xfrm>
            <a:off x="4430395" y="1523365"/>
            <a:ext cx="3749675" cy="48063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35394" t="17730" r="37618" b="20267"/>
          <a:stretch>
            <a:fillRect/>
          </a:stretch>
        </p:blipFill>
        <p:spPr>
          <a:xfrm rot="16200000">
            <a:off x="8559800" y="1143635"/>
            <a:ext cx="2599055" cy="33585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rcRect l="36186" t="23618" r="38092" b="18869"/>
          <a:stretch>
            <a:fillRect/>
          </a:stretch>
        </p:blipFill>
        <p:spPr>
          <a:xfrm rot="16200000">
            <a:off x="8524875" y="3778250"/>
            <a:ext cx="2668905" cy="3357880"/>
          </a:xfrm>
          <a:prstGeom prst="rect">
            <a:avLst/>
          </a:prstGeom>
        </p:spPr>
      </p:pic>
    </p:spTree>
  </p:cSld>
  <p:clrMapOvr>
    <a:masterClrMapping/>
  </p:clrMapOvr>
  <p:transition advClick="0" advTm="600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65125"/>
            <a:ext cx="10515600" cy="1325563"/>
          </a:xfrm>
        </p:spPr>
        <p:txBody>
          <a:bodyPr/>
          <a:p>
            <a:r>
              <a:rPr lang="en-US" b="1"/>
              <a:t>3rd Prototype: </a:t>
            </a:r>
            <a:r>
              <a:rPr lang="en-US"/>
              <a:t>Anatomical Accuracy</a:t>
            </a:r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rcRect l="37001" t="14975" r="36051" b="17751"/>
          <a:stretch>
            <a:fillRect/>
          </a:stretch>
        </p:blipFill>
        <p:spPr>
          <a:xfrm>
            <a:off x="10795" y="1691005"/>
            <a:ext cx="3998595" cy="513588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>
            <p:ph sz="half" idx="2"/>
          </p:nvPr>
        </p:nvPicPr>
        <p:blipFill>
          <a:blip r:embed="rId2"/>
          <a:srcRect l="35539" t="13834" r="35490" b="14205"/>
          <a:stretch>
            <a:fillRect/>
          </a:stretch>
        </p:blipFill>
        <p:spPr>
          <a:xfrm>
            <a:off x="4451985" y="1691005"/>
            <a:ext cx="3676015" cy="51358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35555" t="14925" r="36196" b="37659"/>
          <a:stretch>
            <a:fillRect/>
          </a:stretch>
        </p:blipFill>
        <p:spPr>
          <a:xfrm>
            <a:off x="8408670" y="2673350"/>
            <a:ext cx="3791585" cy="41535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 l="24665" t="15480" r="25150" b="19424"/>
          <a:stretch>
            <a:fillRect/>
          </a:stretch>
        </p:blipFill>
        <p:spPr>
          <a:xfrm>
            <a:off x="8408670" y="-93345"/>
            <a:ext cx="3791585" cy="2766695"/>
          </a:xfrm>
          <a:prstGeom prst="rect">
            <a:avLst/>
          </a:prstGeom>
        </p:spPr>
      </p:pic>
    </p:spTree>
  </p:cSld>
  <p:clrMapOvr>
    <a:masterClrMapping/>
  </p:clrMapOvr>
  <p:transition advClick="0" advTm="600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0815"/>
            <a:ext cx="10515600" cy="1325563"/>
          </a:xfrm>
        </p:spPr>
        <p:txBody>
          <a:bodyPr/>
          <a:p>
            <a:r>
              <a:rPr lang="en-US" b="1"/>
              <a:t>3rd Prototype</a:t>
            </a:r>
            <a:r>
              <a:rPr lang="en-US"/>
              <a:t>: Abdominal Ultrasound</a:t>
            </a:r>
            <a:endParaRPr lang="en-US"/>
          </a:p>
        </p:txBody>
      </p:sp>
      <p:pic>
        <p:nvPicPr>
          <p:cNvPr id="4" name="video-1525791970">
            <a:hlinkClick r:id="" action="ppaction://media"/>
          </p:cNvPr>
          <p:cNvPicPr>
            <a:picLocks noChangeAspect="1"/>
          </p:cNvPicPr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rcRect t="20518"/>
          <a:stretch>
            <a:fillRect/>
          </a:stretch>
        </p:blipFill>
        <p:spPr>
          <a:xfrm>
            <a:off x="-8890" y="1468755"/>
            <a:ext cx="4211320" cy="5951220"/>
          </a:xfrm>
          <a:prstGeom prst="rect">
            <a:avLst/>
          </a:prstGeom>
        </p:spPr>
      </p:pic>
      <p:pic>
        <p:nvPicPr>
          <p:cNvPr id="5" name="video-1525792012">
            <a:hlinkClick r:id="" action="ppaction://media"/>
          </p:cNvPr>
          <p:cNvPicPr>
            <a:picLocks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6"/>
          <a:srcRect t="10924"/>
          <a:stretch>
            <a:fillRect/>
          </a:stretch>
        </p:blipFill>
        <p:spPr>
          <a:xfrm>
            <a:off x="8014335" y="1371600"/>
            <a:ext cx="4178935" cy="5870575"/>
          </a:xfrm>
          <a:prstGeom prst="rect">
            <a:avLst/>
          </a:prstGeom>
        </p:spPr>
      </p:pic>
      <p:pic>
        <p:nvPicPr>
          <p:cNvPr id="6" name="Content Placeholder 2"/>
          <p:cNvPicPr>
            <a:picLocks noChangeAspect="1"/>
          </p:cNvPicPr>
          <p:nvPr/>
        </p:nvPicPr>
        <p:blipFill>
          <a:blip r:embed="rId7"/>
          <a:srcRect l="18251" t="16689" r="33846" b="35178"/>
          <a:stretch>
            <a:fillRect/>
          </a:stretch>
        </p:blipFill>
        <p:spPr>
          <a:xfrm>
            <a:off x="4086860" y="2301240"/>
            <a:ext cx="4077970" cy="3642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6"/>
          <p:cNvSpPr txBox="1"/>
          <p:nvPr/>
        </p:nvSpPr>
        <p:spPr>
          <a:xfrm>
            <a:off x="5795645" y="2767330"/>
            <a:ext cx="17106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>
                <a:solidFill>
                  <a:schemeClr val="bg1"/>
                </a:solidFill>
              </a:rPr>
              <a:t>Rectum 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6199505" y="3533140"/>
            <a:ext cx="11487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>
                <a:solidFill>
                  <a:schemeClr val="bg1"/>
                </a:solidFill>
              </a:rPr>
              <a:t>Vaginal </a:t>
            </a:r>
            <a:endParaRPr lang="en-US" sz="2000">
              <a:solidFill>
                <a:schemeClr val="bg1"/>
              </a:solidFill>
            </a:endParaRPr>
          </a:p>
          <a:p>
            <a:r>
              <a:rPr lang="en-US" sz="2000">
                <a:solidFill>
                  <a:schemeClr val="bg1"/>
                </a:solidFill>
              </a:rPr>
              <a:t>Cavity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5694680" y="4667885"/>
            <a:ext cx="19596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>
                <a:solidFill>
                  <a:schemeClr val="bg1"/>
                </a:solidFill>
              </a:rPr>
              <a:t>Bladder</a:t>
            </a:r>
            <a:endParaRPr lang="en-US" sz="2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60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07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368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0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 fullScrn="0">
              <p:cMediaNode>
                <p:cTn id="1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Common site of hydrogel injection</a:t>
            </a:r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rcRect l="61369" t="47877" r="17739" b="25142"/>
          <a:stretch>
            <a:fillRect/>
          </a:stretch>
        </p:blipFill>
        <p:spPr>
          <a:xfrm>
            <a:off x="2607310" y="1850390"/>
            <a:ext cx="5771515" cy="419290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683250" y="3454400"/>
            <a:ext cx="533400" cy="215900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ransition advClick="0" advTm="600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b="1"/>
              <a:t>3rd Prototype</a:t>
            </a:r>
            <a:r>
              <a:rPr lang="en-US"/>
              <a:t>: Abdominal Ultrasound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rcRect l="26196" t="17912" r="35701" b="45355"/>
          <a:stretch>
            <a:fillRect/>
          </a:stretch>
        </p:blipFill>
        <p:spPr>
          <a:xfrm>
            <a:off x="-20320" y="1863090"/>
            <a:ext cx="4838700" cy="414718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ChangeAspect="1"/>
          </p:cNvPicPr>
          <p:nvPr>
            <p:ph sz="half" idx="2"/>
          </p:nvPr>
        </p:nvPicPr>
        <p:blipFill>
          <a:blip r:embed="rId2"/>
          <a:srcRect l="30315" t="17700" r="44273" b="52473"/>
          <a:stretch>
            <a:fillRect/>
          </a:stretch>
        </p:blipFill>
        <p:spPr>
          <a:xfrm>
            <a:off x="4381500" y="1849120"/>
            <a:ext cx="4007485" cy="418147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6762115" y="3233420"/>
            <a:ext cx="8547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>
                <a:solidFill>
                  <a:schemeClr val="bg1"/>
                </a:solidFill>
              </a:rPr>
              <a:t>Tumor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rcRect l="33337" t="20755" r="47164" b="54688"/>
          <a:stretch>
            <a:fillRect/>
          </a:stretch>
        </p:blipFill>
        <p:spPr>
          <a:xfrm>
            <a:off x="8275955" y="1863090"/>
            <a:ext cx="3722370" cy="4167505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9604375" y="2299970"/>
            <a:ext cx="12433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>
                <a:solidFill>
                  <a:schemeClr val="bg1"/>
                </a:solidFill>
              </a:rPr>
              <a:t>Rectum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9615170" y="3147060"/>
            <a:ext cx="12433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>
                <a:solidFill>
                  <a:schemeClr val="bg1"/>
                </a:solidFill>
              </a:rPr>
              <a:t>Vagina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9561195" y="4507230"/>
            <a:ext cx="12433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>
                <a:solidFill>
                  <a:schemeClr val="bg1"/>
                </a:solidFill>
              </a:rPr>
              <a:t>Bladder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983105" y="4377690"/>
            <a:ext cx="17633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>
                <a:solidFill>
                  <a:schemeClr val="bg1"/>
                </a:solidFill>
              </a:rPr>
              <a:t>^   </a:t>
            </a:r>
            <a:endParaRPr lang="en-US" b="1">
              <a:solidFill>
                <a:schemeClr val="bg1"/>
              </a:solidFill>
            </a:endParaRPr>
          </a:p>
          <a:p>
            <a:r>
              <a:rPr lang="en-US" b="1">
                <a:solidFill>
                  <a:schemeClr val="bg1"/>
                </a:solidFill>
              </a:rPr>
              <a:t> needle</a:t>
            </a:r>
            <a:endParaRPr lang="en-US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600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b="1"/>
              <a:t>3rd Prototype</a:t>
            </a:r>
            <a:r>
              <a:rPr lang="en-US"/>
              <a:t>: Abdominal Ultrasound</a:t>
            </a:r>
            <a:endParaRPr lang="en-US"/>
          </a:p>
        </p:txBody>
      </p:sp>
      <p:sp>
        <p:nvSpPr>
          <p:cNvPr id="3" name="Content Placeholder 2"/>
          <p:cNvSpPr/>
          <p:nvPr>
            <p:ph sz="half" idx="1"/>
          </p:nvPr>
        </p:nvSpPr>
        <p:spPr/>
        <p:txBody>
          <a:bodyPr/>
          <a:p>
            <a:endParaRPr lang="en-US"/>
          </a:p>
        </p:txBody>
      </p:sp>
      <p:sp>
        <p:nvSpPr>
          <p:cNvPr id="4" name="Content Placeholder 3"/>
          <p:cNvSpPr/>
          <p:nvPr>
            <p:ph sz="half" idx="2"/>
          </p:nvPr>
        </p:nvSpPr>
        <p:spPr/>
        <p:txBody>
          <a:bodyPr/>
          <a:p>
            <a:endParaRPr lang="en-US"/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1">
            <a:grayscl/>
          </a:blip>
          <a:stretch>
            <a:fillRect/>
          </a:stretch>
        </p:blipFill>
        <p:spPr>
          <a:xfrm>
            <a:off x="6019800" y="1584325"/>
            <a:ext cx="5532755" cy="456628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2"/>
          <a:srcRect l="13876"/>
          <a:stretch>
            <a:fillRect/>
          </a:stretch>
        </p:blipFill>
        <p:spPr>
          <a:xfrm>
            <a:off x="340995" y="1584325"/>
            <a:ext cx="5564505" cy="4540885"/>
          </a:xfrm>
          <a:prstGeom prst="rect">
            <a:avLst/>
          </a:prstGeom>
        </p:spPr>
      </p:pic>
      <p:sp>
        <p:nvSpPr>
          <p:cNvPr id="116" name="Text Box 115"/>
          <p:cNvSpPr txBox="1"/>
          <p:nvPr/>
        </p:nvSpPr>
        <p:spPr>
          <a:xfrm>
            <a:off x="3367405" y="2964815"/>
            <a:ext cx="16452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</a:rPr>
              <a:t>Bladder</a:t>
            </a:r>
            <a:endParaRPr lang="en-US" sz="20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1" name="Text Box 120"/>
          <p:cNvSpPr txBox="1"/>
          <p:nvPr/>
        </p:nvSpPr>
        <p:spPr>
          <a:xfrm>
            <a:off x="2738755" y="5041265"/>
            <a:ext cx="19583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sym typeface="+mn-ea"/>
              </a:rPr>
              <a:t>Vagina</a:t>
            </a:r>
            <a:endParaRPr lang="en-US" sz="2000" b="1">
              <a:solidFill>
                <a:schemeClr val="bg1"/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125" name="Text Box 124"/>
          <p:cNvSpPr txBox="1"/>
          <p:nvPr/>
        </p:nvSpPr>
        <p:spPr>
          <a:xfrm>
            <a:off x="1741805" y="4642485"/>
            <a:ext cx="4660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</a:rPr>
              <a:t>*</a:t>
            </a:r>
            <a:endParaRPr lang="en-US" sz="20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6" name="Text Box 125"/>
          <p:cNvSpPr txBox="1"/>
          <p:nvPr/>
        </p:nvSpPr>
        <p:spPr>
          <a:xfrm>
            <a:off x="356870" y="3984625"/>
            <a:ext cx="11360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</a:rPr>
              <a:t>Uterus</a:t>
            </a:r>
            <a:endParaRPr lang="en-US" sz="20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7" name="Text Box 126"/>
          <p:cNvSpPr txBox="1"/>
          <p:nvPr/>
        </p:nvSpPr>
        <p:spPr>
          <a:xfrm>
            <a:off x="9638665" y="3117850"/>
            <a:ext cx="19138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</a:rPr>
              <a:t>Bladder</a:t>
            </a:r>
            <a:endParaRPr lang="en-US" sz="20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8" name="Text Box 127"/>
          <p:cNvSpPr txBox="1"/>
          <p:nvPr/>
        </p:nvSpPr>
        <p:spPr>
          <a:xfrm>
            <a:off x="8886190" y="4642485"/>
            <a:ext cx="24676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sym typeface="+mn-ea"/>
              </a:rPr>
              <a:t>Vagina</a:t>
            </a:r>
            <a:endParaRPr lang="en-US" sz="2000" b="1">
              <a:solidFill>
                <a:schemeClr val="bg1"/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129" name="Text Box 128"/>
          <p:cNvSpPr txBox="1"/>
          <p:nvPr/>
        </p:nvSpPr>
        <p:spPr>
          <a:xfrm>
            <a:off x="7308850" y="3762375"/>
            <a:ext cx="13417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</a:rPr>
              <a:t>Uterus</a:t>
            </a:r>
            <a:endParaRPr lang="en-US" sz="20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1070610" y="6241415"/>
            <a:ext cx="46189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/>
              <a:t>Phantom Ultrasound Image (* = tumor)</a:t>
            </a:r>
            <a:endParaRPr lang="en-US" b="1"/>
          </a:p>
        </p:txBody>
      </p:sp>
      <p:sp>
        <p:nvSpPr>
          <p:cNvPr id="10" name="Text Box 9"/>
          <p:cNvSpPr txBox="1"/>
          <p:nvPr/>
        </p:nvSpPr>
        <p:spPr>
          <a:xfrm>
            <a:off x="6649720" y="6238875"/>
            <a:ext cx="46189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/>
              <a:t>Real Patient Ultrasound Image (* = tumor)</a:t>
            </a:r>
            <a:endParaRPr lang="en-US" b="1"/>
          </a:p>
        </p:txBody>
      </p:sp>
    </p:spTree>
  </p:cSld>
  <p:clrMapOvr>
    <a:masterClrMapping/>
  </p:clrMapOvr>
  <p:transition advClick="0" advTm="600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b="1"/>
              <a:t>3rd Prototype:</a:t>
            </a:r>
            <a:r>
              <a:rPr lang="en-US"/>
              <a:t> Transrectal Ultrasound (TRUS)</a:t>
            </a:r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rcRect l="3697" t="22778" r="19185" b="17058"/>
          <a:stretch>
            <a:fillRect/>
          </a:stretch>
        </p:blipFill>
        <p:spPr>
          <a:xfrm>
            <a:off x="149225" y="1424940"/>
            <a:ext cx="5910580" cy="435165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31825" y="5148580"/>
            <a:ext cx="11684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solidFill>
                  <a:schemeClr val="bg1"/>
                </a:solidFill>
              </a:rPr>
              <a:t>Uterus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7990840" y="1504950"/>
            <a:ext cx="11684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solidFill>
                  <a:schemeClr val="bg1"/>
                </a:solidFill>
              </a:rPr>
              <a:t>Bladder</a:t>
            </a: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459230" y="4564380"/>
            <a:ext cx="1285875" cy="72517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/>
          <p:cNvPicPr>
            <a:picLocks noChangeAspect="1"/>
          </p:cNvPicPr>
          <p:nvPr>
            <p:ph sz="half" idx="2"/>
          </p:nvPr>
        </p:nvPicPr>
        <p:blipFill>
          <a:blip r:embed="rId2"/>
          <a:srcRect l="15311" t="32728" r="28090" b="17934"/>
          <a:stretch>
            <a:fillRect/>
          </a:stretch>
        </p:blipFill>
        <p:spPr>
          <a:xfrm>
            <a:off x="6352540" y="1403985"/>
            <a:ext cx="5642610" cy="437261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8654415" y="3416935"/>
            <a:ext cx="11684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solidFill>
                  <a:schemeClr val="bg1"/>
                </a:solidFill>
              </a:rPr>
              <a:t>Tumor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2265045" y="2573020"/>
            <a:ext cx="11684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solidFill>
                  <a:schemeClr val="bg1"/>
                </a:solidFill>
              </a:rPr>
              <a:t>Bladder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8180070" y="1504950"/>
            <a:ext cx="11684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solidFill>
                  <a:schemeClr val="bg1"/>
                </a:solidFill>
              </a:rPr>
              <a:t>Bladder</a:t>
            </a: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6000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b="1"/>
              <a:t>3rd Prototype:</a:t>
            </a:r>
            <a:r>
              <a:rPr lang="en-US"/>
              <a:t> Transrectal Ultrasound (TRUS)</a:t>
            </a:r>
            <a:endParaRPr lang="en-US"/>
          </a:p>
        </p:txBody>
      </p:sp>
      <p:pic>
        <p:nvPicPr>
          <p:cNvPr id="13" name="Content Placeholder 12"/>
          <p:cNvPicPr>
            <a:picLocks noChangeAspect="1"/>
          </p:cNvPicPr>
          <p:nvPr>
            <p:ph sz="half" idx="1"/>
          </p:nvPr>
        </p:nvPicPr>
        <p:blipFill>
          <a:blip r:embed="rId1"/>
          <a:srcRect l="17447" t="26135" r="31444" b="20400"/>
          <a:stretch>
            <a:fillRect/>
          </a:stretch>
        </p:blipFill>
        <p:spPr>
          <a:xfrm>
            <a:off x="3879850" y="1691005"/>
            <a:ext cx="4606290" cy="428371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5274310" y="3816985"/>
            <a:ext cx="18173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solidFill>
                  <a:schemeClr val="bg1"/>
                </a:solidFill>
              </a:rPr>
              <a:t>Vaginal Cavity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4860290" y="5058410"/>
            <a:ext cx="18173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solidFill>
                  <a:schemeClr val="bg1"/>
                </a:solidFill>
              </a:rPr>
              <a:t>^    needle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6" name="video-1525793649">
            <a:hlinkClick r:id="" action="ppaction://media"/>
          </p:cNvPr>
          <p:cNvPicPr/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95640" y="1457960"/>
            <a:ext cx="3917950" cy="5381625"/>
          </a:xfrm>
          <a:prstGeom prst="rect">
            <a:avLst/>
          </a:prstGeom>
        </p:spPr>
      </p:pic>
      <p:pic>
        <p:nvPicPr>
          <p:cNvPr id="17" name="video-1525793615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link="rId6"/>
              </p:ext>
            </p:extLst>
          </p:nvPr>
        </p:nvPicPr>
        <p:blipFill>
          <a:blip r:embed="rId7"/>
          <a:srcRect t="6711"/>
          <a:stretch>
            <a:fillRect/>
          </a:stretch>
        </p:blipFill>
        <p:spPr>
          <a:xfrm>
            <a:off x="-5080" y="1543685"/>
            <a:ext cx="3884930" cy="5295900"/>
          </a:xfrm>
          <a:prstGeom prst="rect">
            <a:avLst/>
          </a:prstGeom>
        </p:spPr>
      </p:pic>
    </p:spTree>
  </p:cSld>
  <p:clrMapOvr>
    <a:masterClrMapping/>
  </p:clrMapOvr>
  <p:transition advClick="0" advTm="60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592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243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0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video fullScrn="0">
              <p:cMediaNode>
                <p:cTn id="1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The Original Project</a:t>
            </a:r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rcRect l="67478" t="48153" r="16507" b="30222"/>
          <a:stretch>
            <a:fillRect/>
          </a:stretch>
        </p:blipFill>
        <p:spPr>
          <a:xfrm>
            <a:off x="8814435" y="730885"/>
            <a:ext cx="2851785" cy="418274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>
            <p:ph sz="half" idx="2"/>
          </p:nvPr>
        </p:nvPicPr>
        <p:blipFill>
          <a:blip r:embed="rId2"/>
          <a:srcRect l="39011" t="32651" r="16281" b="31633"/>
          <a:stretch>
            <a:fillRect/>
          </a:stretch>
        </p:blipFill>
        <p:spPr>
          <a:xfrm>
            <a:off x="234315" y="1289050"/>
            <a:ext cx="8580120" cy="3455670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"/>
          <a:srcRect l="29879" t="52667" r="40826" b="33403"/>
          <a:stretch>
            <a:fillRect/>
          </a:stretch>
        </p:blipFill>
        <p:spPr>
          <a:xfrm>
            <a:off x="1052195" y="4744720"/>
            <a:ext cx="4844415" cy="1869440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1"/>
          <a:srcRect l="40355" t="67040" r="32215" b="23758"/>
          <a:stretch>
            <a:fillRect/>
          </a:stretch>
        </p:blipFill>
        <p:spPr>
          <a:xfrm>
            <a:off x="5896610" y="4913630"/>
            <a:ext cx="4884420" cy="1779905"/>
          </a:xfrm>
          <a:prstGeom prst="rect">
            <a:avLst/>
          </a:prstGeom>
        </p:spPr>
      </p:pic>
    </p:spTree>
  </p:cSld>
  <p:clrMapOvr>
    <a:masterClrMapping/>
  </p:clrMapOvr>
  <p:transition advClick="0" advTm="600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Plastisol</a:t>
            </a:r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rcRect l="27286" t="18255" r="28682" b="24267"/>
          <a:stretch>
            <a:fillRect/>
          </a:stretch>
        </p:blipFill>
        <p:spPr>
          <a:xfrm>
            <a:off x="838200" y="1704975"/>
            <a:ext cx="5181600" cy="291465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2"/>
          <a:srcRect l="40748" t="48824" r="41066" b="31373"/>
          <a:stretch>
            <a:fillRect/>
          </a:stretch>
        </p:blipFill>
        <p:spPr>
          <a:xfrm>
            <a:off x="1936750" y="4619625"/>
            <a:ext cx="2984500" cy="18281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37290" t="29794" r="36670" b="30368"/>
          <a:stretch>
            <a:fillRect/>
          </a:stretch>
        </p:blipFill>
        <p:spPr>
          <a:xfrm rot="5400000">
            <a:off x="6024880" y="868045"/>
            <a:ext cx="5997575" cy="5161915"/>
          </a:xfrm>
          <a:prstGeom prst="rect">
            <a:avLst/>
          </a:prstGeom>
        </p:spPr>
      </p:pic>
    </p:spTree>
  </p:cSld>
  <p:clrMapOvr>
    <a:masterClrMapping/>
  </p:clrMapOvr>
  <p:transition advClick="0" advTm="600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Set-Up</a:t>
            </a:r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27990" y="1390650"/>
            <a:ext cx="8485505" cy="512635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>
            <p:ph sz="half" idx="2"/>
          </p:nvPr>
        </p:nvPicPr>
        <p:blipFill>
          <a:blip r:embed="rId2"/>
          <a:srcRect l="34804" t="15163" r="36973" b="22789"/>
          <a:stretch>
            <a:fillRect/>
          </a:stretch>
        </p:blipFill>
        <p:spPr>
          <a:xfrm>
            <a:off x="7645400" y="1369060"/>
            <a:ext cx="4162425" cy="5147945"/>
          </a:xfrm>
          <a:prstGeom prst="rect">
            <a:avLst/>
          </a:prstGeom>
        </p:spPr>
      </p:pic>
    </p:spTree>
  </p:cSld>
  <p:clrMapOvr>
    <a:masterClrMapping/>
  </p:clrMapOvr>
  <p:transition advClick="0" advTm="600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rcRect l="39524" t="12110" r="39482" b="35136"/>
          <a:stretch>
            <a:fillRect/>
          </a:stretch>
        </p:blipFill>
        <p:spPr>
          <a:xfrm rot="16200000">
            <a:off x="923925" y="2999740"/>
            <a:ext cx="2966720" cy="49269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0" y="365125"/>
            <a:ext cx="10515600" cy="1325563"/>
          </a:xfrm>
        </p:spPr>
        <p:txBody>
          <a:bodyPr/>
          <a:p>
            <a:r>
              <a:rPr lang="en-US"/>
              <a:t>Experimenting with Ratios &amp; Colors</a:t>
            </a:r>
            <a:endParaRPr lang="en-US"/>
          </a:p>
        </p:txBody>
      </p:sp>
      <p:pic>
        <p:nvPicPr>
          <p:cNvPr id="5" name="video-1523791980">
            <a:hlinkClick r:id="" action="ppaction://media"/>
          </p:cNvPr>
          <p:cNvPicPr>
            <a:picLocks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rcRect t="24631" b="10523"/>
          <a:stretch>
            <a:fillRect/>
          </a:stretch>
        </p:blipFill>
        <p:spPr>
          <a:xfrm>
            <a:off x="4747895" y="1876425"/>
            <a:ext cx="4231640" cy="524256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ChangeAspect="1"/>
          </p:cNvPicPr>
          <p:nvPr>
            <p:ph sz="half" idx="2"/>
          </p:nvPr>
        </p:nvPicPr>
        <p:blipFill>
          <a:blip r:embed="rId5"/>
          <a:srcRect l="8382" t="34171" r="9988" b="20492"/>
          <a:stretch>
            <a:fillRect/>
          </a:stretch>
        </p:blipFill>
        <p:spPr>
          <a:xfrm>
            <a:off x="8951595" y="1905"/>
            <a:ext cx="3284220" cy="3346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rcRect l="5885" t="11554" r="20728" b="20554"/>
          <a:stretch>
            <a:fillRect/>
          </a:stretch>
        </p:blipFill>
        <p:spPr>
          <a:xfrm>
            <a:off x="-55880" y="1862455"/>
            <a:ext cx="4815840" cy="25063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rcRect l="36503" t="28192" r="35722" b="17378"/>
          <a:stretch>
            <a:fillRect/>
          </a:stretch>
        </p:blipFill>
        <p:spPr>
          <a:xfrm>
            <a:off x="8951595" y="3348355"/>
            <a:ext cx="3386455" cy="3733165"/>
          </a:xfrm>
          <a:prstGeom prst="rect">
            <a:avLst/>
          </a:prstGeom>
        </p:spPr>
      </p:pic>
    </p:spTree>
  </p:cSld>
  <p:clrMapOvr>
    <a:masterClrMapping/>
  </p:clrMapOvr>
  <p:transition advClick="0" advTm="60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5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Experimenting with Echogenicity</a:t>
            </a:r>
            <a:endParaRPr lang="en-US"/>
          </a:p>
        </p:txBody>
      </p:sp>
      <p:sp>
        <p:nvSpPr>
          <p:cNvPr id="51" name="Text Box 50"/>
          <p:cNvSpPr txBox="1"/>
          <p:nvPr/>
        </p:nvSpPr>
        <p:spPr>
          <a:xfrm>
            <a:off x="6962140" y="5868670"/>
            <a:ext cx="161353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500" b="1">
                <a:latin typeface="Arial" panose="020B0604020202020204" pitchFamily="34" charset="0"/>
              </a:rPr>
              <a:t>0.046%</a:t>
            </a:r>
            <a:endParaRPr lang="en-US" sz="2500" b="1">
              <a:latin typeface="Arial" panose="020B0604020202020204" pitchFamily="34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1"/>
          <a:srcRect l="70621" t="20198" r="18958" b="69008"/>
          <a:stretch>
            <a:fillRect/>
          </a:stretch>
        </p:blipFill>
        <p:spPr>
          <a:xfrm>
            <a:off x="828675" y="3651250"/>
            <a:ext cx="2079625" cy="2082800"/>
          </a:xfrm>
          <a:prstGeom prst="ellipse">
            <a:avLst/>
          </a:prstGeom>
          <a:pattFill prst="pct70">
            <a:fgClr>
              <a:schemeClr val="accent1"/>
            </a:fgClr>
            <a:bgClr>
              <a:schemeClr val="bg1"/>
            </a:bgClr>
          </a:pattFill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"/>
          <a:srcRect l="39869" t="18920" r="53542" b="73230"/>
          <a:stretch>
            <a:fillRect/>
          </a:stretch>
        </p:blipFill>
        <p:spPr>
          <a:xfrm>
            <a:off x="6520815" y="3651250"/>
            <a:ext cx="1965325" cy="2082800"/>
          </a:xfrm>
          <a:prstGeom prst="ellipse">
            <a:avLst/>
          </a:prstGeom>
          <a:pattFill prst="pct70">
            <a:fgClr>
              <a:schemeClr val="accent1"/>
            </a:fgClr>
            <a:bgClr>
              <a:schemeClr val="bg1"/>
            </a:bgClr>
          </a:pattFill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"/>
          <a:srcRect l="54299" t="22971" r="37922" b="68279"/>
          <a:stretch>
            <a:fillRect/>
          </a:stretch>
        </p:blipFill>
        <p:spPr>
          <a:xfrm>
            <a:off x="3618230" y="3651250"/>
            <a:ext cx="2082800" cy="2082800"/>
          </a:xfrm>
          <a:prstGeom prst="ellipse">
            <a:avLst/>
          </a:prstGeom>
          <a:pattFill prst="pct70">
            <a:fgClr>
              <a:schemeClr val="accent1"/>
            </a:fgClr>
            <a:bgClr>
              <a:schemeClr val="bg1"/>
            </a:bgClr>
          </a:pattFill>
        </p:spPr>
      </p:pic>
      <p:sp>
        <p:nvSpPr>
          <p:cNvPr id="59" name="Text Box 58"/>
          <p:cNvSpPr txBox="1"/>
          <p:nvPr/>
        </p:nvSpPr>
        <p:spPr>
          <a:xfrm>
            <a:off x="4198620" y="5868670"/>
            <a:ext cx="161353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500" b="1">
                <a:latin typeface="Arial" panose="020B0604020202020204" pitchFamily="34" charset="0"/>
              </a:rPr>
              <a:t>0.22%</a:t>
            </a:r>
            <a:endParaRPr lang="en-US" sz="2500" b="1">
              <a:latin typeface="Arial" panose="020B0604020202020204" pitchFamily="34" charset="0"/>
            </a:endParaRPr>
          </a:p>
        </p:txBody>
      </p:sp>
      <p:sp>
        <p:nvSpPr>
          <p:cNvPr id="65" name="Text Box 64"/>
          <p:cNvSpPr txBox="1"/>
          <p:nvPr/>
        </p:nvSpPr>
        <p:spPr>
          <a:xfrm>
            <a:off x="1329690" y="5868670"/>
            <a:ext cx="145097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500" b="1">
                <a:latin typeface="Arial" panose="020B0604020202020204" pitchFamily="34" charset="0"/>
              </a:rPr>
              <a:t>0.70%</a:t>
            </a:r>
            <a:endParaRPr lang="en-US" sz="2500" b="1">
              <a:latin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4"/>
          <a:srcRect l="47652" t="27917" r="40141" b="26966"/>
          <a:stretch>
            <a:fillRect/>
          </a:stretch>
        </p:blipFill>
        <p:spPr>
          <a:xfrm>
            <a:off x="10687050" y="2164715"/>
            <a:ext cx="1303655" cy="288861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5"/>
          <a:srcRect l="42647" t="21656" r="40686" b="30414"/>
          <a:stretch>
            <a:fillRect/>
          </a:stretch>
        </p:blipFill>
        <p:spPr>
          <a:xfrm>
            <a:off x="8913495" y="2164080"/>
            <a:ext cx="1785620" cy="288988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8873490" y="5142230"/>
            <a:ext cx="31546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/>
              <a:t>Sigma Aldrich 75 micron </a:t>
            </a:r>
            <a:endParaRPr lang="en-US"/>
          </a:p>
          <a:p>
            <a:pPr algn="ctr"/>
            <a:r>
              <a:rPr lang="en-US"/>
              <a:t>acid-washed glass microbeads</a:t>
            </a:r>
            <a:endParaRPr lang="en-US"/>
          </a:p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rcRect l="45087" t="18565" r="46442" b="31700"/>
          <a:stretch>
            <a:fillRect/>
          </a:stretch>
        </p:blipFill>
        <p:spPr>
          <a:xfrm rot="5400000">
            <a:off x="3655060" y="-479425"/>
            <a:ext cx="1771015" cy="5849620"/>
          </a:xfrm>
          <a:prstGeom prst="rect">
            <a:avLst/>
          </a:prstGeom>
        </p:spPr>
      </p:pic>
    </p:spTree>
  </p:cSld>
  <p:clrMapOvr>
    <a:masterClrMapping/>
  </p:clrMapOvr>
  <p:transition advClick="0" advTm="600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Experimenting with Mold</a:t>
            </a:r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rcRect l="38301" t="22224" r="38138" b="28688"/>
          <a:stretch>
            <a:fillRect/>
          </a:stretch>
        </p:blipFill>
        <p:spPr>
          <a:xfrm>
            <a:off x="-172085" y="1522095"/>
            <a:ext cx="4954270" cy="505904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2"/>
          <a:srcRect l="37034" t="19107" r="40319" b="28736"/>
          <a:stretch>
            <a:fillRect/>
          </a:stretch>
        </p:blipFill>
        <p:spPr>
          <a:xfrm>
            <a:off x="4782185" y="1662430"/>
            <a:ext cx="3828415" cy="4959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37545" t="19415" r="40987" b="22516"/>
          <a:stretch>
            <a:fillRect/>
          </a:stretch>
        </p:blipFill>
        <p:spPr>
          <a:xfrm>
            <a:off x="8610600" y="1381125"/>
            <a:ext cx="3444240" cy="5240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l="28707" t="20248" r="27259" b="42718"/>
          <a:stretch>
            <a:fillRect/>
          </a:stretch>
        </p:blipFill>
        <p:spPr>
          <a:xfrm>
            <a:off x="4416425" y="1521460"/>
            <a:ext cx="4246245" cy="2009140"/>
          </a:xfrm>
          <a:prstGeom prst="rect">
            <a:avLst/>
          </a:prstGeom>
        </p:spPr>
      </p:pic>
    </p:spTree>
  </p:cSld>
  <p:clrMapOvr>
    <a:masterClrMapping/>
  </p:clrMapOvr>
  <p:transition advClick="0" advTm="600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b="1"/>
              <a:t>1st Prototype: </a:t>
            </a:r>
            <a:r>
              <a:rPr lang="en-US"/>
              <a:t>Realistic Texture</a:t>
            </a:r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rcRect l="35971" t="14592" r="36143" b="19072"/>
          <a:stretch>
            <a:fillRect/>
          </a:stretch>
        </p:blipFill>
        <p:spPr>
          <a:xfrm>
            <a:off x="-27305" y="1428115"/>
            <a:ext cx="4181475" cy="5434330"/>
          </a:xfrm>
          <a:prstGeom prst="rect">
            <a:avLst/>
          </a:prstGeom>
        </p:spPr>
      </p:pic>
      <p:pic>
        <p:nvPicPr>
          <p:cNvPr id="5" name="IMG_8640">
            <a:hlinkClick r:id="" action="ppaction://media"/>
          </p:cNvPr>
          <p:cNvPicPr>
            <a:picLocks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4170" y="1504315"/>
            <a:ext cx="5181600" cy="2914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rcRect l="35597" t="29821" r="35837" b="25007"/>
          <a:stretch>
            <a:fillRect/>
          </a:stretch>
        </p:blipFill>
        <p:spPr>
          <a:xfrm>
            <a:off x="4794885" y="4401820"/>
            <a:ext cx="3616325" cy="2461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rcRect l="36071" t="14952" r="36154" b="18563"/>
          <a:stretch>
            <a:fillRect/>
          </a:stretch>
        </p:blipFill>
        <p:spPr>
          <a:xfrm>
            <a:off x="9051925" y="1428115"/>
            <a:ext cx="4035425" cy="5434330"/>
          </a:xfrm>
          <a:prstGeom prst="rect">
            <a:avLst/>
          </a:prstGeom>
        </p:spPr>
      </p:pic>
    </p:spTree>
  </p:cSld>
  <p:clrMapOvr>
    <a:masterClrMapping/>
  </p:clrMapOvr>
  <p:transition advClick="0" advTm="60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25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1768</Words>
  <Application>WPS Presentation</Application>
  <PresentationFormat>Widescreen</PresentationFormat>
  <Paragraphs>246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3" baseType="lpstr">
      <vt:lpstr>Arial</vt:lpstr>
      <vt:lpstr>SimSun</vt:lpstr>
      <vt:lpstr>Wingdings</vt:lpstr>
      <vt:lpstr>Calibri Light</vt:lpstr>
      <vt:lpstr>Calibri</vt:lpstr>
      <vt:lpstr>Microsoft YaHei</vt:lpstr>
      <vt:lpstr/>
      <vt:lpstr>Arial Unicode MS</vt:lpstr>
      <vt:lpstr>SWAstro</vt:lpstr>
      <vt:lpstr>Office Theme</vt:lpstr>
      <vt:lpstr>Ultrasound-Compatible Gynecologic  Training Phantom for Hydrogel Injection  Tracy Kao Mentors: Carmen Kut, Younsu Kim, Dr. Emad Boctor, Dr. Akila Viswanathan</vt:lpstr>
      <vt:lpstr>Common site of hydrogel injection</vt:lpstr>
      <vt:lpstr>The Original Project</vt:lpstr>
      <vt:lpstr>Plastisol</vt:lpstr>
      <vt:lpstr>Set-Up</vt:lpstr>
      <vt:lpstr>Experimenting with Ratios &amp; Colors</vt:lpstr>
      <vt:lpstr>Experimenting with Echogenicity</vt:lpstr>
      <vt:lpstr>Experimenting with Mold</vt:lpstr>
      <vt:lpstr>1st Prototype: Realistic Texture</vt:lpstr>
      <vt:lpstr>1st Prototype: Realistic Texture</vt:lpstr>
      <vt:lpstr>2nd Prototype: Echogenicity</vt:lpstr>
      <vt:lpstr>2nd Prototype: Echogenicity</vt:lpstr>
      <vt:lpstr>2nd Prototype: Echogenicity</vt:lpstr>
      <vt:lpstr>2nd Prototype:  Abdominal  Ultrasound (with Needle)</vt:lpstr>
      <vt:lpstr>3rd Prototype: Anatomical Accuracy</vt:lpstr>
      <vt:lpstr>3rd Prototype: Anatomical Accuracy</vt:lpstr>
      <vt:lpstr>3rd Prototype: Anatomical Accuracy</vt:lpstr>
      <vt:lpstr>3rd Prototype: Anatomical Accuracy</vt:lpstr>
      <vt:lpstr>3rd Prototype: Abdominal Ultrasound</vt:lpstr>
      <vt:lpstr>3rd Prototype: Abdominal Ultrasound</vt:lpstr>
      <vt:lpstr>3rd Prototype: Abdominal Ultrasound</vt:lpstr>
      <vt:lpstr>3rd Prototype: Transrectal Ultrasound (TRUS)</vt:lpstr>
      <vt:lpstr>3rd Prototype: Transrectal Ultrasound (TRUS)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Ultrasound-Compatible Gynecologic  Training Phantom for Hydrogel Injection  Tracy Kao Mentors: Carmen Kut, Younsu Kim, Dr. Emad Boctor, Dr. Akila Viswanathan</dc:title>
  <dc:creator>Tracy Kao</dc:creator>
  <cp:lastModifiedBy>Tracy Kao</cp:lastModifiedBy>
  <cp:revision>11</cp:revision>
  <dcterms:created xsi:type="dcterms:W3CDTF">2018-05-07T15:04:00Z</dcterms:created>
  <dcterms:modified xsi:type="dcterms:W3CDTF">2018-05-10T15:16:19Z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1033-10.2.0.6020</vt:lpwstr>
  </property>
</Properties>
</file>