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  <p:sldMasterId id="2147483673" r:id="rId2"/>
  </p:sldMasterIdLst>
  <p:notesMasterIdLst>
    <p:notesMasterId r:id="rId5"/>
  </p:notesMasterIdLst>
  <p:sldIdLst>
    <p:sldId id="256" r:id="rId3"/>
    <p:sldId id="257" r:id="rId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Tahoma" panose="020B0604030504040204" pitchFamily="34" charset="0"/>
      <p:regular r:id="rId10"/>
      <p:bold r:id="rId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32"/>
  </p:normalViewPr>
  <p:slideViewPr>
    <p:cSldViewPr snapToGrid="0">
      <p:cViewPr varScale="1">
        <p:scale>
          <a:sx n="142" d="100"/>
          <a:sy n="142" d="100"/>
        </p:scale>
        <p:origin x="768" y="176"/>
      </p:cViewPr>
      <p:guideLst>
        <p:guide orient="horz" pos="1620"/>
        <p:guide pos="2880"/>
        <p:guide orient="horz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font" Target="fonts/font2.fntdata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notesMaster" Target="notesMasters/notesMaster1.xml"/><Relationship Id="rId15" Type="http://schemas.openxmlformats.org/officeDocument/2006/relationships/tableStyles" Target="tableStyles.xml"/><Relationship Id="rId10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font" Target="fonts/font4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3a5651e57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3a5651e57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3a2285a6e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3a2285a6e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Dark Blue">
  <p:cSld name="Title Slide - Dark Blu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4" descr="Medical History Moment - The Founding of Johns Hopkins University ..."/>
          <p:cNvPicPr preferRelativeResize="0"/>
          <p:nvPr/>
        </p:nvPicPr>
        <p:blipFill rotWithShape="1">
          <a:blip r:embed="rId2">
            <a:alphaModFix/>
          </a:blip>
          <a:srcRect t="7784" b="7784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4"/>
          <p:cNvSpPr/>
          <p:nvPr/>
        </p:nvSpPr>
        <p:spPr>
          <a:xfrm rot="10800000">
            <a:off x="-1" y="-4"/>
            <a:ext cx="9144000" cy="5143500"/>
          </a:xfrm>
          <a:prstGeom prst="rect">
            <a:avLst/>
          </a:prstGeom>
          <a:solidFill>
            <a:schemeClr val="dk2">
              <a:alpha val="84310"/>
            </a:schemeClr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Tahoma"/>
              <a:buNone/>
            </a:pPr>
            <a:endParaRPr sz="13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" name="Google Shape;54;p14"/>
          <p:cNvPicPr preferRelativeResize="0"/>
          <p:nvPr/>
        </p:nvPicPr>
        <p:blipFill rotWithShape="1">
          <a:blip r:embed="rId3">
            <a:alphaModFix/>
          </a:blip>
          <a:srcRect l="13152" t="29483" r="13577" b="28301"/>
          <a:stretch/>
        </p:blipFill>
        <p:spPr>
          <a:xfrm>
            <a:off x="6298808" y="447090"/>
            <a:ext cx="2377438" cy="62142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467751" y="2240842"/>
            <a:ext cx="82086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25"/>
              <a:buFont typeface="Tahoma"/>
              <a:buNone/>
              <a:defRPr sz="4125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467749" y="2784966"/>
            <a:ext cx="8219100" cy="3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None/>
              <a:defRPr sz="225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 and Image - Simple">
  <p:cSld name="Bullets and Image - Simpl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title"/>
          </p:nvPr>
        </p:nvSpPr>
        <p:spPr>
          <a:xfrm>
            <a:off x="732234" y="304800"/>
            <a:ext cx="3607200" cy="8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sz="3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15"/>
          <p:cNvSpPr/>
          <p:nvPr/>
        </p:nvSpPr>
        <p:spPr>
          <a:xfrm>
            <a:off x="822960" y="1197160"/>
            <a:ext cx="778200" cy="10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Tahoma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732234" y="1545336"/>
            <a:ext cx="3607200" cy="29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>
            <a:spLocks noGrp="1"/>
          </p:cNvSpPr>
          <p:nvPr>
            <p:ph type="pic" idx="2"/>
          </p:nvPr>
        </p:nvSpPr>
        <p:spPr>
          <a:xfrm>
            <a:off x="4804477" y="0"/>
            <a:ext cx="36072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62" name="Google Shape;62;p15"/>
          <p:cNvSpPr txBox="1">
            <a:spLocks noGrp="1"/>
          </p:cNvSpPr>
          <p:nvPr>
            <p:ph type="body" idx="3"/>
          </p:nvPr>
        </p:nvSpPr>
        <p:spPr>
          <a:xfrm>
            <a:off x="3371461" y="4860168"/>
            <a:ext cx="14268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pic>
        <p:nvPicPr>
          <p:cNvPr id="63" name="Google Shape;63;p15"/>
          <p:cNvPicPr preferRelativeResize="0"/>
          <p:nvPr/>
        </p:nvPicPr>
        <p:blipFill rotWithShape="1">
          <a:blip r:embed="rId2">
            <a:alphaModFix amt="50000"/>
          </a:blip>
          <a:srcRect l="12469" t="27461" r="12909" b="27019"/>
          <a:stretch/>
        </p:blipFill>
        <p:spPr>
          <a:xfrm>
            <a:off x="522712" y="4805340"/>
            <a:ext cx="1033029" cy="28587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5"/>
          <p:cNvSpPr txBox="1"/>
          <p:nvPr/>
        </p:nvSpPr>
        <p:spPr>
          <a:xfrm>
            <a:off x="7891462" y="4860169"/>
            <a:ext cx="7953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rPr>
              <a:t>                </a:t>
            </a:r>
            <a:fld id="{00000000-1234-1234-1234-123412341234}" type="slidenum">
              <a:rPr lang="en" sz="1000" b="1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000" b="1" i="0" u="none" strike="noStrike" cap="none">
              <a:solidFill>
                <a:srgbClr val="7F7F7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s - Simple">
  <p:cSld name="TItle and Bullets - Simpl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sz="3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6"/>
          <p:cNvSpPr/>
          <p:nvPr/>
        </p:nvSpPr>
        <p:spPr>
          <a:xfrm>
            <a:off x="640080" y="965624"/>
            <a:ext cx="778200" cy="103200"/>
          </a:xfrm>
          <a:prstGeom prst="rect">
            <a:avLst/>
          </a:prstGeom>
          <a:solidFill>
            <a:srgbClr val="69AC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Tahoma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533919" y="1390650"/>
            <a:ext cx="8085300" cy="30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pic>
        <p:nvPicPr>
          <p:cNvPr id="69" name="Google Shape;69;p16"/>
          <p:cNvPicPr preferRelativeResize="0"/>
          <p:nvPr/>
        </p:nvPicPr>
        <p:blipFill rotWithShape="1">
          <a:blip r:embed="rId2">
            <a:alphaModFix amt="50000"/>
          </a:blip>
          <a:srcRect l="12469" t="27461" r="12909" b="27019"/>
          <a:stretch/>
        </p:blipFill>
        <p:spPr>
          <a:xfrm>
            <a:off x="522712" y="4805340"/>
            <a:ext cx="1033029" cy="285871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6"/>
          <p:cNvSpPr txBox="1"/>
          <p:nvPr/>
        </p:nvSpPr>
        <p:spPr>
          <a:xfrm>
            <a:off x="7891462" y="4860169"/>
            <a:ext cx="7953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rPr>
              <a:t>                </a:t>
            </a:r>
            <a:fld id="{00000000-1234-1234-1234-123412341234}" type="slidenum">
              <a:rPr lang="en" sz="1000" b="1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000" b="1" i="0" u="none" strike="noStrike" cap="none">
              <a:solidFill>
                <a:srgbClr val="7F7F7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 and Image - Simple Small">
  <p:cSld name="Bullets and Image - Simple Small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>
            <a:spLocks noGrp="1"/>
          </p:cNvSpPr>
          <p:nvPr>
            <p:ph type="title"/>
          </p:nvPr>
        </p:nvSpPr>
        <p:spPr>
          <a:xfrm>
            <a:off x="533920" y="107119"/>
            <a:ext cx="8152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sz="3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7"/>
          <p:cNvSpPr/>
          <p:nvPr/>
        </p:nvSpPr>
        <p:spPr>
          <a:xfrm>
            <a:off x="640080" y="965624"/>
            <a:ext cx="778200" cy="103200"/>
          </a:xfrm>
          <a:prstGeom prst="rect">
            <a:avLst/>
          </a:prstGeom>
          <a:solidFill>
            <a:srgbClr val="69AC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Tahoma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530352" y="1389888"/>
            <a:ext cx="35718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>
            <a:spLocks noGrp="1"/>
          </p:cNvSpPr>
          <p:nvPr>
            <p:ph type="pic" idx="2"/>
          </p:nvPr>
        </p:nvSpPr>
        <p:spPr>
          <a:xfrm>
            <a:off x="4572000" y="1389888"/>
            <a:ext cx="4114800" cy="31749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76" name="Google Shape;76;p17"/>
          <p:cNvSpPr txBox="1">
            <a:spLocks noGrp="1"/>
          </p:cNvSpPr>
          <p:nvPr>
            <p:ph type="body" idx="3"/>
          </p:nvPr>
        </p:nvSpPr>
        <p:spPr>
          <a:xfrm>
            <a:off x="7260004" y="4566886"/>
            <a:ext cx="14268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77" name="Google Shape;77;p17"/>
          <p:cNvSpPr txBox="1"/>
          <p:nvPr/>
        </p:nvSpPr>
        <p:spPr>
          <a:xfrm>
            <a:off x="7891462" y="4860169"/>
            <a:ext cx="7953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rPr>
              <a:t>                </a:t>
            </a:r>
            <a:fld id="{00000000-1234-1234-1234-123412341234}" type="slidenum">
              <a:rPr lang="en" sz="1000" b="1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000" b="1" i="0" u="none" strike="noStrike" cap="none">
              <a:solidFill>
                <a:srgbClr val="7F7F7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8" name="Google Shape;78;p17"/>
          <p:cNvPicPr preferRelativeResize="0"/>
          <p:nvPr/>
        </p:nvPicPr>
        <p:blipFill rotWithShape="1">
          <a:blip r:embed="rId2">
            <a:alphaModFix amt="50000"/>
          </a:blip>
          <a:srcRect l="12469" t="27461" r="12909" b="27019"/>
          <a:stretch/>
        </p:blipFill>
        <p:spPr>
          <a:xfrm>
            <a:off x="522712" y="4805340"/>
            <a:ext cx="1033029" cy="285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4 Items and Text - Simple">
  <p:cSld name="3_4 Items and Text - Simple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>
            <a:spLocks noGrp="1"/>
          </p:cNvSpPr>
          <p:nvPr>
            <p:ph type="title"/>
          </p:nvPr>
        </p:nvSpPr>
        <p:spPr>
          <a:xfrm>
            <a:off x="530351" y="107119"/>
            <a:ext cx="8088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sz="3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8"/>
          <p:cNvSpPr/>
          <p:nvPr/>
        </p:nvSpPr>
        <p:spPr>
          <a:xfrm>
            <a:off x="640080" y="966682"/>
            <a:ext cx="778200" cy="103200"/>
          </a:xfrm>
          <a:prstGeom prst="rect">
            <a:avLst/>
          </a:prstGeom>
          <a:solidFill>
            <a:srgbClr val="69AC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Tahoma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8"/>
          <p:cNvSpPr txBox="1">
            <a:spLocks noGrp="1"/>
          </p:cNvSpPr>
          <p:nvPr>
            <p:ph type="body" idx="1"/>
          </p:nvPr>
        </p:nvSpPr>
        <p:spPr>
          <a:xfrm>
            <a:off x="530352" y="1389888"/>
            <a:ext cx="80967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69ACE5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69ACE5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2"/>
          </p:nvPr>
        </p:nvSpPr>
        <p:spPr>
          <a:xfrm>
            <a:off x="530351" y="3058846"/>
            <a:ext cx="80889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69ACE5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69ACE5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4" name="Google Shape;84;p18"/>
          <p:cNvSpPr txBox="1"/>
          <p:nvPr/>
        </p:nvSpPr>
        <p:spPr>
          <a:xfrm>
            <a:off x="7891462" y="4860169"/>
            <a:ext cx="7953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ahoma"/>
              <a:buNone/>
            </a:pPr>
            <a:r>
              <a:rPr lang="en" sz="1000" b="1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rPr>
              <a:t>                </a:t>
            </a:r>
            <a:fld id="{00000000-1234-1234-1234-123412341234}" type="slidenum">
              <a:rPr lang="en" sz="1000" b="1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000" b="1" i="0" u="none" strike="noStrike" cap="none">
              <a:solidFill>
                <a:srgbClr val="7F7F7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5" name="Google Shape;85;p18"/>
          <p:cNvPicPr preferRelativeResize="0"/>
          <p:nvPr/>
        </p:nvPicPr>
        <p:blipFill rotWithShape="1">
          <a:blip r:embed="rId2">
            <a:alphaModFix amt="50000"/>
          </a:blip>
          <a:srcRect l="12469" t="27461" r="12909" b="27019"/>
          <a:stretch/>
        </p:blipFill>
        <p:spPr>
          <a:xfrm>
            <a:off x="522712" y="4805340"/>
            <a:ext cx="1033029" cy="285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r Image">
  <p:cSld name="Table or Imag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sz="3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19"/>
          <p:cNvSpPr/>
          <p:nvPr/>
        </p:nvSpPr>
        <p:spPr>
          <a:xfrm>
            <a:off x="640080" y="965624"/>
            <a:ext cx="778200" cy="103200"/>
          </a:xfrm>
          <a:prstGeom prst="rect">
            <a:avLst/>
          </a:prstGeom>
          <a:solidFill>
            <a:srgbClr val="69AC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Tahoma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1"/>
          </p:nvPr>
        </p:nvSpPr>
        <p:spPr>
          <a:xfrm>
            <a:off x="533123" y="1154923"/>
            <a:ext cx="8085300" cy="3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2"/>
          </p:nvPr>
        </p:nvSpPr>
        <p:spPr>
          <a:xfrm>
            <a:off x="1874520" y="4581310"/>
            <a:ext cx="67440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91" name="Google Shape;91;p19"/>
          <p:cNvSpPr txBox="1"/>
          <p:nvPr/>
        </p:nvSpPr>
        <p:spPr>
          <a:xfrm>
            <a:off x="7891462" y="4860169"/>
            <a:ext cx="7953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rPr>
              <a:t>                </a:t>
            </a:r>
            <a:fld id="{00000000-1234-1234-1234-123412341234}" type="slidenum">
              <a:rPr lang="en" sz="1000" b="1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000" b="1" i="0" u="none" strike="noStrike" cap="none">
              <a:solidFill>
                <a:srgbClr val="7F7F7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92" name="Google Shape;92;p19"/>
          <p:cNvPicPr preferRelativeResize="0"/>
          <p:nvPr/>
        </p:nvPicPr>
        <p:blipFill rotWithShape="1">
          <a:blip r:embed="rId2">
            <a:alphaModFix amt="50000"/>
          </a:blip>
          <a:srcRect l="12469" t="27461" r="12909" b="27019"/>
          <a:stretch/>
        </p:blipFill>
        <p:spPr>
          <a:xfrm>
            <a:off x="522712" y="4805340"/>
            <a:ext cx="1033029" cy="285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ullets and Image - Simple Small">
  <p:cSld name="1_Bullets and Image - Simple Small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>
            <a:spLocks noGrp="1"/>
          </p:cNvSpPr>
          <p:nvPr>
            <p:ph type="title"/>
          </p:nvPr>
        </p:nvSpPr>
        <p:spPr>
          <a:xfrm>
            <a:off x="530352" y="107118"/>
            <a:ext cx="81642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2C74"/>
              </a:buClr>
              <a:buSzPts val="3000"/>
              <a:buFont typeface="Tahoma"/>
              <a:buNone/>
              <a:defRPr sz="3000" b="1" i="0" u="none" strike="noStrike" cap="none">
                <a:solidFill>
                  <a:srgbClr val="092C74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20"/>
          <p:cNvSpPr/>
          <p:nvPr/>
        </p:nvSpPr>
        <p:spPr>
          <a:xfrm>
            <a:off x="640080" y="965624"/>
            <a:ext cx="778200" cy="103200"/>
          </a:xfrm>
          <a:prstGeom prst="rect">
            <a:avLst/>
          </a:prstGeom>
          <a:solidFill>
            <a:srgbClr val="69AC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Tahoma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0"/>
          <p:cNvSpPr txBox="1">
            <a:spLocks noGrp="1"/>
          </p:cNvSpPr>
          <p:nvPr>
            <p:ph type="body" idx="1"/>
          </p:nvPr>
        </p:nvSpPr>
        <p:spPr>
          <a:xfrm>
            <a:off x="5114925" y="1272248"/>
            <a:ext cx="3571800" cy="31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97" name="Google Shape;97;p20"/>
          <p:cNvSpPr>
            <a:spLocks noGrp="1"/>
          </p:cNvSpPr>
          <p:nvPr>
            <p:ph type="pic" idx="2"/>
          </p:nvPr>
        </p:nvSpPr>
        <p:spPr>
          <a:xfrm>
            <a:off x="457200" y="1272249"/>
            <a:ext cx="4114800" cy="31749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8" name="Google Shape;98;p20"/>
          <p:cNvSpPr txBox="1">
            <a:spLocks noGrp="1"/>
          </p:cNvSpPr>
          <p:nvPr>
            <p:ph type="body" idx="3"/>
          </p:nvPr>
        </p:nvSpPr>
        <p:spPr>
          <a:xfrm>
            <a:off x="7260004" y="4566886"/>
            <a:ext cx="14268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99" name="Google Shape;99;p20"/>
          <p:cNvSpPr txBox="1"/>
          <p:nvPr/>
        </p:nvSpPr>
        <p:spPr>
          <a:xfrm>
            <a:off x="7891462" y="4860169"/>
            <a:ext cx="7953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ahoma"/>
              <a:buNone/>
            </a:pPr>
            <a:r>
              <a:rPr lang="en" sz="1000" b="1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rPr>
              <a:t>                </a:t>
            </a:r>
            <a:fld id="{00000000-1234-1234-1234-123412341234}" type="slidenum">
              <a:rPr lang="en" sz="1000" b="1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000" b="1" i="0" u="none" strike="noStrike" cap="none">
              <a:solidFill>
                <a:srgbClr val="7F7F7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00" name="Google Shape;100;p20"/>
          <p:cNvPicPr preferRelativeResize="0"/>
          <p:nvPr/>
        </p:nvPicPr>
        <p:blipFill rotWithShape="1">
          <a:blip r:embed="rId2">
            <a:alphaModFix amt="50000"/>
          </a:blip>
          <a:srcRect l="12469" t="27461" r="12909" b="27019"/>
          <a:stretch/>
        </p:blipFill>
        <p:spPr>
          <a:xfrm>
            <a:off x="522712" y="4805340"/>
            <a:ext cx="1033029" cy="285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able or Image">
  <p:cSld name="1_Table or Imag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sz="3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21"/>
          <p:cNvSpPr/>
          <p:nvPr/>
        </p:nvSpPr>
        <p:spPr>
          <a:xfrm>
            <a:off x="640080" y="965624"/>
            <a:ext cx="778200" cy="103200"/>
          </a:xfrm>
          <a:prstGeom prst="rect">
            <a:avLst/>
          </a:prstGeom>
          <a:solidFill>
            <a:srgbClr val="69AC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Tahoma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1"/>
          <p:cNvSpPr txBox="1"/>
          <p:nvPr/>
        </p:nvSpPr>
        <p:spPr>
          <a:xfrm>
            <a:off x="7891462" y="4860169"/>
            <a:ext cx="7953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rPr>
              <a:t>                </a:t>
            </a:r>
            <a:fld id="{00000000-1234-1234-1234-123412341234}" type="slidenum">
              <a:rPr lang="en" sz="1000" b="1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000" b="1" i="0" u="none" strike="noStrike" cap="none">
              <a:solidFill>
                <a:srgbClr val="7F7F7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05" name="Google Shape;105;p21"/>
          <p:cNvPicPr preferRelativeResize="0"/>
          <p:nvPr/>
        </p:nvPicPr>
        <p:blipFill rotWithShape="1">
          <a:blip r:embed="rId2">
            <a:alphaModFix amt="50000"/>
          </a:blip>
          <a:srcRect l="12469" t="27461" r="12909" b="27019"/>
          <a:stretch/>
        </p:blipFill>
        <p:spPr>
          <a:xfrm>
            <a:off x="522712" y="4805340"/>
            <a:ext cx="1033029" cy="285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- Light Blue">
  <p:cSld name="End Slide - Light Blue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529290" y="-938619"/>
            <a:ext cx="80853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sz="3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8" name="Google Shape;108;p22"/>
          <p:cNvPicPr preferRelativeResize="0"/>
          <p:nvPr/>
        </p:nvPicPr>
        <p:blipFill rotWithShape="1">
          <a:blip r:embed="rId2">
            <a:alphaModFix/>
          </a:blip>
          <a:srcRect t="7784" b="7784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2"/>
          <p:cNvSpPr/>
          <p:nvPr/>
        </p:nvSpPr>
        <p:spPr>
          <a:xfrm rot="10800000">
            <a:off x="-1" y="-4"/>
            <a:ext cx="9144000" cy="5143500"/>
          </a:xfrm>
          <a:prstGeom prst="rect">
            <a:avLst/>
          </a:prstGeom>
          <a:gradFill>
            <a:gsLst>
              <a:gs pos="0">
                <a:srgbClr val="69ACE5">
                  <a:alpha val="84313"/>
                </a:srgbClr>
              </a:gs>
              <a:gs pos="75000">
                <a:srgbClr val="3B6FAF">
                  <a:alpha val="84313"/>
                </a:srgbClr>
              </a:gs>
              <a:gs pos="100000">
                <a:srgbClr val="3B6FAF">
                  <a:alpha val="84313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Tahoma"/>
              <a:buNone/>
            </a:pPr>
            <a:endParaRPr sz="13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22"/>
          <p:cNvPicPr preferRelativeResize="0"/>
          <p:nvPr/>
        </p:nvPicPr>
        <p:blipFill rotWithShape="1">
          <a:blip r:embed="rId3">
            <a:alphaModFix/>
          </a:blip>
          <a:srcRect l="15640" t="22641" r="15941" b="21105"/>
          <a:stretch/>
        </p:blipFill>
        <p:spPr>
          <a:xfrm>
            <a:off x="2584969" y="1417162"/>
            <a:ext cx="3974063" cy="2309176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2"/>
          <p:cNvSpPr/>
          <p:nvPr/>
        </p:nvSpPr>
        <p:spPr>
          <a:xfrm>
            <a:off x="0" y="4727386"/>
            <a:ext cx="91440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00" rIns="81625" bIns="4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75"/>
              <a:buFont typeface="Arial"/>
              <a:buNone/>
            </a:pPr>
            <a:r>
              <a:rPr lang="en" sz="875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© The Johns Hopkins University 2023, All Rights Reserved.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- Simple">
  <p:cSld name="Two Columns - Simp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 txBox="1">
            <a:spLocks noGrp="1"/>
          </p:cNvSpPr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sz="3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23"/>
          <p:cNvSpPr/>
          <p:nvPr/>
        </p:nvSpPr>
        <p:spPr>
          <a:xfrm>
            <a:off x="640080" y="965624"/>
            <a:ext cx="778200" cy="103200"/>
          </a:xfrm>
          <a:prstGeom prst="rect">
            <a:avLst/>
          </a:prstGeom>
          <a:solidFill>
            <a:srgbClr val="69AC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Tahoma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>
            <a:off x="533920" y="1390650"/>
            <a:ext cx="3804000" cy="30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pic>
        <p:nvPicPr>
          <p:cNvPr id="116" name="Google Shape;116;p23"/>
          <p:cNvPicPr preferRelativeResize="0"/>
          <p:nvPr/>
        </p:nvPicPr>
        <p:blipFill rotWithShape="1">
          <a:blip r:embed="rId2">
            <a:alphaModFix amt="50000"/>
          </a:blip>
          <a:srcRect l="12469" t="27461" r="12909" b="27019"/>
          <a:stretch/>
        </p:blipFill>
        <p:spPr>
          <a:xfrm>
            <a:off x="522712" y="4805340"/>
            <a:ext cx="1033029" cy="285871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3"/>
          <p:cNvSpPr txBox="1"/>
          <p:nvPr/>
        </p:nvSpPr>
        <p:spPr>
          <a:xfrm>
            <a:off x="7891462" y="4860169"/>
            <a:ext cx="7953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rPr>
              <a:t>                </a:t>
            </a:r>
            <a:fld id="{00000000-1234-1234-1234-123412341234}" type="slidenum">
              <a:rPr lang="en" sz="1000" b="1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000" b="1" i="0" u="none" strike="noStrike" cap="none">
              <a:solidFill>
                <a:srgbClr val="7F7F7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8" name="Google Shape;118;p23"/>
          <p:cNvSpPr txBox="1">
            <a:spLocks noGrp="1"/>
          </p:cNvSpPr>
          <p:nvPr>
            <p:ph type="body" idx="2"/>
          </p:nvPr>
        </p:nvSpPr>
        <p:spPr>
          <a:xfrm>
            <a:off x="4817166" y="1390650"/>
            <a:ext cx="3802200" cy="30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Images - Simple">
  <p:cSld name="2 Images - Simple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>
            <a:off x="533920" y="107119"/>
            <a:ext cx="8152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sz="3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24"/>
          <p:cNvSpPr/>
          <p:nvPr/>
        </p:nvSpPr>
        <p:spPr>
          <a:xfrm>
            <a:off x="640080" y="965624"/>
            <a:ext cx="778200" cy="103200"/>
          </a:xfrm>
          <a:prstGeom prst="rect">
            <a:avLst/>
          </a:prstGeom>
          <a:solidFill>
            <a:srgbClr val="69AC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Tahoma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4"/>
          <p:cNvSpPr>
            <a:spLocks noGrp="1"/>
          </p:cNvSpPr>
          <p:nvPr>
            <p:ph type="pic" idx="2"/>
          </p:nvPr>
        </p:nvSpPr>
        <p:spPr>
          <a:xfrm>
            <a:off x="522711" y="1389888"/>
            <a:ext cx="3921600" cy="31749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23" name="Google Shape;123;p24"/>
          <p:cNvSpPr txBox="1">
            <a:spLocks noGrp="1"/>
          </p:cNvSpPr>
          <p:nvPr>
            <p:ph type="body" idx="1"/>
          </p:nvPr>
        </p:nvSpPr>
        <p:spPr>
          <a:xfrm>
            <a:off x="3017538" y="4585070"/>
            <a:ext cx="14268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24" name="Google Shape;124;p24"/>
          <p:cNvSpPr>
            <a:spLocks noGrp="1"/>
          </p:cNvSpPr>
          <p:nvPr>
            <p:ph type="pic" idx="3"/>
          </p:nvPr>
        </p:nvSpPr>
        <p:spPr>
          <a:xfrm>
            <a:off x="4765176" y="1389888"/>
            <a:ext cx="3921600" cy="31749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25" name="Google Shape;125;p24"/>
          <p:cNvSpPr txBox="1">
            <a:spLocks noGrp="1"/>
          </p:cNvSpPr>
          <p:nvPr>
            <p:ph type="body" idx="4"/>
          </p:nvPr>
        </p:nvSpPr>
        <p:spPr>
          <a:xfrm>
            <a:off x="7260004" y="4566886"/>
            <a:ext cx="14268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26" name="Google Shape;126;p24"/>
          <p:cNvSpPr txBox="1"/>
          <p:nvPr/>
        </p:nvSpPr>
        <p:spPr>
          <a:xfrm>
            <a:off x="7891462" y="4860169"/>
            <a:ext cx="7953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rPr>
              <a:t>                </a:t>
            </a:r>
            <a:fld id="{00000000-1234-1234-1234-123412341234}" type="slidenum">
              <a:rPr lang="en" sz="1000" b="1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000" b="1" i="0" u="none" strike="noStrike" cap="none">
              <a:solidFill>
                <a:srgbClr val="7F7F7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27" name="Google Shape;127;p24"/>
          <p:cNvPicPr preferRelativeResize="0"/>
          <p:nvPr/>
        </p:nvPicPr>
        <p:blipFill rotWithShape="1">
          <a:blip r:embed="rId2">
            <a:alphaModFix amt="50000"/>
          </a:blip>
          <a:srcRect l="12469" t="27461" r="12909" b="27019"/>
          <a:stretch/>
        </p:blipFill>
        <p:spPr>
          <a:xfrm>
            <a:off x="522712" y="4805340"/>
            <a:ext cx="1033029" cy="285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nd Bullets - Left">
  <p:cSld name="Image and Bullets - Lef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>
            <a:spLocks noGrp="1"/>
          </p:cNvSpPr>
          <p:nvPr>
            <p:ph type="title"/>
          </p:nvPr>
        </p:nvSpPr>
        <p:spPr>
          <a:xfrm>
            <a:off x="4357254" y="107119"/>
            <a:ext cx="4262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sz="3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Google Shape;130;p25"/>
          <p:cNvSpPr/>
          <p:nvPr/>
        </p:nvSpPr>
        <p:spPr>
          <a:xfrm>
            <a:off x="4434840" y="965154"/>
            <a:ext cx="778200" cy="103200"/>
          </a:xfrm>
          <a:prstGeom prst="rect">
            <a:avLst/>
          </a:prstGeom>
          <a:solidFill>
            <a:srgbClr val="69AC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Tahoma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5"/>
          <p:cNvSpPr txBox="1">
            <a:spLocks noGrp="1"/>
          </p:cNvSpPr>
          <p:nvPr>
            <p:ph type="body" idx="1"/>
          </p:nvPr>
        </p:nvSpPr>
        <p:spPr>
          <a:xfrm>
            <a:off x="4357255" y="1343025"/>
            <a:ext cx="4329600" cy="29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32" name="Google Shape;132;p25"/>
          <p:cNvSpPr>
            <a:spLocks noGrp="1"/>
          </p:cNvSpPr>
          <p:nvPr>
            <p:ph type="pic" idx="2"/>
          </p:nvPr>
        </p:nvSpPr>
        <p:spPr>
          <a:xfrm>
            <a:off x="0" y="455555"/>
            <a:ext cx="3849300" cy="3880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33" name="Google Shape;133;p25"/>
          <p:cNvSpPr txBox="1">
            <a:spLocks noGrp="1"/>
          </p:cNvSpPr>
          <p:nvPr>
            <p:ph type="body" idx="3"/>
          </p:nvPr>
        </p:nvSpPr>
        <p:spPr>
          <a:xfrm>
            <a:off x="0" y="4336026"/>
            <a:ext cx="14268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34" name="Google Shape;134;p25"/>
          <p:cNvSpPr txBox="1"/>
          <p:nvPr/>
        </p:nvSpPr>
        <p:spPr>
          <a:xfrm>
            <a:off x="7891462" y="4860169"/>
            <a:ext cx="7953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rPr>
              <a:t>                </a:t>
            </a:r>
            <a:fld id="{00000000-1234-1234-1234-123412341234}" type="slidenum">
              <a:rPr lang="en" sz="1000" b="1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000" b="1" i="0" u="none" strike="noStrike" cap="none">
              <a:solidFill>
                <a:srgbClr val="7F7F7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35" name="Google Shape;135;p25"/>
          <p:cNvPicPr preferRelativeResize="0"/>
          <p:nvPr/>
        </p:nvPicPr>
        <p:blipFill rotWithShape="1">
          <a:blip r:embed="rId2">
            <a:alphaModFix amt="50000"/>
          </a:blip>
          <a:srcRect l="12469" t="27461" r="12909" b="27019"/>
          <a:stretch/>
        </p:blipFill>
        <p:spPr>
          <a:xfrm>
            <a:off x="522712" y="4805340"/>
            <a:ext cx="1033029" cy="285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ig Image and Bullets">
  <p:cSld name="1_Big Image and Bullets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"/>
          <p:cNvSpPr txBox="1">
            <a:spLocks noGrp="1"/>
          </p:cNvSpPr>
          <p:nvPr>
            <p:ph type="title"/>
          </p:nvPr>
        </p:nvSpPr>
        <p:spPr>
          <a:xfrm>
            <a:off x="395289" y="328403"/>
            <a:ext cx="3131100" cy="11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sz="3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" name="Google Shape;138;p26"/>
          <p:cNvSpPr/>
          <p:nvPr/>
        </p:nvSpPr>
        <p:spPr>
          <a:xfrm>
            <a:off x="463176" y="1521085"/>
            <a:ext cx="778200" cy="10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Tahoma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395289" y="1838548"/>
            <a:ext cx="3131100" cy="26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40" name="Google Shape;140;p26"/>
          <p:cNvSpPr>
            <a:spLocks noGrp="1"/>
          </p:cNvSpPr>
          <p:nvPr>
            <p:ph type="pic" idx="2"/>
          </p:nvPr>
        </p:nvSpPr>
        <p:spPr>
          <a:xfrm>
            <a:off x="4069762" y="0"/>
            <a:ext cx="50742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41" name="Google Shape;141;p26"/>
          <p:cNvSpPr txBox="1">
            <a:spLocks noGrp="1"/>
          </p:cNvSpPr>
          <p:nvPr>
            <p:ph type="body" idx="3"/>
          </p:nvPr>
        </p:nvSpPr>
        <p:spPr>
          <a:xfrm>
            <a:off x="2577459" y="4884009"/>
            <a:ext cx="14268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42" name="Google Shape;142;p26"/>
          <p:cNvSpPr txBox="1"/>
          <p:nvPr/>
        </p:nvSpPr>
        <p:spPr>
          <a:xfrm>
            <a:off x="-400049" y="4895931"/>
            <a:ext cx="7953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Tahoma"/>
              <a:buNone/>
            </a:pPr>
            <a:r>
              <a:rPr lang="en" sz="1000" b="1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rPr>
              <a:t>                </a:t>
            </a:r>
            <a:fld id="{00000000-1234-1234-1234-123412341234}" type="slidenum">
              <a:rPr lang="en" sz="1000" b="1" i="0" u="none" strike="noStrike" cap="non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rPr>
              <a:t>‹#›</a:t>
            </a:fld>
            <a:endParaRPr sz="1000" b="1" i="0" u="none" strike="noStrike" cap="none">
              <a:solidFill>
                <a:srgbClr val="7F7F7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5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hyperlink" Target="https://github.com/shez12/xreg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>
            <a:spLocks noGrp="1"/>
          </p:cNvSpPr>
          <p:nvPr>
            <p:ph type="title"/>
          </p:nvPr>
        </p:nvSpPr>
        <p:spPr>
          <a:xfrm>
            <a:off x="533925" y="107125"/>
            <a:ext cx="8535000" cy="857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Team07: Real-time Integration of Fully Automatic 2D/3D Pelvic Registration with Robotic X-ray Acquisition</a:t>
            </a:r>
            <a:endParaRPr sz="2700">
              <a:solidFill>
                <a:schemeClr val="dk1"/>
              </a:solidFill>
            </a:endParaRPr>
          </a:p>
        </p:txBody>
      </p:sp>
      <p:pic>
        <p:nvPicPr>
          <p:cNvPr id="148" name="Google Shape;14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6500" y="4709150"/>
            <a:ext cx="1223041" cy="39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7"/>
          <p:cNvSpPr txBox="1"/>
          <p:nvPr/>
        </p:nvSpPr>
        <p:spPr>
          <a:xfrm>
            <a:off x="575675" y="1065025"/>
            <a:ext cx="52104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Group Member: Jiaming Zhang, Zhangcong She</a:t>
            </a:r>
            <a:endParaRPr sz="10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Mentors: Benjamin Killeen,Prof. Mathias Unberath</a:t>
            </a:r>
            <a:endParaRPr sz="10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50" name="Google Shape;150;p27"/>
          <p:cNvSpPr txBox="1"/>
          <p:nvPr/>
        </p:nvSpPr>
        <p:spPr>
          <a:xfrm>
            <a:off x="321575" y="1570850"/>
            <a:ext cx="4746900" cy="25860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1150" algn="just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ahoma"/>
              <a:buChar char="●"/>
            </a:pPr>
            <a:r>
              <a:rPr lang="en" sz="1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Goal and Motivation:</a:t>
            </a:r>
            <a:endParaRPr sz="13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914400" marR="0" lvl="1" indent="-2921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ahoma"/>
              <a:buChar char="○"/>
            </a:pPr>
            <a:r>
              <a:rPr lang="en" sz="1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Existing 2D/3D registration packages are developed under various environments and sometimes not compatible with each other. Some of them are hard to maintain and difficult to use.</a:t>
            </a:r>
            <a:endParaRPr sz="10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914400" marR="0" lvl="1" indent="-2921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ahoma"/>
              <a:buChar char="○"/>
            </a:pPr>
            <a:r>
              <a:rPr lang="en" sz="1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Intraoperative registration requires the solver to automatically solve the problem in the real-time.</a:t>
            </a:r>
            <a:endParaRPr sz="10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914400" marR="0" lvl="1" indent="-2921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ahoma"/>
              <a:buChar char="○"/>
            </a:pPr>
            <a:r>
              <a:rPr lang="en" sz="1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Our project aims to develop a pipeline that automatically perform the 2D/3D registration process between X-ray images and CT Scan intra-operatively.</a:t>
            </a:r>
            <a:endParaRPr sz="10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3111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Tahoma"/>
              <a:buChar char="●"/>
            </a:pPr>
            <a:r>
              <a:rPr lang="en" sz="13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Results:</a:t>
            </a:r>
            <a:endParaRPr sz="13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914400" lvl="1" indent="-2921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ahoma"/>
              <a:buChar char="○"/>
            </a:pPr>
            <a:r>
              <a:rPr lang="en" sz="1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Integrate SyntheX and Xreg as a python package called Xregi.</a:t>
            </a:r>
            <a:endParaRPr sz="10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914400" lvl="1" indent="-2921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ahoma"/>
              <a:buChar char="○"/>
            </a:pPr>
            <a:r>
              <a:rPr lang="en" sz="1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Documentation for SyntheX tutorial, Xregi tutorial and data specification.</a:t>
            </a:r>
            <a:endParaRPr sz="10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914400" lvl="1" indent="-2921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ahoma"/>
              <a:buChar char="○"/>
            </a:pPr>
            <a:r>
              <a:rPr lang="en" sz="1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Toolkit for processing data between every module.</a:t>
            </a:r>
            <a:endParaRPr sz="10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914400" lvl="1" indent="-2921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ahoma"/>
              <a:buChar char="○"/>
            </a:pPr>
            <a:r>
              <a:rPr lang="en" sz="10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User-friendly GUI.</a:t>
            </a:r>
            <a:endParaRPr sz="700">
              <a:solidFill>
                <a:srgbClr val="4472C4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51" name="Google Shape;15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1725" y="1078454"/>
            <a:ext cx="3264752" cy="1916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59687" y="3108950"/>
            <a:ext cx="651100" cy="61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55997" y="3839275"/>
            <a:ext cx="658478" cy="651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00925" y="2937400"/>
            <a:ext cx="3213036" cy="168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10900" y="4709150"/>
            <a:ext cx="1230913" cy="4088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/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57273" y="1608475"/>
            <a:ext cx="2251465" cy="183596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61" name="Google Shape;16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17349" y="1655589"/>
            <a:ext cx="2251465" cy="183596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62" name="Google Shape;162;p28"/>
          <p:cNvSpPr/>
          <p:nvPr/>
        </p:nvSpPr>
        <p:spPr>
          <a:xfrm>
            <a:off x="643593" y="1607925"/>
            <a:ext cx="2153100" cy="1855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8"/>
          <p:cNvSpPr/>
          <p:nvPr/>
        </p:nvSpPr>
        <p:spPr>
          <a:xfrm>
            <a:off x="591598" y="1652881"/>
            <a:ext cx="2153100" cy="1855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8"/>
          <p:cNvSpPr txBox="1">
            <a:spLocks noGrp="1"/>
          </p:cNvSpPr>
          <p:nvPr>
            <p:ph type="title"/>
          </p:nvPr>
        </p:nvSpPr>
        <p:spPr>
          <a:xfrm>
            <a:off x="533919" y="107119"/>
            <a:ext cx="8085300" cy="857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Documentation and Demo</a:t>
            </a:r>
            <a:endParaRPr sz="2000"/>
          </a:p>
        </p:txBody>
      </p:sp>
      <p:pic>
        <p:nvPicPr>
          <p:cNvPr id="165" name="Google Shape;165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3925" y="1705425"/>
            <a:ext cx="2152981" cy="183015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66" name="Google Shape;16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64763" y="1699086"/>
            <a:ext cx="2251465" cy="183596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67" name="Google Shape;167;p28"/>
          <p:cNvSpPr txBox="1"/>
          <p:nvPr/>
        </p:nvSpPr>
        <p:spPr>
          <a:xfrm>
            <a:off x="514501" y="3749000"/>
            <a:ext cx="2307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Tahoma"/>
                <a:ea typeface="Tahoma"/>
                <a:cs typeface="Tahoma"/>
                <a:sym typeface="Tahoma"/>
              </a:rPr>
              <a:t>Full Documentation in Markdown</a:t>
            </a:r>
            <a:endParaRPr sz="1000" b="1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8" name="Google Shape;168;p28"/>
          <p:cNvSpPr txBox="1"/>
          <p:nvPr/>
        </p:nvSpPr>
        <p:spPr>
          <a:xfrm>
            <a:off x="3330387" y="3749000"/>
            <a:ext cx="2225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Tahoma"/>
                <a:ea typeface="Tahoma"/>
                <a:cs typeface="Tahoma"/>
                <a:sym typeface="Tahoma"/>
              </a:rPr>
              <a:t>User Guide as Colab Notebook</a:t>
            </a:r>
            <a:endParaRPr sz="1000" b="1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69" name="Google Shape;169;p28"/>
          <p:cNvSpPr txBox="1"/>
          <p:nvPr/>
        </p:nvSpPr>
        <p:spPr>
          <a:xfrm>
            <a:off x="6517850" y="3749000"/>
            <a:ext cx="2153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Tahoma"/>
                <a:ea typeface="Tahoma"/>
                <a:cs typeface="Tahoma"/>
                <a:sym typeface="Tahoma"/>
              </a:rPr>
              <a:t>Demo for “One-click” running</a:t>
            </a:r>
            <a:endParaRPr sz="1000" b="1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71" name="Google Shape;171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56500" y="4709150"/>
            <a:ext cx="1223041" cy="39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10900" y="4709150"/>
            <a:ext cx="1230913" cy="4088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/>
            </a:outerShdw>
          </a:effectLst>
        </p:spPr>
      </p:pic>
      <p:sp>
        <p:nvSpPr>
          <p:cNvPr id="173" name="Google Shape;173;p28"/>
          <p:cNvSpPr txBox="1"/>
          <p:nvPr/>
        </p:nvSpPr>
        <p:spPr>
          <a:xfrm>
            <a:off x="533925" y="1156150"/>
            <a:ext cx="4301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Tahoma"/>
                <a:ea typeface="Tahoma"/>
                <a:cs typeface="Tahoma"/>
                <a:sym typeface="Tahoma"/>
              </a:rPr>
              <a:t>The source code is hosted and maintained on github: </a:t>
            </a:r>
            <a:r>
              <a:rPr lang="en" sz="800" u="sng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9"/>
              </a:rPr>
              <a:t>https://github.com/shez12/xregi</a:t>
            </a:r>
            <a:r>
              <a:rPr lang="en" sz="800">
                <a:latin typeface="Tahoma"/>
                <a:ea typeface="Tahoma"/>
                <a:cs typeface="Tahoma"/>
                <a:sym typeface="Tahoma"/>
              </a:rPr>
              <a:t> </a:t>
            </a:r>
            <a:endParaRPr sz="8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" name="demo">
            <a:hlinkClick r:id="" action="ppaction://media"/>
            <a:extLst>
              <a:ext uri="{FF2B5EF4-FFF2-40B4-BE49-F238E27FC236}">
                <a16:creationId xmlns:a16="http://schemas.microsoft.com/office/drawing/2014/main" id="{D05A1B6F-ADAC-1A62-4DFE-AEC7C92629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93628" y="1542860"/>
            <a:ext cx="2202900" cy="1992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P Presentation Theme - Simple">
  <a:themeElements>
    <a:clrScheme name="EP Colors">
      <a:dk1>
        <a:srgbClr val="000000"/>
      </a:dk1>
      <a:lt1>
        <a:srgbClr val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</Words>
  <Application>Microsoft Macintosh PowerPoint</Application>
  <PresentationFormat>On-screen Show (16:9)</PresentationFormat>
  <Paragraphs>17</Paragraphs>
  <Slides>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Calibri</vt:lpstr>
      <vt:lpstr>Tahoma</vt:lpstr>
      <vt:lpstr>Courier New</vt:lpstr>
      <vt:lpstr>Arial</vt:lpstr>
      <vt:lpstr>Noto Sans Symbols</vt:lpstr>
      <vt:lpstr>Simple Light</vt:lpstr>
      <vt:lpstr>EP Presentation Theme - Simple</vt:lpstr>
      <vt:lpstr>Team07: Real-time Integration of Fully Automatic 2D/3D Pelvic Registration with Robotic X-ray Acquisition</vt:lpstr>
      <vt:lpstr>Documentation and Demo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Team07: Real-time Integration of Fully Automatic 2D/3D Pelvic Registration with Robotic X-ray Acquisition</dc:title>
  <cp:lastModifiedBy>Jiaming Zhang</cp:lastModifiedBy>
  <cp:revision>1</cp:revision>
  <dcterms:modified xsi:type="dcterms:W3CDTF">2023-04-27T13:06:34Z</dcterms:modified>
</cp:coreProperties>
</file>