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5" r:id="rId2"/>
    <p:sldId id="280" r:id="rId3"/>
    <p:sldId id="276" r:id="rId4"/>
    <p:sldId id="283" r:id="rId5"/>
    <p:sldId id="284" r:id="rId6"/>
    <p:sldId id="277" r:id="rId7"/>
    <p:sldId id="285" r:id="rId8"/>
    <p:sldId id="278" r:id="rId9"/>
    <p:sldId id="286" r:id="rId10"/>
    <p:sldId id="279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06"/>
    <p:restoredTop sz="94679"/>
  </p:normalViewPr>
  <p:slideViewPr>
    <p:cSldViewPr showGuides="1">
      <p:cViewPr varScale="1">
        <p:scale>
          <a:sx n="112" d="100"/>
          <a:sy n="112" d="100"/>
        </p:scale>
        <p:origin x="8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512CACE-AF88-ED49-8F85-D65AFFF2F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F6788FD-083D-3B4A-BCEA-C6203DCA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285750" y="321469"/>
            <a:ext cx="7858125" cy="321469"/>
          </a:xfrm>
          <a:prstGeom prst="rect">
            <a:avLst/>
          </a:prstGeom>
        </p:spPr>
        <p:txBody>
          <a:bodyPr anchor="b"/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507490" indent="-164591" defTabSz="321457">
              <a:lnSpc>
                <a:spcPct val="80000"/>
              </a:lnSpc>
              <a:spcBef>
                <a:spcPts val="0"/>
              </a:spcBef>
              <a:buFontTx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881739" indent="-195942" defTabSz="321457">
              <a:lnSpc>
                <a:spcPct val="80000"/>
              </a:lnSpc>
              <a:spcBef>
                <a:spcPts val="0"/>
              </a:spcBef>
              <a:buFontTx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1245263" indent="-216567" defTabSz="321457">
              <a:lnSpc>
                <a:spcPct val="80000"/>
              </a:lnSpc>
              <a:spcBef>
                <a:spcPts val="0"/>
              </a:spcBef>
              <a:buFontTx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1588162" indent="-216567" defTabSz="321457">
              <a:lnSpc>
                <a:spcPct val="80000"/>
              </a:lnSpc>
              <a:spcBef>
                <a:spcPts val="0"/>
              </a:spcBef>
              <a:buFontTx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8314610" y="6435329"/>
            <a:ext cx="200740" cy="2071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0919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285750" y="321469"/>
            <a:ext cx="7858125" cy="321469"/>
          </a:xfrm>
          <a:prstGeom prst="rect">
            <a:avLst/>
          </a:prstGeom>
        </p:spPr>
        <p:txBody>
          <a:bodyPr anchor="b"/>
          <a:lstStyle>
            <a:lvl1pPr marL="0" indent="0" defTabSz="321457">
              <a:lnSpc>
                <a:spcPct val="80000"/>
              </a:lnSpc>
              <a:spcBef>
                <a:spcPts val="0"/>
              </a:spcBef>
              <a:buSzTx/>
              <a:buFontTx/>
              <a:buNone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1pPr>
            <a:lvl2pPr marL="507490" indent="-164591" defTabSz="321457">
              <a:lnSpc>
                <a:spcPct val="80000"/>
              </a:lnSpc>
              <a:spcBef>
                <a:spcPts val="0"/>
              </a:spcBef>
              <a:buFontTx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2pPr>
            <a:lvl3pPr marL="881739" indent="-195942" defTabSz="321457">
              <a:lnSpc>
                <a:spcPct val="80000"/>
              </a:lnSpc>
              <a:spcBef>
                <a:spcPts val="0"/>
              </a:spcBef>
              <a:buFontTx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3pPr>
            <a:lvl4pPr marL="1245263" indent="-216567" defTabSz="321457">
              <a:lnSpc>
                <a:spcPct val="80000"/>
              </a:lnSpc>
              <a:spcBef>
                <a:spcPts val="0"/>
              </a:spcBef>
              <a:buFontTx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4pPr>
            <a:lvl5pPr marL="1588162" indent="-216567" defTabSz="321457">
              <a:lnSpc>
                <a:spcPct val="80000"/>
              </a:lnSpc>
              <a:spcBef>
                <a:spcPts val="0"/>
              </a:spcBef>
              <a:buFontTx/>
              <a:defRPr sz="1687" cap="all" spc="84">
                <a:latin typeface="DIN Alternate"/>
                <a:ea typeface="DIN Alternate"/>
                <a:cs typeface="DIN Alternate"/>
                <a:sym typeface="DIN Alternat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3"/>
          </p:nvPr>
        </p:nvSpPr>
        <p:spPr>
          <a:xfrm>
            <a:off x="628650" y="1825625"/>
            <a:ext cx="7886701" cy="4351338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1"/>
              </a:buClr>
              <a:buChar char="▸"/>
            </a:pPr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8314610" y="6435329"/>
            <a:ext cx="200740" cy="20716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9279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302000" y="6477000"/>
            <a:ext cx="5842000" cy="381000"/>
            <a:chOff x="2080" y="4080"/>
            <a:chExt cx="3680" cy="240"/>
          </a:xfrm>
        </p:grpSpPr>
        <p:pic>
          <p:nvPicPr>
            <p:cNvPr id="1030" name="Picture 13" descr="ERCLogoSmallColor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5589" y="4080"/>
              <a:ext cx="17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2080" y="4118"/>
              <a:ext cx="34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2"/>
                  </a:solidFill>
                  <a:latin typeface="Arial" pitchFamily="-107" charset="0"/>
                </a:rPr>
                <a:t>Engineering Research Center for Computer Integrated Surgical Systems and Technology</a:t>
              </a:r>
            </a:p>
          </p:txBody>
        </p:sp>
      </p:grp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430963"/>
            <a:ext cx="3733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fld id="{AC6DEC11-5E03-2848-BAEE-A26AD718E783}" type="slidenum">
              <a:rPr lang="en-US" sz="1200" b="1">
                <a:latin typeface="Arial" pitchFamily="-107" charset="0"/>
              </a:rPr>
              <a:pPr marL="341313" indent="-341313">
                <a:defRPr/>
              </a:pPr>
              <a:t>‹#›</a:t>
            </a:fld>
            <a:r>
              <a:rPr lang="en-US" sz="1200" b="1" dirty="0" smtClean="0">
                <a:latin typeface="Arial" pitchFamily="-107" charset="0"/>
              </a:rPr>
              <a:t>	</a:t>
            </a:r>
            <a:r>
              <a:rPr lang="en-US" sz="1000" dirty="0" smtClean="0">
                <a:latin typeface="Times New Roman" pitchFamily="-107" charset="0"/>
              </a:rPr>
              <a:t>600.446/646 CIS2 Spring 2017</a:t>
            </a:r>
          </a:p>
          <a:p>
            <a:pPr marL="341313" indent="-341313">
              <a:defRPr/>
            </a:pPr>
            <a:r>
              <a:rPr lang="en-US" sz="1000" dirty="0">
                <a:latin typeface="Times New Roman" pitchFamily="-107" charset="0"/>
              </a:rPr>
              <a:t>	Copyright © R. H. Taylor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Antibiotic Ninja</a:t>
            </a:r>
            <a:br>
              <a:rPr lang="en-US" sz="20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endParaRPr lang="en-US" sz="2000" dirty="0" smtClean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382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Antibiotic Ninja is a start-up team at </a:t>
            </a: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Johns Hopkins Medicine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created to solve the problem of antibiotic over-prescription in the United States. The team has designed a mobile, interactive app that helps diagnose and provide antibiotic recommendations for conditions.</a:t>
            </a:r>
            <a:endParaRPr lang="en-US" sz="18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r>
              <a:rPr lang="en-US" sz="18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Work with the antibiotic steward (physician), a business/design student from Johns Hopkins Carey Business school, and the TIC to develop this application so that it is ready for pilot at the Johns Hopkins Bayview campus</a:t>
            </a:r>
            <a:endParaRPr lang="en-US" sz="18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Design management system for mapping clinical pathways based on different syndromes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Build mobile app minimum viable product for Bayview pilot</a:t>
            </a: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1-3</a:t>
            </a:r>
            <a:endParaRPr lang="en-US" sz="18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Ruby on Rails or Python, data structures, prior experience with building a mobile or responsive web application </a:t>
            </a: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Jennifer Townsend (jholme27@jhmi.edu),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Gorkem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Sevinc (gsevinc1@jhmi.edu) /  Michael Cohen (mcohen56@jhmi.edu) </a:t>
            </a:r>
            <a:endParaRPr lang="en-US" sz="13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PainCare</a:t>
            </a:r>
            <a:r>
              <a:rPr lang="en-US" sz="20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endParaRPr lang="en-US" sz="2000" dirty="0" smtClean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Development of an app for chronic pain management, allowing for patients to communicate with physicians, collect data from devices (such as Fitbit or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HealthKit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), and eventually predict pain flares</a:t>
            </a:r>
            <a:endParaRPr lang="en-US" sz="18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r>
              <a:rPr lang="en-US" sz="18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Work with Hopkins physicians and an outside company to co-develop an Apple </a:t>
            </a:r>
            <a:r>
              <a:rPr lang="en-US" sz="18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ResearchKit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application</a:t>
            </a:r>
            <a:endParaRPr lang="en-US" sz="18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  <a:endParaRPr lang="en-US" sz="19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</a:rPr>
              <a:t>Wireframes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</a:rPr>
              <a:t>Algorithm development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</a:rPr>
              <a:t>Data exploration and discovery with researchers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</a:rPr>
              <a:t>Mobile </a:t>
            </a:r>
            <a:r>
              <a:rPr lang="en-US" sz="1900" dirty="0">
                <a:latin typeface="Verdana" pitchFamily="1" charset="0"/>
              </a:rPr>
              <a:t>App minimum viable </a:t>
            </a:r>
            <a:r>
              <a:rPr lang="en-US" sz="1900" dirty="0" smtClean="0">
                <a:latin typeface="Verdana" pitchFamily="1" charset="0"/>
              </a:rPr>
              <a:t>product</a:t>
            </a:r>
            <a:endParaRPr lang="en-US" sz="19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1 to 3 participants</a:t>
            </a:r>
            <a:endParaRPr lang="en-US" sz="18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JavaScript, Cordova-based cross-platform mobile application development or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Swift/Objective-C, data visualization</a:t>
            </a: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Gorkem Sevinc (gsevinc1@jhmi.edu) , Michael Cohen (mcohen56@jhmi.edu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), Susan Crosby, Joe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Cufari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, Claudia Campbell, Patrick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Finan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, Dan Roche</a:t>
            </a: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609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55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Depictation</a:t>
            </a:r>
            <a:r>
              <a:rPr lang="en-US" sz="20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endParaRPr lang="en-US" sz="2000" dirty="0" smtClean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724" y="609600"/>
            <a:ext cx="8179676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Depictation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is a start-up team at </a:t>
            </a: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Johns Hopkins Medicine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that is working to bring the sketch back to post-operative note with 3-D imaging tool that is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manipulatable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. The tool will improve communication, save time, and increase efficiency.</a:t>
            </a:r>
            <a:endParaRPr lang="en-US" sz="18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r>
              <a:rPr lang="en-US" sz="18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Work with a Johns Hopkins surgeon, two medical illustrators, and potentially a 3-D gaming company to design wireframes and build interface for this application. Depending on students’ abilities, could also work with 3-D gaming company to build out 3-D models.</a:t>
            </a:r>
            <a:endParaRPr lang="en-US" sz="18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Updated wireframes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User Interface design and development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EMR integration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Assistance with 3-D modeling </a:t>
            </a: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(Optional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</a:t>
            </a:r>
            <a:endParaRPr lang="en-US" sz="1800" dirty="0" smtClean="0">
              <a:latin typeface="Verdana" pitchFamily="1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1-3</a:t>
            </a: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Ruby on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Rails or Python / Django, Unity (optional), experience developing a mobile app previously</a:t>
            </a: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David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Efron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(defron1@jhmi.edu),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Gorkem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Sevinc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(gsevinc1@jhmi.edu), Michael Cohen (mcohen56@jhmi.edu)</a:t>
            </a:r>
          </a:p>
          <a:p>
            <a:pPr>
              <a:lnSpc>
                <a:spcPct val="90000"/>
              </a:lnSpc>
            </a:pPr>
            <a:endParaRPr lang="en-US" sz="19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9910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/>
        </p:nvSpPr>
        <p:spPr>
          <a:xfrm>
            <a:off x="926323" y="5699368"/>
            <a:ext cx="7291356" cy="870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defRPr sz="4100" b="1">
                <a:solidFill>
                  <a:srgbClr val="006EC2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sz="2883"/>
              <a:t>“A bad picture on a napkin is better than</a:t>
            </a:r>
            <a:br>
              <a:rPr sz="2883"/>
            </a:br>
            <a:r>
              <a:rPr sz="2883"/>
              <a:t>reading the post-op note…”</a:t>
            </a:r>
          </a:p>
        </p:txBody>
      </p:sp>
      <p:pic>
        <p:nvPicPr>
          <p:cNvPr id="200" name="NApkin sketch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6111" y="267890"/>
            <a:ext cx="6391778" cy="53578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8970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4878539" y="0"/>
            <a:ext cx="4497439" cy="6858000"/>
          </a:xfrm>
          <a:prstGeom prst="rect">
            <a:avLst/>
          </a:prstGeom>
          <a:solidFill>
            <a:srgbClr val="006EC2"/>
          </a:solidFill>
          <a:ln w="12700">
            <a:miter lim="400000"/>
          </a:ln>
        </p:spPr>
        <p:txBody>
          <a:bodyPr lIns="32146" rIns="3214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1687"/>
          </a:p>
        </p:txBody>
      </p:sp>
      <p:pic>
        <p:nvPicPr>
          <p:cNvPr id="204" name="Surgery Demo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15379" y="180356"/>
            <a:ext cx="4056621" cy="650347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208840" y="6604724"/>
            <a:ext cx="4669700" cy="2532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2146" rIns="32146" anchor="ctr"/>
          <a:lstStyle/>
          <a:p>
            <a:endParaRPr sz="1687"/>
          </a:p>
        </p:txBody>
      </p:sp>
      <p:sp>
        <p:nvSpPr>
          <p:cNvPr id="4" name="Rectangle 3"/>
          <p:cNvSpPr/>
          <p:nvPr/>
        </p:nvSpPr>
        <p:spPr>
          <a:xfrm>
            <a:off x="5240671" y="1325129"/>
            <a:ext cx="3962400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0" indent="-254000" defTabSz="975389">
              <a:spcBef>
                <a:spcPts val="2500"/>
              </a:spcBef>
              <a:buClr>
                <a:srgbClr val="FFFFFF"/>
              </a:buClr>
              <a:buSzPct val="100000"/>
              <a:buFont typeface="Arial"/>
              <a:buChar char="•"/>
              <a:defRPr sz="3400" cap="none" spc="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000" dirty="0"/>
              <a:t>DEPICTATION Tool</a:t>
            </a:r>
          </a:p>
          <a:p>
            <a:pPr marL="254000" indent="-254000" defTabSz="975389">
              <a:spcBef>
                <a:spcPts val="2500"/>
              </a:spcBef>
              <a:buClr>
                <a:srgbClr val="FFFFFF"/>
              </a:buClr>
              <a:buSzPct val="100000"/>
              <a:buFont typeface="Arial"/>
              <a:buChar char="•"/>
              <a:defRPr sz="3400" cap="none" spc="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000" dirty="0"/>
              <a:t>Begins with a 3D model</a:t>
            </a:r>
          </a:p>
          <a:p>
            <a:pPr marL="254000" indent="-254000" defTabSz="975389">
              <a:spcBef>
                <a:spcPts val="2500"/>
              </a:spcBef>
              <a:buClr>
                <a:srgbClr val="FFFFFF"/>
              </a:buClr>
              <a:buSzPct val="100000"/>
              <a:buFont typeface="Arial"/>
              <a:buChar char="•"/>
              <a:defRPr sz="3400" cap="none" spc="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000" dirty="0"/>
              <a:t>Takes &lt; 3 minutes to modify</a:t>
            </a:r>
          </a:p>
          <a:p>
            <a:pPr marL="254000" indent="-254000" defTabSz="975389">
              <a:spcBef>
                <a:spcPts val="2500"/>
              </a:spcBef>
              <a:buClr>
                <a:srgbClr val="FFFFFF"/>
              </a:buClr>
              <a:buSzPct val="100000"/>
              <a:buFont typeface="Arial"/>
              <a:buChar char="•"/>
              <a:defRPr sz="3400" cap="none" spc="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000" dirty="0" err="1"/>
              <a:t>Signable</a:t>
            </a:r>
            <a:r>
              <a:rPr lang="en-US" sz="2000" dirty="0"/>
              <a:t> &amp; EMR embeddable </a:t>
            </a:r>
          </a:p>
          <a:p>
            <a:pPr marL="254000" indent="-254000" defTabSz="975389">
              <a:spcBef>
                <a:spcPts val="2500"/>
              </a:spcBef>
              <a:buClr>
                <a:srgbClr val="FFFFFF"/>
              </a:buClr>
              <a:buSzPct val="100000"/>
              <a:buFont typeface="Arial"/>
              <a:buChar char="•"/>
              <a:defRPr sz="3400" cap="none" spc="0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sz="2000" dirty="0" smtClean="0"/>
              <a:t>Improves communication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dirty="0"/>
              <a:t>saves time, </a:t>
            </a:r>
            <a:r>
              <a:rPr lang="en-US" sz="2000" dirty="0" smtClean="0"/>
              <a:t>and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increases safety</a:t>
            </a:r>
          </a:p>
        </p:txBody>
      </p:sp>
      <p:sp>
        <p:nvSpPr>
          <p:cNvPr id="10" name="Shape 205"/>
          <p:cNvSpPr>
            <a:spLocks noGrp="1"/>
          </p:cNvSpPr>
          <p:nvPr>
            <p:ph type="title"/>
          </p:nvPr>
        </p:nvSpPr>
        <p:spPr>
          <a:xfrm>
            <a:off x="3200400" y="533400"/>
            <a:ext cx="7772400" cy="947918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2200"/>
              </a:spcBef>
              <a:defRPr sz="4800"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r>
              <a:rPr dirty="0"/>
              <a:t>The Solution</a:t>
            </a:r>
          </a:p>
        </p:txBody>
      </p:sp>
    </p:spTree>
    <p:extLst>
      <p:ext uri="{BB962C8B-B14F-4D97-AF65-F5344CB8AC3E}">
        <p14:creationId xmlns:p14="http://schemas.microsoft.com/office/powerpoint/2010/main" val="196475485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1" fill="hold"/>
                                        <p:tgtEl>
                                          <p:spTgt spid="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Murmur </a:t>
            </a:r>
            <a:r>
              <a:rPr lang="en-US" sz="20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Detection Algorithm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886178"/>
            <a:ext cx="8153400" cy="544406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The Murmur detection algorithm is the next phase of the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Murmurquiz.org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project, a gamified teaching website for medical students, residents, and other clinical professionals to quiz themselves on heart auscultation cases collected over years of research. </a:t>
            </a:r>
            <a:endParaRPr lang="en-US" sz="18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r>
              <a:rPr lang="en-US" sz="18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Work with Dr. Reid Thompson and the TIC to help develop an algorithm based on existing data around auscultations for prediction of different types of heart murmurs</a:t>
            </a:r>
            <a:endParaRPr lang="en-US" sz="18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  <a:endParaRPr lang="en-US" sz="18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 smtClean="0">
                <a:latin typeface="Verdana" pitchFamily="1" charset="0"/>
              </a:rPr>
              <a:t>Build algorithm to detect murmur in audio files and potentially identify other features of the murmur</a:t>
            </a: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1-3</a:t>
            </a:r>
            <a:endParaRPr lang="en-US" sz="18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Ruby on Rails, applied math and algorithms</a:t>
            </a: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Reid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Thompson (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thompson@jhmi.edu),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Gorkem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900" dirty="0" err="1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Sevinc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(gsevinc1@jhmi.edu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),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Michael Cohen (mcohen56@jhmi.edu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1847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9144000" cy="506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10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Clinical Environment Tracking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The Clinical Environment Tracking project comes out of the Sibley Innovation Hub. Operating room staff need more training in a low-risk environment to set up a operating room table. They’ve designed and now need assistance building a mobile app for interactive training. </a:t>
            </a:r>
            <a:endParaRPr lang="en-US" sz="18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r>
              <a:rPr lang="en-US" sz="18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8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Work with the Sibley Innovation Hub and the TIC to develop a iPad that allows for interactive training (i.e. drag and drop features/mimics the setup of an operating room).</a:t>
            </a:r>
            <a:endParaRPr lang="en-US" sz="18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</a:rPr>
              <a:t>Build wireframes </a:t>
            </a:r>
          </a:p>
          <a:p>
            <a:pPr lvl="1">
              <a:lnSpc>
                <a:spcPct val="90000"/>
              </a:lnSpc>
            </a:pPr>
            <a:r>
              <a:rPr lang="en-US" sz="1900" dirty="0" smtClean="0">
                <a:latin typeface="Verdana" pitchFamily="1" charset="0"/>
              </a:rPr>
              <a:t>iPad app minimum viable product developed for training at Sibley</a:t>
            </a:r>
            <a:endParaRPr lang="en-US" sz="1400" dirty="0" smtClean="0">
              <a:latin typeface="Verdana" pitchFamily="1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1-3 participants</a:t>
            </a:r>
            <a:endParaRPr lang="en-US" sz="1800" b="1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Ruby on Rails or Django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(Python),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JavaScript, Cordova-based cross-platform mobile application development or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Swift/Objective-C</a:t>
            </a: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Sibley Innovation Hub team, </a:t>
            </a:r>
            <a:r>
              <a:rPr lang="en-US" sz="1900" dirty="0" err="1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Gorkem</a:t>
            </a:r>
            <a:r>
              <a:rPr lang="en-US" sz="1900" dirty="0" smtClean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US" sz="1900" dirty="0" err="1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Sevinc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(gsevinc1@jhmi.edu) , Michael Cohen (mcohen56@jhmi.edu)</a:t>
            </a:r>
          </a:p>
          <a:p>
            <a:pPr>
              <a:lnSpc>
                <a:spcPct val="90000"/>
              </a:lnSpc>
            </a:pPr>
            <a:endParaRPr lang="en-US" sz="1900" dirty="0" smtClean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6484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9144000" cy="50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569"/>
      </p:ext>
    </p:extLst>
  </p:cSld>
  <p:clrMapOvr>
    <a:masterClrMapping/>
  </p:clrMapOvr>
</p:sld>
</file>

<file path=ppt/theme/theme1.xml><?xml version="1.0" encoding="utf-8"?>
<a:theme xmlns:a="http://schemas.openxmlformats.org/drawingml/2006/main" name="CIS-Lectur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CIS-Lecture</Template>
  <TotalTime>6396</TotalTime>
  <Words>719</Words>
  <Application>Microsoft Macintosh PowerPoint</Application>
  <PresentationFormat>On-screen Show (4:3)</PresentationFormat>
  <Paragraphs>55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Avenir Next</vt:lpstr>
      <vt:lpstr>DIN Alternate</vt:lpstr>
      <vt:lpstr>ＭＳ Ｐゴシック</vt:lpstr>
      <vt:lpstr>Times New Roman</vt:lpstr>
      <vt:lpstr>Verdana</vt:lpstr>
      <vt:lpstr>Arial</vt:lpstr>
      <vt:lpstr>CIS-Lecture</vt:lpstr>
      <vt:lpstr>Antibiotic Ninja </vt:lpstr>
      <vt:lpstr>PowerPoint Presentation</vt:lpstr>
      <vt:lpstr>Depictation </vt:lpstr>
      <vt:lpstr>PowerPoint Presentation</vt:lpstr>
      <vt:lpstr>The Solution</vt:lpstr>
      <vt:lpstr>Murmur Detection Algorithm</vt:lpstr>
      <vt:lpstr>PowerPoint Presentation</vt:lpstr>
      <vt:lpstr>Clinical Environment Tracking</vt:lpstr>
      <vt:lpstr>PowerPoint Presentation</vt:lpstr>
      <vt:lpstr>PainCare </vt:lpstr>
    </vt:vector>
  </TitlesOfParts>
  <Company>Johns Hopkins University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projects (examples)</dc:title>
  <dc:creator>R. H. Taylor</dc:creator>
  <cp:lastModifiedBy>Gorkem Sevinc</cp:lastModifiedBy>
  <cp:revision>94</cp:revision>
  <cp:lastPrinted>1998-01-12T19:42:20Z</cp:lastPrinted>
  <dcterms:created xsi:type="dcterms:W3CDTF">2014-01-14T11:21:36Z</dcterms:created>
  <dcterms:modified xsi:type="dcterms:W3CDTF">2017-02-03T15:05:55Z</dcterms:modified>
</cp:coreProperties>
</file>