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1DDA-F347-4887-B113-EEC85263101B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CF66-B8F5-4C73-8DD9-F23B95E88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Voice Control of the </a:t>
            </a:r>
            <a:r>
              <a:rPr lang="en-US" sz="3600" dirty="0" err="1" smtClean="0">
                <a:solidFill>
                  <a:schemeClr val="tx1"/>
                </a:solidFill>
              </a:rPr>
              <a:t>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Vinci Surgical Robot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By Lindsey Dean and H. Shawn </a:t>
            </a:r>
            <a:r>
              <a:rPr lang="en-US" sz="1800" b="1" dirty="0" err="1" smtClean="0">
                <a:solidFill>
                  <a:schemeClr val="tx1"/>
                </a:solidFill>
              </a:rPr>
              <a:t>Xu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Mentor: Anton </a:t>
            </a:r>
            <a:r>
              <a:rPr lang="en-US" sz="1800" b="1" dirty="0" err="1" smtClean="0">
                <a:solidFill>
                  <a:schemeClr val="tx1"/>
                </a:solidFill>
              </a:rPr>
              <a:t>Deguet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ers\oahmad\Desktop\cisst_446_projects_logo_white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1752600" cy="1752600"/>
          </a:xfrm>
          <a:prstGeom prst="rect">
            <a:avLst/>
          </a:prstGeom>
          <a:noFill/>
        </p:spPr>
      </p:pic>
      <p:pic>
        <p:nvPicPr>
          <p:cNvPr id="1030" name="Picture 6" descr="D:\Users\oahmad\Desktop\FinalProjectTex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191000"/>
            <a:ext cx="6286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Voice Control of the </a:t>
            </a:r>
            <a:r>
              <a:rPr lang="en-US" dirty="0" err="1" smtClean="0"/>
              <a:t>Da</a:t>
            </a:r>
            <a:r>
              <a:rPr lang="en-US" dirty="0" smtClean="0"/>
              <a:t> Vinci Surgical Robot</a:t>
            </a:r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Introduction</a:t>
            </a:r>
          </a:p>
          <a:p>
            <a:pPr marL="346075" indent="-288925">
              <a:buFontTx/>
              <a:buChar char="•"/>
            </a:pPr>
            <a:r>
              <a:rPr lang="en-US" sz="2600" dirty="0" smtClean="0">
                <a:latin typeface="Arial" charset="0"/>
              </a:rPr>
              <a:t>Created a voice component in the CISST libraries which allows users to interact with the current 3D-UI (3D-User Interface developed here at Johns Hopkins)</a:t>
            </a:r>
          </a:p>
          <a:p>
            <a:pPr marL="346075" indent="-288925">
              <a:buFontTx/>
              <a:buChar char="•"/>
            </a:pPr>
            <a:r>
              <a:rPr lang="en-US" sz="2600" dirty="0" smtClean="0">
                <a:latin typeface="Arial" charset="0"/>
              </a:rPr>
              <a:t>Currently voice can control measurement and marker behavior</a:t>
            </a:r>
            <a:endParaRPr lang="en-US" sz="2600" dirty="0" smtClean="0">
              <a:latin typeface="Arial" charset="0"/>
            </a:endParaRPr>
          </a:p>
          <a:p>
            <a:pPr marL="346075" indent="-288925">
              <a:buNone/>
            </a:pPr>
            <a:endParaRPr lang="en-US" dirty="0" smtClean="0">
              <a:latin typeface="Arial" charset="0"/>
            </a:endParaRPr>
          </a:p>
          <a:p>
            <a:pPr marL="346075" indent="-288925">
              <a:buNone/>
            </a:pPr>
            <a:r>
              <a:rPr lang="en-US" dirty="0" smtClean="0">
                <a:latin typeface="Arial" charset="0"/>
              </a:rPr>
              <a:t>Problem</a:t>
            </a:r>
          </a:p>
          <a:p>
            <a:r>
              <a:rPr lang="en-US" sz="2400" dirty="0" smtClean="0">
                <a:latin typeface="Arial" charset="0"/>
              </a:rPr>
              <a:t>Although, the </a:t>
            </a:r>
            <a:r>
              <a:rPr lang="en-US" sz="2400" dirty="0" err="1" smtClean="0">
                <a:latin typeface="Arial" charset="0"/>
              </a:rPr>
              <a:t>Da</a:t>
            </a:r>
            <a:r>
              <a:rPr lang="en-US" sz="2400" dirty="0" err="1" smtClean="0">
                <a:latin typeface="Arial" charset="0"/>
              </a:rPr>
              <a:t>Vinci</a:t>
            </a:r>
            <a:r>
              <a:rPr lang="en-US" sz="2400" dirty="0" smtClean="0">
                <a:latin typeface="Arial" charset="0"/>
              </a:rPr>
              <a:t> is an incredibly useful tool, the current methods of physical gestures to trigger any event can become distracting and confusing for the surgeon – we aimed to simplify some of the neater features available on the </a:t>
            </a:r>
            <a:r>
              <a:rPr lang="en-US" sz="2400" dirty="0" err="1" smtClean="0">
                <a:latin typeface="Arial" charset="0"/>
              </a:rPr>
              <a:t>DaVinci</a:t>
            </a:r>
            <a:r>
              <a:rPr lang="en-US" sz="2400" dirty="0" smtClean="0">
                <a:latin typeface="Arial" charset="0"/>
              </a:rPr>
              <a:t> and allowed them to be controlled by voice to allow the surgeon access to their hands for task which require movement.</a:t>
            </a:r>
            <a:endParaRPr lang="en-US" sz="2400" dirty="0"/>
          </a:p>
        </p:txBody>
      </p:sp>
      <p:pic>
        <p:nvPicPr>
          <p:cNvPr id="2050" name="Picture 2" descr="D:\Users\oahmad\Desktop\cisst_446_projects_logo_white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60198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Computer Integrated Surgery II </a:t>
            </a:r>
          </a:p>
          <a:p>
            <a:r>
              <a:rPr lang="en-US" sz="1400" dirty="0" smtClean="0"/>
              <a:t>Final Project Summary        </a:t>
            </a:r>
          </a:p>
          <a:p>
            <a:r>
              <a:rPr lang="en-US" sz="1400" dirty="0" smtClean="0"/>
              <a:t>Spring, 2011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0198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By Project Team Members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Voice </a:t>
            </a:r>
            <a:r>
              <a:rPr lang="en-US" dirty="0" smtClean="0"/>
              <a:t>Control of the </a:t>
            </a:r>
            <a:r>
              <a:rPr lang="en-US" dirty="0" err="1" smtClean="0"/>
              <a:t>Da</a:t>
            </a:r>
            <a:r>
              <a:rPr lang="en-US" dirty="0" smtClean="0"/>
              <a:t> Vinci Surgical Robot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Solution</a:t>
            </a:r>
            <a:endParaRPr lang="en-US" sz="2800" b="1" dirty="0" smtClean="0">
              <a:latin typeface="Arial" charset="0"/>
            </a:endParaRPr>
          </a:p>
          <a:p>
            <a:pPr marL="404813" indent="-404813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Arial" charset="0"/>
              </a:rPr>
              <a:t>We created a voice control component for the CISST libraries which allows voice control for novel functions such as measuring distance and hiding and showing markers</a:t>
            </a:r>
          </a:p>
          <a:p>
            <a:pPr marL="404813" indent="-404813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Arial" charset="0"/>
              </a:rPr>
              <a:t>We are also working to restructure the behavior components so that other user interfaces could also be added to the CISST libraries to trigger events in a more intuitive way</a:t>
            </a:r>
          </a:p>
          <a:p>
            <a:pPr marL="404813" indent="-404813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Arial" charset="0"/>
              </a:rPr>
              <a:t>The logic is in the following slides</a:t>
            </a:r>
          </a:p>
          <a:p>
            <a:pPr marL="404813" indent="-404813">
              <a:spcBef>
                <a:spcPct val="50000"/>
              </a:spcBef>
              <a:buFontTx/>
              <a:buChar char="•"/>
            </a:pPr>
            <a:endParaRPr lang="en-US" sz="2400" dirty="0" smtClean="0">
              <a:latin typeface="Arial" charset="0"/>
            </a:endParaRPr>
          </a:p>
          <a:p>
            <a:pPr marL="404813" indent="-404813">
              <a:spcBef>
                <a:spcPct val="50000"/>
              </a:spcBef>
              <a:buNone/>
            </a:pPr>
            <a:endParaRPr lang="en-US" sz="2400" dirty="0">
              <a:latin typeface="Arial" charset="0"/>
            </a:endParaRPr>
          </a:p>
          <a:p>
            <a:pPr marL="404813" indent="-404813">
              <a:spcBef>
                <a:spcPct val="50000"/>
              </a:spcBef>
              <a:buNone/>
            </a:pPr>
            <a:r>
              <a:rPr lang="en-US" sz="2400" dirty="0" smtClean="0">
                <a:latin typeface="Arial" charset="0"/>
              </a:rPr>
              <a:t>	</a:t>
            </a:r>
            <a:endParaRPr lang="en-US" sz="2400" dirty="0">
              <a:latin typeface="Arial" charset="0"/>
            </a:endParaRPr>
          </a:p>
        </p:txBody>
      </p:sp>
      <p:pic>
        <p:nvPicPr>
          <p:cNvPr id="2050" name="Picture 2" descr="D:\Users\oahmad\Desktop\cisst_446_projects_logo_white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60198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Computer Integrated Surgery II </a:t>
            </a:r>
          </a:p>
          <a:p>
            <a:r>
              <a:rPr lang="en-US" sz="1400" dirty="0" smtClean="0"/>
              <a:t>Final Project Summary        </a:t>
            </a:r>
          </a:p>
          <a:p>
            <a:r>
              <a:rPr lang="en-US" sz="1400" dirty="0" smtClean="0"/>
              <a:t>Spring, 2011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0198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By Project Team Members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Control of CISST 3D-UI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733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SpeechToCommand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733800" y="38100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VoiceControl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477000" y="1600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MeasurementBehavior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315200" y="38100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MapBehavior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7162800" y="5715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KidneyModel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5" idx="3"/>
          </p:cNvCxnSpPr>
          <p:nvPr/>
        </p:nvCxnSpPr>
        <p:spPr>
          <a:xfrm flipV="1">
            <a:off x="5105400" y="1905000"/>
            <a:ext cx="1295400" cy="209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5105400" y="3963988"/>
            <a:ext cx="2133600" cy="36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</p:cNvCxnSpPr>
          <p:nvPr/>
        </p:nvCxnSpPr>
        <p:spPr>
          <a:xfrm>
            <a:off x="5105400" y="4000500"/>
            <a:ext cx="1981200" cy="1866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3"/>
          </p:cNvCxnSpPr>
          <p:nvPr/>
        </p:nvCxnSpPr>
        <p:spPr>
          <a:xfrm>
            <a:off x="2590800" y="3962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257800" y="2133600"/>
            <a:ext cx="1066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PI/RI:</a:t>
            </a:r>
          </a:p>
          <a:p>
            <a:pPr algn="ctr"/>
            <a:r>
              <a:rPr lang="en-US" sz="1200" dirty="0" smtClean="0"/>
              <a:t>Start</a:t>
            </a:r>
          </a:p>
          <a:p>
            <a:pPr algn="ctr"/>
            <a:r>
              <a:rPr lang="en-US" sz="1200" dirty="0" smtClean="0"/>
              <a:t>Stop</a:t>
            </a:r>
          </a:p>
          <a:p>
            <a:pPr algn="ctr"/>
            <a:r>
              <a:rPr lang="en-US" sz="1200" dirty="0" smtClean="0"/>
              <a:t>Restart</a:t>
            </a:r>
          </a:p>
          <a:p>
            <a:pPr algn="ctr"/>
            <a:r>
              <a:rPr lang="en-US" sz="1200" dirty="0" smtClean="0"/>
              <a:t>Quit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867400" y="3429000"/>
            <a:ext cx="1066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PI/RI:</a:t>
            </a:r>
          </a:p>
          <a:p>
            <a:pPr algn="ctr"/>
            <a:r>
              <a:rPr lang="en-US" sz="1200" dirty="0" smtClean="0"/>
              <a:t>Add</a:t>
            </a:r>
          </a:p>
          <a:p>
            <a:pPr algn="ctr"/>
            <a:r>
              <a:rPr lang="en-US" sz="1200" dirty="0" smtClean="0"/>
              <a:t>Show</a:t>
            </a:r>
          </a:p>
          <a:p>
            <a:pPr algn="ctr"/>
            <a:r>
              <a:rPr lang="en-US" sz="1200" dirty="0" smtClean="0"/>
              <a:t>Hide</a:t>
            </a:r>
          </a:p>
          <a:p>
            <a:pPr algn="ctr"/>
            <a:r>
              <a:rPr lang="en-US" sz="1200" dirty="0" smtClean="0"/>
              <a:t>Quit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638800" y="4724400"/>
            <a:ext cx="1143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PI/RI:</a:t>
            </a:r>
          </a:p>
          <a:p>
            <a:pPr algn="ctr"/>
            <a:r>
              <a:rPr lang="en-US" sz="1200" dirty="0" smtClean="0"/>
              <a:t>Show/Hide</a:t>
            </a:r>
          </a:p>
          <a:p>
            <a:pPr algn="ctr"/>
            <a:r>
              <a:rPr lang="en-US" sz="1200" dirty="0" smtClean="0"/>
              <a:t>-Tree</a:t>
            </a:r>
          </a:p>
          <a:p>
            <a:pPr algn="ctr"/>
            <a:r>
              <a:rPr lang="en-US" sz="1200" dirty="0" smtClean="0"/>
              <a:t>-Tumor</a:t>
            </a:r>
          </a:p>
          <a:p>
            <a:pPr algn="ctr"/>
            <a:r>
              <a:rPr lang="en-US" sz="1200" dirty="0" smtClean="0"/>
              <a:t>-Surface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133600" y="4419600"/>
            <a:ext cx="1676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PI/RI:</a:t>
            </a:r>
          </a:p>
          <a:p>
            <a:pPr algn="ctr"/>
            <a:r>
              <a:rPr lang="en-US" sz="1200" dirty="0" err="1" smtClean="0"/>
              <a:t>WordRecognized</a:t>
            </a:r>
            <a:endParaRPr lang="en-US" sz="1200" dirty="0" smtClean="0"/>
          </a:p>
          <a:p>
            <a:pPr algn="ctr"/>
            <a:r>
              <a:rPr lang="en-US" sz="1200" dirty="0" err="1" smtClean="0"/>
              <a:t>ContextChanged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of Demo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16764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AreYouTalkingToMe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19400" y="2057400"/>
            <a:ext cx="24384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Voice Control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2667000"/>
            <a:ext cx="274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SelectMode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971800" y="3048000"/>
            <a:ext cx="8382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810000" y="3048000"/>
            <a:ext cx="5334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Map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343400" y="3048000"/>
            <a:ext cx="13716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Stop Listening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685800" y="48006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67000" y="5181600"/>
            <a:ext cx="6096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Start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219200" y="5181600"/>
            <a:ext cx="762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Restart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981200" y="5181600"/>
            <a:ext cx="6858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Freeze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85800" y="5181600"/>
            <a:ext cx="5334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Quit</a:t>
            </a:r>
            <a:endParaRPr lang="en-US" sz="1200" dirty="0"/>
          </a:p>
        </p:txBody>
      </p:sp>
      <p:cxnSp>
        <p:nvCxnSpPr>
          <p:cNvPr id="22" name="Straight Arrow Connector 21"/>
          <p:cNvCxnSpPr>
            <a:stCxn id="6" idx="2"/>
            <a:endCxn id="10" idx="0"/>
          </p:cNvCxnSpPr>
          <p:nvPr/>
        </p:nvCxnSpPr>
        <p:spPr>
          <a:xfrm rot="16200000" flipH="1">
            <a:off x="4038600" y="2362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2"/>
            <a:endCxn id="15" idx="0"/>
          </p:cNvCxnSpPr>
          <p:nvPr/>
        </p:nvCxnSpPr>
        <p:spPr>
          <a:xfrm rot="5400000">
            <a:off x="1962150" y="3371850"/>
            <a:ext cx="1447800" cy="1409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257800" y="44958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57800" y="4876800"/>
            <a:ext cx="11430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Add Marker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7543800" y="4876800"/>
            <a:ext cx="5334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Quit</a:t>
            </a:r>
            <a:endParaRPr lang="en-US" sz="1200" dirty="0"/>
          </a:p>
        </p:txBody>
      </p:sp>
      <p:cxnSp>
        <p:nvCxnSpPr>
          <p:cNvPr id="61" name="Curved Connector 60"/>
          <p:cNvCxnSpPr>
            <a:stCxn id="20" idx="1"/>
            <a:endCxn id="10" idx="1"/>
          </p:cNvCxnSpPr>
          <p:nvPr/>
        </p:nvCxnSpPr>
        <p:spPr>
          <a:xfrm rot="10800000" flipH="1">
            <a:off x="685800" y="2857500"/>
            <a:ext cx="2286000" cy="2476500"/>
          </a:xfrm>
          <a:prstGeom prst="curvedConnector3">
            <a:avLst>
              <a:gd name="adj1" fmla="val -1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" idx="2"/>
            <a:endCxn id="56" idx="0"/>
          </p:cNvCxnSpPr>
          <p:nvPr/>
        </p:nvCxnSpPr>
        <p:spPr>
          <a:xfrm rot="16200000" flipH="1">
            <a:off x="4800600" y="2628900"/>
            <a:ext cx="1143000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59" idx="3"/>
            <a:endCxn id="10" idx="3"/>
          </p:cNvCxnSpPr>
          <p:nvPr/>
        </p:nvCxnSpPr>
        <p:spPr>
          <a:xfrm flipH="1" flipV="1">
            <a:off x="5715000" y="2857500"/>
            <a:ext cx="2362200" cy="2171700"/>
          </a:xfrm>
          <a:prstGeom prst="curvedConnector3">
            <a:avLst>
              <a:gd name="adj1" fmla="val -967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14" idx="3"/>
            <a:endCxn id="4" idx="3"/>
          </p:cNvCxnSpPr>
          <p:nvPr/>
        </p:nvCxnSpPr>
        <p:spPr>
          <a:xfrm flipH="1" flipV="1">
            <a:off x="5257800" y="1866900"/>
            <a:ext cx="457200" cy="1333500"/>
          </a:xfrm>
          <a:prstGeom prst="curvedConnector3">
            <a:avLst>
              <a:gd name="adj1" fmla="val -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010400" y="4876800"/>
            <a:ext cx="5334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Hide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400800" y="4876800"/>
            <a:ext cx="6096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Show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Voice Control of the </a:t>
            </a:r>
            <a:r>
              <a:rPr lang="en-US" dirty="0" err="1" smtClean="0"/>
              <a:t>Da</a:t>
            </a:r>
            <a:r>
              <a:rPr lang="en-US" dirty="0" smtClean="0"/>
              <a:t> Vinci Surgical Robot</a:t>
            </a:r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Outcomes and Results</a:t>
            </a:r>
            <a:endParaRPr lang="en-US" sz="2800" b="1" dirty="0">
              <a:latin typeface="Arial" charset="0"/>
            </a:endParaRPr>
          </a:p>
          <a:p>
            <a:pPr>
              <a:buNone/>
            </a:pPr>
            <a:endParaRPr lang="en-US" sz="2400" dirty="0" smtClean="0">
              <a:latin typeface="Arial" charset="0"/>
            </a:endParaRPr>
          </a:p>
          <a:p>
            <a:pPr marL="457200" indent="-457200">
              <a:buFontTx/>
              <a:buChar char="•"/>
            </a:pPr>
            <a:r>
              <a:rPr lang="en-US" sz="2400" dirty="0" smtClean="0">
                <a:latin typeface="Arial" charset="0"/>
              </a:rPr>
              <a:t>Created a proof of concept demonstration </a:t>
            </a:r>
            <a:endParaRPr lang="en-US" sz="2400" dirty="0" smtClean="0">
              <a:latin typeface="Arial" charset="0"/>
            </a:endParaRPr>
          </a:p>
          <a:p>
            <a:pPr marL="457200" indent="-457200">
              <a:buFontTx/>
              <a:buChar char="•"/>
            </a:pPr>
            <a:endParaRPr lang="en-US" sz="2400" dirty="0" smtClean="0">
              <a:latin typeface="Arial" charset="0"/>
            </a:endParaRPr>
          </a:p>
          <a:p>
            <a:pPr marL="457200" indent="-457200"/>
            <a:r>
              <a:rPr lang="en-US" sz="2400" dirty="0" smtClean="0">
                <a:latin typeface="Arial" charset="0"/>
              </a:rPr>
              <a:t>What are the standards in the art to judge what you are doing ?  How did yours compare </a:t>
            </a:r>
            <a:r>
              <a:rPr lang="en-US" sz="2400" dirty="0" smtClean="0">
                <a:latin typeface="Arial" charset="0"/>
              </a:rPr>
              <a:t>?</a:t>
            </a:r>
          </a:p>
          <a:p>
            <a:pPr marL="857250" lvl="1" indent="-457200"/>
            <a:r>
              <a:rPr lang="en-US" sz="2000" dirty="0" smtClean="0">
                <a:latin typeface="Arial" charset="0"/>
              </a:rPr>
              <a:t>Intuitive Surgical felt after our work demonstrated voice control as a viable and effective interface for the </a:t>
            </a:r>
            <a:r>
              <a:rPr lang="en-US" sz="2000" dirty="0" err="1" smtClean="0">
                <a:latin typeface="Arial" charset="0"/>
              </a:rPr>
              <a:t>Da</a:t>
            </a:r>
            <a:r>
              <a:rPr lang="en-US" sz="2000" dirty="0" smtClean="0">
                <a:latin typeface="Arial" charset="0"/>
              </a:rPr>
              <a:t> Vinci surgical robot</a:t>
            </a:r>
            <a:endParaRPr lang="en-US" sz="2000" dirty="0">
              <a:latin typeface="Arial" charset="0"/>
            </a:endParaRPr>
          </a:p>
        </p:txBody>
      </p:sp>
      <p:pic>
        <p:nvPicPr>
          <p:cNvPr id="2050" name="Picture 2" descr="D:\Users\oahmad\Desktop\cisst_446_projects_logo_white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60198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Computer Integrated Surgery II </a:t>
            </a:r>
          </a:p>
          <a:p>
            <a:r>
              <a:rPr lang="en-US" sz="1400" dirty="0" smtClean="0"/>
              <a:t>Final Project Summary        </a:t>
            </a:r>
          </a:p>
          <a:p>
            <a:r>
              <a:rPr lang="en-US" sz="1400" dirty="0" smtClean="0"/>
              <a:t>Spring, 2011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0198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By Project Team Members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357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Voice Control of the Da Vinci Surgical Robot</vt:lpstr>
      <vt:lpstr>Voice Control of the Da Vinci Surgical Robot </vt:lpstr>
      <vt:lpstr>Voice Control of CISST 3D-UI</vt:lpstr>
      <vt:lpstr>Logic of Demo</vt:lpstr>
      <vt:lpstr>Voice Control of the Da Vinci Surgical Robot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oahmad</dc:creator>
  <cp:lastModifiedBy>mcp</cp:lastModifiedBy>
  <cp:revision>7</cp:revision>
  <dcterms:created xsi:type="dcterms:W3CDTF">2011-05-03T00:51:44Z</dcterms:created>
  <dcterms:modified xsi:type="dcterms:W3CDTF">2011-05-03T17:09:23Z</dcterms:modified>
</cp:coreProperties>
</file>