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59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11DDA-F347-4887-B113-EEC85263101B}" type="datetimeFigureOut">
              <a:rPr lang="en-US" smtClean="0"/>
              <a:pPr/>
              <a:t>5/3/2011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DCF66-B8F5-4C73-8DD9-F23B95E88F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11DDA-F347-4887-B113-EEC85263101B}" type="datetimeFigureOut">
              <a:rPr lang="en-US" smtClean="0"/>
              <a:pPr/>
              <a:t>5/3/2011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DCF66-B8F5-4C73-8DD9-F23B95E88F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11DDA-F347-4887-B113-EEC85263101B}" type="datetimeFigureOut">
              <a:rPr lang="en-US" smtClean="0"/>
              <a:pPr/>
              <a:t>5/3/2011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DCF66-B8F5-4C73-8DD9-F23B95E88F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11DDA-F347-4887-B113-EEC85263101B}" type="datetimeFigureOut">
              <a:rPr lang="en-US" smtClean="0"/>
              <a:pPr/>
              <a:t>5/3/2011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DCF66-B8F5-4C73-8DD9-F23B95E88F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11DDA-F347-4887-B113-EEC85263101B}" type="datetimeFigureOut">
              <a:rPr lang="en-US" smtClean="0"/>
              <a:pPr/>
              <a:t>5/3/2011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DCF66-B8F5-4C73-8DD9-F23B95E88F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11DDA-F347-4887-B113-EEC85263101B}" type="datetimeFigureOut">
              <a:rPr lang="en-US" smtClean="0"/>
              <a:pPr/>
              <a:t>5/3/2011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DCF66-B8F5-4C73-8DD9-F23B95E88F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11DDA-F347-4887-B113-EEC85263101B}" type="datetimeFigureOut">
              <a:rPr lang="en-US" smtClean="0"/>
              <a:pPr/>
              <a:t>5/3/2011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DCF66-B8F5-4C73-8DD9-F23B95E88F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11DDA-F347-4887-B113-EEC85263101B}" type="datetimeFigureOut">
              <a:rPr lang="en-US" smtClean="0"/>
              <a:pPr/>
              <a:t>5/3/2011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DCF66-B8F5-4C73-8DD9-F23B95E88F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11DDA-F347-4887-B113-EEC85263101B}" type="datetimeFigureOut">
              <a:rPr lang="en-US" smtClean="0"/>
              <a:pPr/>
              <a:t>5/3/2011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DCF66-B8F5-4C73-8DD9-F23B95E88F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11DDA-F347-4887-B113-EEC85263101B}" type="datetimeFigureOut">
              <a:rPr lang="en-US" smtClean="0"/>
              <a:pPr/>
              <a:t>5/3/2011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DCF66-B8F5-4C73-8DD9-F23B95E88F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11DDA-F347-4887-B113-EEC85263101B}" type="datetimeFigureOut">
              <a:rPr lang="en-US" smtClean="0"/>
              <a:pPr/>
              <a:t>5/3/2011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DCF66-B8F5-4C73-8DD9-F23B95E88F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A11DDA-F347-4887-B113-EEC85263101B}" type="datetimeFigureOut">
              <a:rPr lang="en-US" smtClean="0"/>
              <a:pPr/>
              <a:t>5/3/2011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2DCF66-B8F5-4C73-8DD9-F23B95E88F3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57200"/>
            <a:ext cx="9144000" cy="17526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tx1"/>
                </a:solidFill>
              </a:rPr>
              <a:t>Voice Control of the </a:t>
            </a:r>
            <a:r>
              <a:rPr lang="en-US" sz="3600" dirty="0" err="1" smtClean="0">
                <a:solidFill>
                  <a:schemeClr val="tx1"/>
                </a:solidFill>
              </a:rPr>
              <a:t>Da</a:t>
            </a:r>
            <a:r>
              <a:rPr lang="en-US" sz="3600" dirty="0" smtClean="0">
                <a:solidFill>
                  <a:schemeClr val="tx1"/>
                </a:solidFill>
              </a:rPr>
              <a:t> </a:t>
            </a:r>
            <a:r>
              <a:rPr lang="en-US" sz="3600" dirty="0" smtClean="0">
                <a:solidFill>
                  <a:schemeClr val="tx1"/>
                </a:solidFill>
              </a:rPr>
              <a:t>Vinci Surgical Robot</a:t>
            </a:r>
            <a:endParaRPr lang="en-US" sz="1400" dirty="0" smtClean="0">
              <a:solidFill>
                <a:schemeClr val="tx1"/>
              </a:solidFill>
            </a:endParaRPr>
          </a:p>
          <a:p>
            <a:r>
              <a:rPr lang="en-US" sz="1800" b="1" dirty="0" smtClean="0">
                <a:solidFill>
                  <a:schemeClr val="tx1"/>
                </a:solidFill>
              </a:rPr>
              <a:t>By Lindsey Dean and H. Shawn </a:t>
            </a:r>
            <a:r>
              <a:rPr lang="en-US" sz="1800" b="1" dirty="0" err="1" smtClean="0">
                <a:solidFill>
                  <a:schemeClr val="tx1"/>
                </a:solidFill>
              </a:rPr>
              <a:t>Xu</a:t>
            </a:r>
            <a:endParaRPr lang="en-US" sz="1800" b="1" dirty="0" smtClean="0">
              <a:solidFill>
                <a:schemeClr val="tx1"/>
              </a:solidFill>
            </a:endParaRPr>
          </a:p>
          <a:p>
            <a:r>
              <a:rPr lang="en-US" sz="1800" b="1" dirty="0" smtClean="0">
                <a:solidFill>
                  <a:schemeClr val="tx1"/>
                </a:solidFill>
              </a:rPr>
              <a:t>Mentor: Anton </a:t>
            </a:r>
            <a:r>
              <a:rPr lang="en-US" sz="1800" b="1" dirty="0" err="1" smtClean="0">
                <a:solidFill>
                  <a:schemeClr val="tx1"/>
                </a:solidFill>
              </a:rPr>
              <a:t>Deguet</a:t>
            </a:r>
            <a:endParaRPr lang="en-US" sz="1800" dirty="0">
              <a:solidFill>
                <a:schemeClr val="tx1"/>
              </a:solidFill>
            </a:endParaRPr>
          </a:p>
        </p:txBody>
      </p:sp>
      <p:pic>
        <p:nvPicPr>
          <p:cNvPr id="1026" name="Picture 2" descr="D:\Users\oahmad\Desktop\cisst_446_projects_logo_whiteback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3800" y="2286000"/>
            <a:ext cx="1752600" cy="1752600"/>
          </a:xfrm>
          <a:prstGeom prst="rect">
            <a:avLst/>
          </a:prstGeom>
          <a:noFill/>
        </p:spPr>
      </p:pic>
      <p:pic>
        <p:nvPicPr>
          <p:cNvPr id="1030" name="Picture 6" descr="D:\Users\oahmad\Desktop\FinalProjectText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47800" y="4191000"/>
            <a:ext cx="6286500" cy="2286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Voice Control of the </a:t>
            </a:r>
            <a:r>
              <a:rPr lang="en-US" dirty="0" err="1" smtClean="0"/>
              <a:t>Da</a:t>
            </a:r>
            <a:r>
              <a:rPr lang="en-US" dirty="0" smtClean="0"/>
              <a:t> Vinci Surgical Robot</a:t>
            </a:r>
            <a:endParaRPr lang="en-US" sz="18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9624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Introduction</a:t>
            </a:r>
          </a:p>
          <a:p>
            <a:pPr marL="346075" indent="-288925">
              <a:buFontTx/>
              <a:buChar char="•"/>
            </a:pPr>
            <a:r>
              <a:rPr lang="en-US" sz="2600" dirty="0" smtClean="0">
                <a:latin typeface="Arial" charset="0"/>
              </a:rPr>
              <a:t>Created a voice component in the CISST libraries which allows users to interact with the current 3D-UI (3D-User Interface developed here at Johns Hopkins)</a:t>
            </a:r>
          </a:p>
          <a:p>
            <a:pPr marL="346075" indent="-288925">
              <a:buFontTx/>
              <a:buChar char="•"/>
            </a:pPr>
            <a:r>
              <a:rPr lang="en-US" sz="2600" dirty="0" smtClean="0">
                <a:latin typeface="Arial" charset="0"/>
              </a:rPr>
              <a:t>Currently voice can control measurement and marker behavior</a:t>
            </a:r>
            <a:endParaRPr lang="en-US" sz="2600" dirty="0" smtClean="0">
              <a:latin typeface="Arial" charset="0"/>
            </a:endParaRPr>
          </a:p>
          <a:p>
            <a:pPr marL="346075" indent="-288925">
              <a:buNone/>
            </a:pPr>
            <a:endParaRPr lang="en-US" dirty="0" smtClean="0">
              <a:latin typeface="Arial" charset="0"/>
            </a:endParaRPr>
          </a:p>
          <a:p>
            <a:pPr marL="346075" indent="-288925">
              <a:buNone/>
            </a:pPr>
            <a:r>
              <a:rPr lang="en-US" dirty="0" smtClean="0">
                <a:latin typeface="Arial" charset="0"/>
              </a:rPr>
              <a:t>Problem</a:t>
            </a:r>
          </a:p>
          <a:p>
            <a:r>
              <a:rPr lang="en-US" sz="2400" dirty="0" smtClean="0">
                <a:latin typeface="Arial" charset="0"/>
              </a:rPr>
              <a:t>Although, the </a:t>
            </a:r>
            <a:r>
              <a:rPr lang="en-US" sz="2400" dirty="0" err="1" smtClean="0">
                <a:latin typeface="Arial" charset="0"/>
              </a:rPr>
              <a:t>Da</a:t>
            </a:r>
            <a:r>
              <a:rPr lang="en-US" sz="2400" dirty="0" err="1" smtClean="0">
                <a:latin typeface="Arial" charset="0"/>
              </a:rPr>
              <a:t>Vinci</a:t>
            </a:r>
            <a:r>
              <a:rPr lang="en-US" sz="2400" dirty="0" smtClean="0">
                <a:latin typeface="Arial" charset="0"/>
              </a:rPr>
              <a:t> is an incredibly useful tool, the current methods of physical gestures to trigger any event can become distracting and confusing for the surgeon – we aimed to simplify some of the neater features available on the </a:t>
            </a:r>
            <a:r>
              <a:rPr lang="en-US" sz="2400" dirty="0" err="1" smtClean="0">
                <a:latin typeface="Arial" charset="0"/>
              </a:rPr>
              <a:t>DaVinci</a:t>
            </a:r>
            <a:r>
              <a:rPr lang="en-US" sz="2400" dirty="0" smtClean="0">
                <a:latin typeface="Arial" charset="0"/>
              </a:rPr>
              <a:t> and allowed them to be controlled by voice to allow the surgeon access to their hands for task which require movement.</a:t>
            </a:r>
            <a:endParaRPr lang="en-US" sz="2400" dirty="0"/>
          </a:p>
        </p:txBody>
      </p:sp>
      <p:pic>
        <p:nvPicPr>
          <p:cNvPr id="2050" name="Picture 2" descr="D:\Users\oahmad\Desktop\cisst_446_projects_logo_whiteback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791200"/>
            <a:ext cx="1066800" cy="10668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066800" y="6019800"/>
            <a:ext cx="28194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Computer Integrated Surgery II </a:t>
            </a:r>
          </a:p>
          <a:p>
            <a:r>
              <a:rPr lang="en-US" sz="1400" dirty="0" smtClean="0"/>
              <a:t>Final Project Summary        </a:t>
            </a:r>
          </a:p>
          <a:p>
            <a:r>
              <a:rPr lang="en-US" sz="1400" dirty="0" smtClean="0"/>
              <a:t>Spring, 2011</a:t>
            </a:r>
            <a:endParaRPr lang="en-US" sz="1400" dirty="0"/>
          </a:p>
        </p:txBody>
      </p:sp>
      <p:sp>
        <p:nvSpPr>
          <p:cNvPr id="6" name="TextBox 5"/>
          <p:cNvSpPr txBox="1"/>
          <p:nvPr/>
        </p:nvSpPr>
        <p:spPr>
          <a:xfrm>
            <a:off x="6096000" y="6019800"/>
            <a:ext cx="2819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 smtClean="0"/>
              <a:t>By Project Team Members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Voice </a:t>
            </a:r>
            <a:r>
              <a:rPr lang="en-US" dirty="0" smtClean="0"/>
              <a:t>Control of the </a:t>
            </a:r>
            <a:r>
              <a:rPr lang="en-US" dirty="0" err="1" smtClean="0"/>
              <a:t>Da</a:t>
            </a:r>
            <a:r>
              <a:rPr lang="en-US" dirty="0" smtClean="0"/>
              <a:t> Vinci Surgical Robot</a:t>
            </a:r>
            <a:r>
              <a:rPr lang="en-US" sz="1800" dirty="0" smtClean="0"/>
              <a:t/>
            </a:r>
            <a:br>
              <a:rPr lang="en-US" sz="1800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9624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The Solution</a:t>
            </a:r>
            <a:endParaRPr lang="en-US" sz="2800" b="1" dirty="0" smtClean="0">
              <a:latin typeface="Arial" charset="0"/>
            </a:endParaRPr>
          </a:p>
          <a:p>
            <a:pPr marL="404813" indent="-404813">
              <a:spcBef>
                <a:spcPct val="50000"/>
              </a:spcBef>
              <a:buFontTx/>
              <a:buChar char="•"/>
            </a:pPr>
            <a:r>
              <a:rPr lang="en-US" sz="2400" dirty="0" smtClean="0">
                <a:latin typeface="Arial" charset="0"/>
              </a:rPr>
              <a:t>We created a voice control component for the CISST libraries which allows voice control for novel functions such as measuring distance and hiding and showing markers</a:t>
            </a:r>
          </a:p>
          <a:p>
            <a:pPr marL="404813" indent="-404813">
              <a:spcBef>
                <a:spcPct val="50000"/>
              </a:spcBef>
              <a:buFontTx/>
              <a:buChar char="•"/>
            </a:pPr>
            <a:r>
              <a:rPr lang="en-US" sz="2400" dirty="0" smtClean="0">
                <a:latin typeface="Arial" charset="0"/>
              </a:rPr>
              <a:t>We are also working to restructure the behavior components so that other user interfaces could also be added to the CISST libraries to trigger events in a more intuitive way</a:t>
            </a:r>
          </a:p>
          <a:p>
            <a:pPr marL="404813" indent="-404813">
              <a:spcBef>
                <a:spcPct val="50000"/>
              </a:spcBef>
              <a:buFontTx/>
              <a:buChar char="•"/>
            </a:pPr>
            <a:r>
              <a:rPr lang="en-US" sz="2400" dirty="0" smtClean="0">
                <a:latin typeface="Arial" charset="0"/>
              </a:rPr>
              <a:t>The logic is in the following slides</a:t>
            </a:r>
          </a:p>
          <a:p>
            <a:pPr marL="404813" indent="-404813">
              <a:spcBef>
                <a:spcPct val="50000"/>
              </a:spcBef>
              <a:buFontTx/>
              <a:buChar char="•"/>
            </a:pPr>
            <a:endParaRPr lang="en-US" sz="2400" dirty="0" smtClean="0">
              <a:latin typeface="Arial" charset="0"/>
            </a:endParaRPr>
          </a:p>
          <a:p>
            <a:pPr marL="404813" indent="-404813">
              <a:spcBef>
                <a:spcPct val="50000"/>
              </a:spcBef>
              <a:buNone/>
            </a:pPr>
            <a:endParaRPr lang="en-US" sz="2400" dirty="0">
              <a:latin typeface="Arial" charset="0"/>
            </a:endParaRPr>
          </a:p>
          <a:p>
            <a:pPr marL="404813" indent="-404813">
              <a:spcBef>
                <a:spcPct val="50000"/>
              </a:spcBef>
              <a:buNone/>
            </a:pPr>
            <a:r>
              <a:rPr lang="en-US" sz="2400" dirty="0" smtClean="0">
                <a:latin typeface="Arial" charset="0"/>
              </a:rPr>
              <a:t>	</a:t>
            </a:r>
            <a:endParaRPr lang="en-US" sz="2400" dirty="0">
              <a:latin typeface="Arial" charset="0"/>
            </a:endParaRPr>
          </a:p>
        </p:txBody>
      </p:sp>
      <p:pic>
        <p:nvPicPr>
          <p:cNvPr id="2050" name="Picture 2" descr="D:\Users\oahmad\Desktop\cisst_446_projects_logo_whiteback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791200"/>
            <a:ext cx="1066800" cy="10668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066800" y="6019800"/>
            <a:ext cx="28194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Computer Integrated Surgery II </a:t>
            </a:r>
          </a:p>
          <a:p>
            <a:r>
              <a:rPr lang="en-US" sz="1400" dirty="0" smtClean="0"/>
              <a:t>Final Project Summary        </a:t>
            </a:r>
          </a:p>
          <a:p>
            <a:r>
              <a:rPr lang="en-US" sz="1400" dirty="0" smtClean="0"/>
              <a:t>Spring, 2011</a:t>
            </a:r>
            <a:endParaRPr lang="en-US" sz="1400" dirty="0"/>
          </a:p>
        </p:txBody>
      </p:sp>
      <p:sp>
        <p:nvSpPr>
          <p:cNvPr id="6" name="TextBox 5"/>
          <p:cNvSpPr txBox="1"/>
          <p:nvPr/>
        </p:nvSpPr>
        <p:spPr>
          <a:xfrm>
            <a:off x="6096000" y="6019800"/>
            <a:ext cx="2819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 smtClean="0"/>
              <a:t>By Project Team Members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Voice Control of CISST 3D-UI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04800" y="3733800"/>
            <a:ext cx="22860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/>
              <a:t>SpeechToCommand</a:t>
            </a:r>
            <a:endParaRPr lang="en-US" sz="1400" dirty="0"/>
          </a:p>
        </p:txBody>
      </p:sp>
      <p:sp>
        <p:nvSpPr>
          <p:cNvPr id="5" name="Rectangle 4"/>
          <p:cNvSpPr/>
          <p:nvPr/>
        </p:nvSpPr>
        <p:spPr>
          <a:xfrm>
            <a:off x="3733800" y="3810000"/>
            <a:ext cx="13716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/>
              <a:t>VoiceControl</a:t>
            </a:r>
            <a:endParaRPr lang="en-US" sz="1400" dirty="0"/>
          </a:p>
        </p:txBody>
      </p:sp>
      <p:sp>
        <p:nvSpPr>
          <p:cNvPr id="8" name="Rectangle 7"/>
          <p:cNvSpPr/>
          <p:nvPr/>
        </p:nvSpPr>
        <p:spPr>
          <a:xfrm>
            <a:off x="6477000" y="1600200"/>
            <a:ext cx="22098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/>
              <a:t>MeasurementBehavior</a:t>
            </a:r>
            <a:endParaRPr lang="en-US" sz="1400" dirty="0"/>
          </a:p>
        </p:txBody>
      </p:sp>
      <p:sp>
        <p:nvSpPr>
          <p:cNvPr id="9" name="Rectangle 8"/>
          <p:cNvSpPr/>
          <p:nvPr/>
        </p:nvSpPr>
        <p:spPr>
          <a:xfrm>
            <a:off x="7315200" y="3810000"/>
            <a:ext cx="13716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/>
              <a:t>MapBehavior</a:t>
            </a:r>
            <a:endParaRPr lang="en-US" sz="1400" dirty="0"/>
          </a:p>
        </p:txBody>
      </p:sp>
      <p:sp>
        <p:nvSpPr>
          <p:cNvPr id="10" name="Rectangle 9"/>
          <p:cNvSpPr/>
          <p:nvPr/>
        </p:nvSpPr>
        <p:spPr>
          <a:xfrm>
            <a:off x="7162800" y="5715000"/>
            <a:ext cx="1524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/>
              <a:t>KidneyModel</a:t>
            </a:r>
            <a:endParaRPr lang="en-US" sz="1400" dirty="0"/>
          </a:p>
        </p:txBody>
      </p:sp>
      <p:cxnSp>
        <p:nvCxnSpPr>
          <p:cNvPr id="12" name="Straight Arrow Connector 11"/>
          <p:cNvCxnSpPr>
            <a:stCxn id="5" idx="3"/>
          </p:cNvCxnSpPr>
          <p:nvPr/>
        </p:nvCxnSpPr>
        <p:spPr>
          <a:xfrm flipV="1">
            <a:off x="5105400" y="1905000"/>
            <a:ext cx="1295400" cy="20955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3"/>
          </p:cNvCxnSpPr>
          <p:nvPr/>
        </p:nvCxnSpPr>
        <p:spPr>
          <a:xfrm flipV="1">
            <a:off x="5105400" y="3963988"/>
            <a:ext cx="2133600" cy="36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5" idx="3"/>
          </p:cNvCxnSpPr>
          <p:nvPr/>
        </p:nvCxnSpPr>
        <p:spPr>
          <a:xfrm>
            <a:off x="5105400" y="4000500"/>
            <a:ext cx="1981200" cy="18669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4" idx="3"/>
          </p:cNvCxnSpPr>
          <p:nvPr/>
        </p:nvCxnSpPr>
        <p:spPr>
          <a:xfrm>
            <a:off x="2590800" y="3962400"/>
            <a:ext cx="10668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6" name="Rounded Rectangle 35"/>
          <p:cNvSpPr/>
          <p:nvPr/>
        </p:nvSpPr>
        <p:spPr>
          <a:xfrm>
            <a:off x="5257800" y="2133600"/>
            <a:ext cx="1066800" cy="1219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PI/RI:</a:t>
            </a:r>
          </a:p>
          <a:p>
            <a:pPr algn="ctr"/>
            <a:r>
              <a:rPr lang="en-US" sz="1200" dirty="0" smtClean="0"/>
              <a:t>Start</a:t>
            </a:r>
          </a:p>
          <a:p>
            <a:pPr algn="ctr"/>
            <a:r>
              <a:rPr lang="en-US" sz="1200" dirty="0" smtClean="0"/>
              <a:t>Stop</a:t>
            </a:r>
          </a:p>
          <a:p>
            <a:pPr algn="ctr"/>
            <a:r>
              <a:rPr lang="en-US" sz="1200" dirty="0" smtClean="0"/>
              <a:t>Restart</a:t>
            </a:r>
          </a:p>
          <a:p>
            <a:pPr algn="ctr"/>
            <a:r>
              <a:rPr lang="en-US" sz="1200" dirty="0" smtClean="0"/>
              <a:t>Quit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5867400" y="3429000"/>
            <a:ext cx="1066800" cy="1219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PI/RI:</a:t>
            </a:r>
          </a:p>
          <a:p>
            <a:pPr algn="ctr"/>
            <a:r>
              <a:rPr lang="en-US" sz="1200" dirty="0" smtClean="0"/>
              <a:t>Add</a:t>
            </a:r>
          </a:p>
          <a:p>
            <a:pPr algn="ctr"/>
            <a:r>
              <a:rPr lang="en-US" sz="1200" dirty="0" smtClean="0"/>
              <a:t>Show</a:t>
            </a:r>
          </a:p>
          <a:p>
            <a:pPr algn="ctr"/>
            <a:r>
              <a:rPr lang="en-US" sz="1200" dirty="0" smtClean="0"/>
              <a:t>Hide</a:t>
            </a:r>
          </a:p>
          <a:p>
            <a:pPr algn="ctr"/>
            <a:r>
              <a:rPr lang="en-US" sz="1200" dirty="0" smtClean="0"/>
              <a:t>Quit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5638800" y="4724400"/>
            <a:ext cx="1143000" cy="1219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PI/RI:</a:t>
            </a:r>
          </a:p>
          <a:p>
            <a:pPr algn="ctr"/>
            <a:r>
              <a:rPr lang="en-US" sz="1200" dirty="0" smtClean="0"/>
              <a:t>Show/Hide</a:t>
            </a:r>
          </a:p>
          <a:p>
            <a:pPr algn="ctr"/>
            <a:r>
              <a:rPr lang="en-US" sz="1200" dirty="0" smtClean="0"/>
              <a:t>-Tree</a:t>
            </a:r>
          </a:p>
          <a:p>
            <a:pPr algn="ctr"/>
            <a:r>
              <a:rPr lang="en-US" sz="1200" dirty="0" smtClean="0"/>
              <a:t>-Tumor</a:t>
            </a:r>
          </a:p>
          <a:p>
            <a:pPr algn="ctr"/>
            <a:r>
              <a:rPr lang="en-US" sz="1200" dirty="0" smtClean="0"/>
              <a:t>-Surface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2133600" y="4419600"/>
            <a:ext cx="1676400" cy="1066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PI/RI:</a:t>
            </a:r>
          </a:p>
          <a:p>
            <a:pPr algn="ctr"/>
            <a:r>
              <a:rPr lang="en-US" sz="1200" dirty="0" err="1" smtClean="0"/>
              <a:t>WordRecognized</a:t>
            </a:r>
            <a:endParaRPr lang="en-US" sz="1200" dirty="0" smtClean="0"/>
          </a:p>
          <a:p>
            <a:pPr algn="ctr"/>
            <a:r>
              <a:rPr lang="en-US" sz="1200" dirty="0" err="1" smtClean="0"/>
              <a:t>ContextChanged</a:t>
            </a:r>
            <a:endParaRPr lang="en-US" sz="1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Logic of Demo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819400" y="1676400"/>
            <a:ext cx="24384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AreYouTalkingToMe</a:t>
            </a:r>
            <a:endParaRPr lang="en-US" dirty="0" smtClean="0"/>
          </a:p>
        </p:txBody>
      </p:sp>
      <p:sp>
        <p:nvSpPr>
          <p:cNvPr id="6" name="Rectangle 5"/>
          <p:cNvSpPr/>
          <p:nvPr/>
        </p:nvSpPr>
        <p:spPr>
          <a:xfrm>
            <a:off x="2819400" y="2057400"/>
            <a:ext cx="2438400" cy="3048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Voice Control</a:t>
            </a:r>
            <a:endParaRPr lang="en-US" sz="1400" dirty="0"/>
          </a:p>
        </p:txBody>
      </p:sp>
      <p:sp>
        <p:nvSpPr>
          <p:cNvPr id="10" name="Rectangle 9"/>
          <p:cNvSpPr/>
          <p:nvPr/>
        </p:nvSpPr>
        <p:spPr>
          <a:xfrm>
            <a:off x="2971800" y="2667000"/>
            <a:ext cx="2743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SelectMode</a:t>
            </a:r>
            <a:endParaRPr lang="en-US" dirty="0" smtClean="0"/>
          </a:p>
        </p:txBody>
      </p:sp>
      <p:sp>
        <p:nvSpPr>
          <p:cNvPr id="11" name="Rectangle 10"/>
          <p:cNvSpPr/>
          <p:nvPr/>
        </p:nvSpPr>
        <p:spPr>
          <a:xfrm>
            <a:off x="2971800" y="3048000"/>
            <a:ext cx="838200" cy="3048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Distance</a:t>
            </a:r>
            <a:endParaRPr lang="en-US" sz="1200" dirty="0"/>
          </a:p>
        </p:txBody>
      </p:sp>
      <p:sp>
        <p:nvSpPr>
          <p:cNvPr id="13" name="Rectangle 12"/>
          <p:cNvSpPr/>
          <p:nvPr/>
        </p:nvSpPr>
        <p:spPr>
          <a:xfrm>
            <a:off x="3810000" y="3048000"/>
            <a:ext cx="533400" cy="3048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Map</a:t>
            </a:r>
            <a:endParaRPr lang="en-US" sz="1200" dirty="0"/>
          </a:p>
        </p:txBody>
      </p:sp>
      <p:sp>
        <p:nvSpPr>
          <p:cNvPr id="14" name="Rectangle 13"/>
          <p:cNvSpPr/>
          <p:nvPr/>
        </p:nvSpPr>
        <p:spPr>
          <a:xfrm>
            <a:off x="4343400" y="3048000"/>
            <a:ext cx="1371600" cy="3048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Stop Listening</a:t>
            </a:r>
            <a:endParaRPr lang="en-US" sz="1200" dirty="0"/>
          </a:p>
        </p:txBody>
      </p:sp>
      <p:sp>
        <p:nvSpPr>
          <p:cNvPr id="15" name="Rectangle 14"/>
          <p:cNvSpPr/>
          <p:nvPr/>
        </p:nvSpPr>
        <p:spPr>
          <a:xfrm>
            <a:off x="685800" y="4800600"/>
            <a:ext cx="25908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Measurement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667000" y="5181600"/>
            <a:ext cx="609600" cy="3048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Start</a:t>
            </a:r>
            <a:endParaRPr lang="en-US" sz="1200" dirty="0"/>
          </a:p>
        </p:txBody>
      </p:sp>
      <p:sp>
        <p:nvSpPr>
          <p:cNvPr id="18" name="Rectangle 17"/>
          <p:cNvSpPr/>
          <p:nvPr/>
        </p:nvSpPr>
        <p:spPr>
          <a:xfrm>
            <a:off x="1219200" y="5181600"/>
            <a:ext cx="762000" cy="3048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Restart</a:t>
            </a:r>
            <a:endParaRPr lang="en-US" sz="1200" dirty="0"/>
          </a:p>
        </p:txBody>
      </p:sp>
      <p:sp>
        <p:nvSpPr>
          <p:cNvPr id="19" name="Rectangle 18"/>
          <p:cNvSpPr/>
          <p:nvPr/>
        </p:nvSpPr>
        <p:spPr>
          <a:xfrm>
            <a:off x="1981200" y="5181600"/>
            <a:ext cx="685800" cy="3048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Freeze</a:t>
            </a:r>
            <a:endParaRPr lang="en-US" sz="1200" dirty="0"/>
          </a:p>
        </p:txBody>
      </p:sp>
      <p:sp>
        <p:nvSpPr>
          <p:cNvPr id="20" name="Rectangle 19"/>
          <p:cNvSpPr/>
          <p:nvPr/>
        </p:nvSpPr>
        <p:spPr>
          <a:xfrm>
            <a:off x="685800" y="5181600"/>
            <a:ext cx="533400" cy="3048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Quit</a:t>
            </a:r>
            <a:endParaRPr lang="en-US" sz="1200" dirty="0"/>
          </a:p>
        </p:txBody>
      </p:sp>
      <p:cxnSp>
        <p:nvCxnSpPr>
          <p:cNvPr id="22" name="Straight Arrow Connector 21"/>
          <p:cNvCxnSpPr>
            <a:stCxn id="6" idx="2"/>
            <a:endCxn id="10" idx="0"/>
          </p:cNvCxnSpPr>
          <p:nvPr/>
        </p:nvCxnSpPr>
        <p:spPr>
          <a:xfrm rot="16200000" flipH="1">
            <a:off x="4038600" y="2362200"/>
            <a:ext cx="304800" cy="304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11" idx="2"/>
            <a:endCxn id="15" idx="0"/>
          </p:cNvCxnSpPr>
          <p:nvPr/>
        </p:nvCxnSpPr>
        <p:spPr>
          <a:xfrm rot="5400000">
            <a:off x="1962150" y="3371850"/>
            <a:ext cx="1447800" cy="14097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6" name="Rectangle 55"/>
          <p:cNvSpPr/>
          <p:nvPr/>
        </p:nvSpPr>
        <p:spPr>
          <a:xfrm>
            <a:off x="5257800" y="4495800"/>
            <a:ext cx="28194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Map</a:t>
            </a:r>
          </a:p>
        </p:txBody>
      </p:sp>
      <p:sp>
        <p:nvSpPr>
          <p:cNvPr id="58" name="Rectangle 57"/>
          <p:cNvSpPr/>
          <p:nvPr/>
        </p:nvSpPr>
        <p:spPr>
          <a:xfrm>
            <a:off x="5257800" y="4876800"/>
            <a:ext cx="1143000" cy="3048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Add Marker</a:t>
            </a:r>
            <a:endParaRPr lang="en-US" sz="1200" dirty="0"/>
          </a:p>
        </p:txBody>
      </p:sp>
      <p:sp>
        <p:nvSpPr>
          <p:cNvPr id="59" name="Rectangle 58"/>
          <p:cNvSpPr/>
          <p:nvPr/>
        </p:nvSpPr>
        <p:spPr>
          <a:xfrm>
            <a:off x="7543800" y="4876800"/>
            <a:ext cx="533400" cy="3048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Quit</a:t>
            </a:r>
            <a:endParaRPr lang="en-US" sz="1200" dirty="0"/>
          </a:p>
        </p:txBody>
      </p:sp>
      <p:cxnSp>
        <p:nvCxnSpPr>
          <p:cNvPr id="61" name="Curved Connector 60"/>
          <p:cNvCxnSpPr>
            <a:stCxn id="20" idx="1"/>
            <a:endCxn id="10" idx="1"/>
          </p:cNvCxnSpPr>
          <p:nvPr/>
        </p:nvCxnSpPr>
        <p:spPr>
          <a:xfrm rot="10800000" flipH="1">
            <a:off x="685800" y="2857500"/>
            <a:ext cx="2286000" cy="2476500"/>
          </a:xfrm>
          <a:prstGeom prst="curvedConnector3">
            <a:avLst>
              <a:gd name="adj1" fmla="val -10000"/>
            </a:avLst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>
            <a:stCxn id="13" idx="2"/>
            <a:endCxn id="56" idx="0"/>
          </p:cNvCxnSpPr>
          <p:nvPr/>
        </p:nvCxnSpPr>
        <p:spPr>
          <a:xfrm rot="16200000" flipH="1">
            <a:off x="4800600" y="2628900"/>
            <a:ext cx="1143000" cy="2590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5" name="Curved Connector 64"/>
          <p:cNvCxnSpPr>
            <a:stCxn id="59" idx="3"/>
            <a:endCxn id="10" idx="3"/>
          </p:cNvCxnSpPr>
          <p:nvPr/>
        </p:nvCxnSpPr>
        <p:spPr>
          <a:xfrm flipH="1" flipV="1">
            <a:off x="5715000" y="2857500"/>
            <a:ext cx="2362200" cy="2171700"/>
          </a:xfrm>
          <a:prstGeom prst="curvedConnector3">
            <a:avLst>
              <a:gd name="adj1" fmla="val -9677"/>
            </a:avLst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0" name="Curved Connector 89"/>
          <p:cNvCxnSpPr>
            <a:stCxn id="14" idx="3"/>
            <a:endCxn id="4" idx="3"/>
          </p:cNvCxnSpPr>
          <p:nvPr/>
        </p:nvCxnSpPr>
        <p:spPr>
          <a:xfrm flipH="1" flipV="1">
            <a:off x="5257800" y="1866900"/>
            <a:ext cx="457200" cy="1333500"/>
          </a:xfrm>
          <a:prstGeom prst="curvedConnector3">
            <a:avLst>
              <a:gd name="adj1" fmla="val -50000"/>
            </a:avLst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3" name="Rectangle 92"/>
          <p:cNvSpPr/>
          <p:nvPr/>
        </p:nvSpPr>
        <p:spPr>
          <a:xfrm>
            <a:off x="7010400" y="4876800"/>
            <a:ext cx="533400" cy="3048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Hide</a:t>
            </a:r>
            <a:endParaRPr lang="en-US" sz="1200" dirty="0"/>
          </a:p>
        </p:txBody>
      </p:sp>
      <p:sp>
        <p:nvSpPr>
          <p:cNvPr id="33" name="Rectangle 32"/>
          <p:cNvSpPr/>
          <p:nvPr/>
        </p:nvSpPr>
        <p:spPr>
          <a:xfrm>
            <a:off x="6400800" y="4876800"/>
            <a:ext cx="609600" cy="3048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Show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Voice Control of the </a:t>
            </a:r>
            <a:r>
              <a:rPr lang="en-US" dirty="0" err="1" smtClean="0"/>
              <a:t>Da</a:t>
            </a:r>
            <a:r>
              <a:rPr lang="en-US" dirty="0" smtClean="0"/>
              <a:t> Vinci Surgical Robot</a:t>
            </a:r>
            <a:endParaRPr lang="en-US" sz="18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962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Outcomes and Results</a:t>
            </a:r>
            <a:endParaRPr lang="en-US" sz="2800" b="1" dirty="0">
              <a:latin typeface="Arial" charset="0"/>
            </a:endParaRPr>
          </a:p>
          <a:p>
            <a:pPr>
              <a:buNone/>
            </a:pPr>
            <a:endParaRPr lang="en-US" sz="2400" dirty="0" smtClean="0">
              <a:latin typeface="Arial" charset="0"/>
            </a:endParaRPr>
          </a:p>
          <a:p>
            <a:pPr marL="457200" indent="-457200">
              <a:buFontTx/>
              <a:buChar char="•"/>
            </a:pPr>
            <a:r>
              <a:rPr lang="en-US" sz="2400" dirty="0" smtClean="0">
                <a:latin typeface="Arial" charset="0"/>
              </a:rPr>
              <a:t>Created a proof of concept demonstration </a:t>
            </a:r>
            <a:endParaRPr lang="en-US" sz="2400" dirty="0" smtClean="0">
              <a:latin typeface="Arial" charset="0"/>
            </a:endParaRPr>
          </a:p>
          <a:p>
            <a:pPr marL="457200" indent="-457200">
              <a:buFontTx/>
              <a:buChar char="•"/>
            </a:pPr>
            <a:endParaRPr lang="en-US" sz="2400" dirty="0" smtClean="0">
              <a:latin typeface="Arial" charset="0"/>
            </a:endParaRPr>
          </a:p>
          <a:p>
            <a:pPr marL="457200" indent="-457200"/>
            <a:r>
              <a:rPr lang="en-US" sz="2400" dirty="0" smtClean="0">
                <a:latin typeface="Arial" charset="0"/>
              </a:rPr>
              <a:t>What are the standards in the art to judge what you are doing ?  How did yours compare </a:t>
            </a:r>
            <a:r>
              <a:rPr lang="en-US" sz="2400" dirty="0" smtClean="0">
                <a:latin typeface="Arial" charset="0"/>
              </a:rPr>
              <a:t>?</a:t>
            </a:r>
          </a:p>
          <a:p>
            <a:pPr marL="857250" lvl="1" indent="-457200"/>
            <a:r>
              <a:rPr lang="en-US" sz="2000" dirty="0" smtClean="0">
                <a:latin typeface="Arial" charset="0"/>
              </a:rPr>
              <a:t>Intuitive Surgical felt after our work demonstrated voice control as a viable and effective interface for the </a:t>
            </a:r>
            <a:r>
              <a:rPr lang="en-US" sz="2000" dirty="0" err="1" smtClean="0">
                <a:latin typeface="Arial" charset="0"/>
              </a:rPr>
              <a:t>Da</a:t>
            </a:r>
            <a:r>
              <a:rPr lang="en-US" sz="2000" dirty="0" smtClean="0">
                <a:latin typeface="Arial" charset="0"/>
              </a:rPr>
              <a:t> Vinci surgical robot</a:t>
            </a:r>
            <a:endParaRPr lang="en-US" sz="2000" dirty="0">
              <a:latin typeface="Arial" charset="0"/>
            </a:endParaRPr>
          </a:p>
        </p:txBody>
      </p:sp>
      <p:pic>
        <p:nvPicPr>
          <p:cNvPr id="2050" name="Picture 2" descr="D:\Users\oahmad\Desktop\cisst_446_projects_logo_whiteback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791200"/>
            <a:ext cx="1066800" cy="10668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066800" y="6019800"/>
            <a:ext cx="28194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Computer Integrated Surgery II </a:t>
            </a:r>
          </a:p>
          <a:p>
            <a:r>
              <a:rPr lang="en-US" sz="1400" dirty="0" smtClean="0"/>
              <a:t>Final Project Summary        </a:t>
            </a:r>
          </a:p>
          <a:p>
            <a:r>
              <a:rPr lang="en-US" sz="1400" dirty="0" smtClean="0"/>
              <a:t>Spring, 2011</a:t>
            </a:r>
            <a:endParaRPr lang="en-US" sz="1400" dirty="0"/>
          </a:p>
        </p:txBody>
      </p:sp>
      <p:sp>
        <p:nvSpPr>
          <p:cNvPr id="6" name="TextBox 5"/>
          <p:cNvSpPr txBox="1"/>
          <p:nvPr/>
        </p:nvSpPr>
        <p:spPr>
          <a:xfrm>
            <a:off x="6096000" y="6019800"/>
            <a:ext cx="2819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 smtClean="0"/>
              <a:t>By Project Team Members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357</Words>
  <Application>Microsoft Office PowerPoint</Application>
  <PresentationFormat>On-screen Show (4:3)</PresentationFormat>
  <Paragraphs>78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Voice Control of the Da Vinci Surgical Robot</vt:lpstr>
      <vt:lpstr>Voice Control of the Da Vinci Surgical Robot </vt:lpstr>
      <vt:lpstr>Voice Control of CISST 3D-UI</vt:lpstr>
      <vt:lpstr>Logic of Demo</vt:lpstr>
      <vt:lpstr>Voice Control of the Da Vinci Surgical Robot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oahmad</dc:creator>
  <cp:lastModifiedBy>mcp</cp:lastModifiedBy>
  <cp:revision>7</cp:revision>
  <dcterms:created xsi:type="dcterms:W3CDTF">2011-05-03T00:51:44Z</dcterms:created>
  <dcterms:modified xsi:type="dcterms:W3CDTF">2011-05-03T17:09:23Z</dcterms:modified>
</cp:coreProperties>
</file>