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embeddings/oleObject6.bin" ContentType="application/vnd.openxmlformats-officedocument.oleObject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oleObject7.bin" ContentType="application/vnd.openxmlformats-officedocument.oleObject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3" r:id="rId3"/>
    <p:sldId id="267" r:id="rId4"/>
    <p:sldId id="266" r:id="rId5"/>
    <p:sldId id="262" r:id="rId6"/>
    <p:sldId id="265" r:id="rId7"/>
    <p:sldId id="264" r:id="rId8"/>
    <p:sldId id="259" r:id="rId9"/>
    <p:sldId id="256" r:id="rId10"/>
    <p:sldId id="257" r:id="rId11"/>
    <p:sldId id="258" r:id="rId12"/>
    <p:sldId id="260" r:id="rId13"/>
    <p:sldId id="261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EBD0CE"/>
    <a:srgbClr val="D2F1FF"/>
    <a:srgbClr val="AAFFB2"/>
    <a:srgbClr val="382DD1"/>
    <a:srgbClr val="8BB4FD"/>
    <a:srgbClr val="CCCCFF"/>
    <a:srgbClr val="9999FF"/>
    <a:srgbClr val="CCEC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2941" autoAdjust="0"/>
    <p:restoredTop sz="94660"/>
  </p:normalViewPr>
  <p:slideViewPr>
    <p:cSldViewPr snapToGrid="0">
      <p:cViewPr varScale="1">
        <p:scale>
          <a:sx n="180" d="100"/>
          <a:sy n="180" d="100"/>
        </p:scale>
        <p:origin x="-6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4" Type="http://schemas.openxmlformats.org/officeDocument/2006/relationships/image" Target="../media/image10.wmf"/><Relationship Id="rId1" Type="http://schemas.openxmlformats.org/officeDocument/2006/relationships/image" Target="../media/image6.wmf"/><Relationship Id="rId2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0CAA4ECD-9DF2-4EAD-B8B3-A0A2476C02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52CB89E7-C3C6-4A3A-95EC-CEC0F64A54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  <p:sldLayoutId id="214748364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oleObject" Target="../embeddings/oleObject5.bin"/><Relationship Id="rId5" Type="http://schemas.openxmlformats.org/officeDocument/2006/relationships/oleObject" Target="../embeddings/oleObject6.bin"/><Relationship Id="rId6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oleObject2.bin"/><Relationship Id="rId5" Type="http://schemas.openxmlformats.org/officeDocument/2006/relationships/oleObject" Target="../embeddings/oleObject3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262467" y="1354668"/>
            <a:ext cx="2785533" cy="1354666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256494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4" name="Rectangle 54"/>
          <p:cNvSpPr>
            <a:spLocks noChangeArrowheads="1"/>
          </p:cNvSpPr>
          <p:nvPr/>
        </p:nvSpPr>
        <p:spPr bwMode="auto">
          <a:xfrm>
            <a:off x="1834092" y="3232680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7" name="Rectangle 54"/>
          <p:cNvSpPr>
            <a:spLocks noChangeArrowheads="1"/>
          </p:cNvSpPr>
          <p:nvPr/>
        </p:nvSpPr>
        <p:spPr bwMode="auto">
          <a:xfrm>
            <a:off x="3561292" y="239447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9" name="Rectangle 54"/>
          <p:cNvSpPr>
            <a:spLocks noChangeArrowheads="1"/>
          </p:cNvSpPr>
          <p:nvPr/>
        </p:nvSpPr>
        <p:spPr bwMode="auto">
          <a:xfrm>
            <a:off x="4865160" y="3232679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3054889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5138750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642533" y="5757333"/>
            <a:ext cx="3894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rot="10800000" flipV="1">
            <a:off x="2099734" y="4055535"/>
            <a:ext cx="27516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81" name="TextBox 38"/>
          <p:cNvSpPr txBox="1">
            <a:spLocks noChangeArrowheads="1"/>
          </p:cNvSpPr>
          <p:nvPr/>
        </p:nvSpPr>
        <p:spPr bwMode="auto">
          <a:xfrm>
            <a:off x="873213" y="896573"/>
            <a:ext cx="2169999" cy="402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/>
              <a:t>Slave Robot</a:t>
            </a:r>
          </a:p>
        </p:txBody>
      </p: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1087440" y="2933437"/>
            <a:ext cx="398195" cy="79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2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</p:cNvCxnSpPr>
          <p:nvPr/>
        </p:nvCxnSpPr>
        <p:spPr bwMode="auto">
          <a:xfrm rot="16200000" flipV="1">
            <a:off x="674161" y="1114426"/>
            <a:ext cx="393698" cy="211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5" idx="0"/>
            <a:endCxn id="23558" idx="1"/>
          </p:cNvCxnSpPr>
          <p:nvPr/>
        </p:nvCxnSpPr>
        <p:spPr bwMode="auto">
          <a:xfrm>
            <a:off x="1600346" y="522108"/>
            <a:ext cx="1656148" cy="1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871643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01335" y="3703257"/>
            <a:ext cx="26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/>
              <a:t>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625052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6067964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730472" y="255589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>
            <a:off x="5985934" y="609601"/>
            <a:ext cx="744539" cy="158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3611" name="Freeform 59"/>
          <p:cNvSpPr>
            <a:spLocks/>
          </p:cNvSpPr>
          <p:nvPr/>
        </p:nvSpPr>
        <p:spPr bwMode="auto">
          <a:xfrm>
            <a:off x="6017155" y="1173163"/>
            <a:ext cx="1574624" cy="1867781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555442" y="1522941"/>
            <a:ext cx="158855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168496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26179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254905" y="166634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3258609" y="13352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427413" y="1630892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381376" y="170389"/>
            <a:ext cx="1139824" cy="92333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997981" y="1289578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SLAM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455458" y="1305985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783139" y="274637"/>
            <a:ext cx="1151995" cy="707886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Wrench estimator</a:t>
            </a:r>
            <a:r>
              <a:rPr lang="en-US" sz="1600" dirty="0"/>
              <a:t> </a:t>
            </a:r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6026150" y="1329268"/>
            <a:ext cx="1410406" cy="171873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775209"/>
            <a:ext cx="2401888" cy="372533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0990" y="4415375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320784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367242" y="3124200"/>
            <a:ext cx="1749425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cxnSp>
        <p:nvCxnSpPr>
          <p:cNvPr id="57" name="Straight Arrow Connector 56"/>
          <p:cNvCxnSpPr>
            <a:stCxn id="84" idx="3"/>
            <a:endCxn id="89" idx="1"/>
          </p:cNvCxnSpPr>
          <p:nvPr/>
        </p:nvCxnSpPr>
        <p:spPr bwMode="auto">
          <a:xfrm flipV="1">
            <a:off x="2116667" y="3350154"/>
            <a:ext cx="2748493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8" name="TextBox 72"/>
          <p:cNvSpPr txBox="1">
            <a:spLocks noChangeArrowheads="1"/>
          </p:cNvSpPr>
          <p:nvPr/>
        </p:nvSpPr>
        <p:spPr bwMode="auto">
          <a:xfrm>
            <a:off x="2404732" y="3281361"/>
            <a:ext cx="2109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Slave robot state</a:t>
            </a:r>
            <a:endParaRPr lang="en-US" sz="2000" dirty="0"/>
          </a:p>
        </p:txBody>
      </p:sp>
      <p:cxnSp>
        <p:nvCxnSpPr>
          <p:cNvPr id="82" name="Elbow Connector 81"/>
          <p:cNvCxnSpPr>
            <a:stCxn id="84" idx="3"/>
            <a:endCxn id="87" idx="2"/>
          </p:cNvCxnSpPr>
          <p:nvPr/>
        </p:nvCxnSpPr>
        <p:spPr bwMode="auto">
          <a:xfrm flipV="1">
            <a:off x="2116667" y="2629427"/>
            <a:ext cx="1585913" cy="720728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9" name="Elbow Connector 98"/>
          <p:cNvCxnSpPr>
            <a:stCxn id="23608" idx="0"/>
            <a:endCxn id="23601" idx="2"/>
          </p:cNvCxnSpPr>
          <p:nvPr/>
        </p:nvCxnSpPr>
        <p:spPr bwMode="auto">
          <a:xfrm rot="5400000" flipH="1" flipV="1">
            <a:off x="4489645" y="436493"/>
            <a:ext cx="323462" cy="1415522"/>
          </a:xfrm>
          <a:prstGeom prst="bentConnector3">
            <a:avLst>
              <a:gd name="adj1" fmla="val 32550"/>
            </a:avLst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3" name="Straight Arrow Connector 102"/>
          <p:cNvCxnSpPr>
            <a:stCxn id="23600" idx="3"/>
            <a:endCxn id="23601" idx="1"/>
          </p:cNvCxnSpPr>
          <p:nvPr/>
        </p:nvCxnSpPr>
        <p:spPr bwMode="auto">
          <a:xfrm flipV="1">
            <a:off x="4521200" y="628580"/>
            <a:ext cx="261939" cy="347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rot="5400000">
            <a:off x="5482167" y="1130300"/>
            <a:ext cx="304800" cy="84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pic>
        <p:nvPicPr>
          <p:cNvPr id="52" name="Picture 51" descr="DaVinci Classic Slaves + Whoville - reduced.jpg"/>
          <p:cNvPicPr>
            <a:picLocks noChangeAspect="1"/>
          </p:cNvPicPr>
          <p:nvPr/>
        </p:nvPicPr>
        <p:blipFill>
          <a:blip r:embed="rId2"/>
          <a:srcRect l="22469" t="11111"/>
          <a:stretch>
            <a:fillRect/>
          </a:stretch>
        </p:blipFill>
        <p:spPr>
          <a:xfrm>
            <a:off x="1634068" y="1447799"/>
            <a:ext cx="1329266" cy="1142999"/>
          </a:xfrm>
          <a:prstGeom prst="rect">
            <a:avLst/>
          </a:prstGeom>
        </p:spPr>
      </p:pic>
      <p:pic>
        <p:nvPicPr>
          <p:cNvPr id="54" name="Picture 53" descr="nabil_tagging_spikes_8x_cropped-smal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94" y="1456265"/>
            <a:ext cx="1227667" cy="1143000"/>
          </a:xfrm>
          <a:prstGeom prst="rect">
            <a:avLst/>
          </a:prstGeom>
        </p:spPr>
      </p:pic>
      <p:pic>
        <p:nvPicPr>
          <p:cNvPr id="53" name="Picture 52" descr="ISI Master hands  + eyepiece - reduc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99" y="4656668"/>
            <a:ext cx="1600200" cy="2133600"/>
          </a:xfrm>
          <a:prstGeom prst="rect">
            <a:avLst/>
          </a:prstGeom>
        </p:spPr>
      </p:pic>
      <p:cxnSp>
        <p:nvCxnSpPr>
          <p:cNvPr id="59" name="Straight Arrow Connector 58"/>
          <p:cNvCxnSpPr/>
          <p:nvPr/>
        </p:nvCxnSpPr>
        <p:spPr bwMode="auto">
          <a:xfrm rot="5400000" flipH="1" flipV="1">
            <a:off x="5125862" y="2832806"/>
            <a:ext cx="423333" cy="70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80"/>
          <p:cNvSpPr>
            <a:spLocks noChangeArrowheads="1"/>
          </p:cNvSpPr>
          <p:nvPr/>
        </p:nvSpPr>
        <p:spPr bwMode="auto">
          <a:xfrm>
            <a:off x="51958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1511" name="Rectangle 51"/>
          <p:cNvSpPr>
            <a:spLocks noChangeArrowheads="1"/>
          </p:cNvSpPr>
          <p:nvPr/>
        </p:nvSpPr>
        <p:spPr bwMode="auto">
          <a:xfrm>
            <a:off x="1458913" y="3132138"/>
            <a:ext cx="280987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1512" name="Rectangle 52"/>
          <p:cNvSpPr>
            <a:spLocks noChangeArrowheads="1"/>
          </p:cNvSpPr>
          <p:nvPr/>
        </p:nvSpPr>
        <p:spPr bwMode="auto">
          <a:xfrm>
            <a:off x="27495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1513" name="Rectangle 53"/>
          <p:cNvSpPr>
            <a:spLocks noChangeArrowheads="1"/>
          </p:cNvSpPr>
          <p:nvPr/>
        </p:nvSpPr>
        <p:spPr bwMode="auto">
          <a:xfrm>
            <a:off x="27511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1514" name="Rectangle 54"/>
          <p:cNvSpPr>
            <a:spLocks noChangeArrowheads="1"/>
          </p:cNvSpPr>
          <p:nvPr/>
        </p:nvSpPr>
        <p:spPr bwMode="auto">
          <a:xfrm>
            <a:off x="27527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543425" y="3065463"/>
            <a:ext cx="3603625" cy="13096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3425" y="3095625"/>
            <a:ext cx="3640138" cy="132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latin typeface="Arial" pitchFamily="-112" charset="0"/>
              </a:rPr>
              <a:t>Intelligent Higher-Level Control [Russ]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Task tracking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Task-specific virtual fixtures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Telemanipulation</a:t>
            </a:r>
          </a:p>
          <a:p>
            <a:pPr eaLnBrk="0" hangingPunct="0">
              <a:defRPr/>
            </a:pPr>
            <a:endParaRPr lang="en-US" sz="1600" dirty="0">
              <a:latin typeface="Arial" pitchFamily="-112" charset="0"/>
            </a:endParaRPr>
          </a:p>
        </p:txBody>
      </p:sp>
      <p:cxnSp>
        <p:nvCxnSpPr>
          <p:cNvPr id="21517" name="Straight Arrow Connector 6"/>
          <p:cNvCxnSpPr>
            <a:cxnSpLocks noChangeShapeType="1"/>
          </p:cNvCxnSpPr>
          <p:nvPr/>
        </p:nvCxnSpPr>
        <p:spPr bwMode="auto">
          <a:xfrm rot="5400000" flipH="1" flipV="1">
            <a:off x="4474369" y="4736306"/>
            <a:ext cx="685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3783013" y="4600575"/>
          <a:ext cx="939800" cy="338138"/>
        </p:xfrm>
        <a:graphic>
          <a:graphicData uri="http://schemas.openxmlformats.org/presentationml/2006/ole">
            <p:oleObj spid="_x0000_s21506" name="Equation" r:id="rId3" imgW="939800" imgH="317500" progId="Equation.DSMT4">
              <p:embed/>
            </p:oleObj>
          </a:graphicData>
        </a:graphic>
      </p:graphicFrame>
      <p:cxnSp>
        <p:nvCxnSpPr>
          <p:cNvPr id="21518" name="Straight Arrow Connector 10"/>
          <p:cNvCxnSpPr>
            <a:cxnSpLocks noChangeShapeType="1"/>
          </p:cNvCxnSpPr>
          <p:nvPr/>
        </p:nvCxnSpPr>
        <p:spPr bwMode="auto">
          <a:xfrm rot="5400000">
            <a:off x="5291932" y="4736306"/>
            <a:ext cx="7239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691188" y="4432300"/>
          <a:ext cx="2070100" cy="609600"/>
        </p:xfrm>
        <a:graphic>
          <a:graphicData uri="http://schemas.openxmlformats.org/presentationml/2006/ole">
            <p:oleObj spid="_x0000_s21507" name="Equation" r:id="rId4" imgW="2070100" imgH="609600" progId="Equation.DSMT4">
              <p:embed/>
            </p:oleObj>
          </a:graphicData>
        </a:graphic>
      </p:graphicFrame>
      <p:grpSp>
        <p:nvGrpSpPr>
          <p:cNvPr id="21519" name="Group 36"/>
          <p:cNvGrpSpPr>
            <a:grpSpLocks/>
          </p:cNvGrpSpPr>
          <p:nvPr/>
        </p:nvGrpSpPr>
        <p:grpSpPr bwMode="auto">
          <a:xfrm>
            <a:off x="4543425" y="5089525"/>
            <a:ext cx="3068638" cy="1579563"/>
            <a:chOff x="4572000" y="4797778"/>
            <a:chExt cx="3068696" cy="1580444"/>
          </a:xfrm>
        </p:grpSpPr>
        <p:sp>
          <p:nvSpPr>
            <p:cNvPr id="3" name="Rectangle 2"/>
            <p:cNvSpPr/>
            <p:nvPr/>
          </p:nvSpPr>
          <p:spPr bwMode="auto">
            <a:xfrm>
              <a:off x="4572000" y="4797778"/>
              <a:ext cx="1852648" cy="158044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 dirty="0">
                <a:latin typeface="Arial" pitchFamily="-112" charset="0"/>
              </a:endParaRPr>
            </a:p>
          </p:txBody>
        </p:sp>
        <p:sp>
          <p:nvSpPr>
            <p:cNvPr id="21543" name="TextBox 4"/>
            <p:cNvSpPr txBox="1">
              <a:spLocks noChangeArrowheads="1"/>
            </p:cNvSpPr>
            <p:nvPr/>
          </p:nvSpPr>
          <p:spPr bwMode="auto">
            <a:xfrm>
              <a:off x="4572000" y="4910666"/>
              <a:ext cx="1730963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/>
                <a:t>Master Manipulator Controller (impedance controller)</a:t>
              </a:r>
            </a:p>
          </p:txBody>
        </p:sp>
        <p:grpSp>
          <p:nvGrpSpPr>
            <p:cNvPr id="21544" name="Group 17"/>
            <p:cNvGrpSpPr>
              <a:grpSpLocks/>
            </p:cNvGrpSpPr>
            <p:nvPr/>
          </p:nvGrpSpPr>
          <p:grpSpPr bwMode="auto">
            <a:xfrm>
              <a:off x="6792149" y="5070593"/>
              <a:ext cx="724370" cy="799630"/>
              <a:chOff x="6801556" y="5221111"/>
              <a:chExt cx="724370" cy="799630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6800774" y="5794906"/>
                <a:ext cx="385770" cy="22555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pitchFamily="-112" charset="0"/>
                </a:endParaRPr>
              </a:p>
            </p:txBody>
          </p:sp>
          <p:sp>
            <p:nvSpPr>
              <p:cNvPr id="21550" name="Freeform 14"/>
              <p:cNvSpPr>
                <a:spLocks/>
              </p:cNvSpPr>
              <p:nvPr/>
            </p:nvSpPr>
            <p:spPr bwMode="auto">
              <a:xfrm>
                <a:off x="6980297" y="5221111"/>
                <a:ext cx="545629" cy="686741"/>
              </a:xfrm>
              <a:custGeom>
                <a:avLst/>
                <a:gdLst>
                  <a:gd name="T0" fmla="*/ 18815 w 545629"/>
                  <a:gd name="T1" fmla="*/ 686741 h 686741"/>
                  <a:gd name="T2" fmla="*/ 0 w 545629"/>
                  <a:gd name="T3" fmla="*/ 159926 h 686741"/>
                  <a:gd name="T4" fmla="*/ 178740 w 545629"/>
                  <a:gd name="T5" fmla="*/ 0 h 686741"/>
                  <a:gd name="T6" fmla="*/ 423333 w 545629"/>
                  <a:gd name="T7" fmla="*/ 103482 h 686741"/>
                  <a:gd name="T8" fmla="*/ 545629 w 545629"/>
                  <a:gd name="T9" fmla="*/ 18815 h 6867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45629" h="686741">
                    <a:moveTo>
                      <a:pt x="18815" y="686741"/>
                    </a:moveTo>
                    <a:lnTo>
                      <a:pt x="0" y="159926"/>
                    </a:lnTo>
                    <a:lnTo>
                      <a:pt x="178740" y="0"/>
                    </a:lnTo>
                    <a:lnTo>
                      <a:pt x="423333" y="103482"/>
                    </a:lnTo>
                    <a:lnTo>
                      <a:pt x="545629" y="18815"/>
                    </a:lnTo>
                  </a:path>
                </a:pathLst>
              </a:cu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45" name="Group 18"/>
            <p:cNvGrpSpPr>
              <a:grpSpLocks/>
            </p:cNvGrpSpPr>
            <p:nvPr/>
          </p:nvGrpSpPr>
          <p:grpSpPr bwMode="auto">
            <a:xfrm>
              <a:off x="6916326" y="5411141"/>
              <a:ext cx="724370" cy="799630"/>
              <a:chOff x="6801556" y="5221111"/>
              <a:chExt cx="724370" cy="799630"/>
            </a:xfrm>
          </p:grpSpPr>
          <p:sp>
            <p:nvSpPr>
              <p:cNvPr id="20" name="Oval 19"/>
              <p:cNvSpPr/>
              <p:nvPr/>
            </p:nvSpPr>
            <p:spPr bwMode="auto">
              <a:xfrm>
                <a:off x="6802012" y="5795861"/>
                <a:ext cx="385769" cy="225551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pitchFamily="-112" charset="0"/>
                </a:endParaRPr>
              </a:p>
            </p:txBody>
          </p:sp>
          <p:sp>
            <p:nvSpPr>
              <p:cNvPr id="21548" name="Freeform 20"/>
              <p:cNvSpPr>
                <a:spLocks/>
              </p:cNvSpPr>
              <p:nvPr/>
            </p:nvSpPr>
            <p:spPr bwMode="auto">
              <a:xfrm>
                <a:off x="6980297" y="5221111"/>
                <a:ext cx="545629" cy="686741"/>
              </a:xfrm>
              <a:custGeom>
                <a:avLst/>
                <a:gdLst>
                  <a:gd name="T0" fmla="*/ 18815 w 545629"/>
                  <a:gd name="T1" fmla="*/ 686741 h 686741"/>
                  <a:gd name="T2" fmla="*/ 0 w 545629"/>
                  <a:gd name="T3" fmla="*/ 159926 h 686741"/>
                  <a:gd name="T4" fmla="*/ 178740 w 545629"/>
                  <a:gd name="T5" fmla="*/ 0 h 686741"/>
                  <a:gd name="T6" fmla="*/ 423333 w 545629"/>
                  <a:gd name="T7" fmla="*/ 103482 h 686741"/>
                  <a:gd name="T8" fmla="*/ 545629 w 545629"/>
                  <a:gd name="T9" fmla="*/ 18815 h 6867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45629" h="686741">
                    <a:moveTo>
                      <a:pt x="18815" y="686741"/>
                    </a:moveTo>
                    <a:lnTo>
                      <a:pt x="0" y="159926"/>
                    </a:lnTo>
                    <a:lnTo>
                      <a:pt x="178740" y="0"/>
                    </a:lnTo>
                    <a:lnTo>
                      <a:pt x="423333" y="103482"/>
                    </a:lnTo>
                    <a:lnTo>
                      <a:pt x="545629" y="18815"/>
                    </a:lnTo>
                  </a:path>
                </a:pathLst>
              </a:cu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1546" name="Straight Arrow Connector 22"/>
            <p:cNvCxnSpPr>
              <a:cxnSpLocks noChangeShapeType="1"/>
            </p:cNvCxnSpPr>
            <p:nvPr/>
          </p:nvCxnSpPr>
          <p:spPr bwMode="auto">
            <a:xfrm flipV="1">
              <a:off x="6509926" y="5522148"/>
              <a:ext cx="376296" cy="18815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</p:cxnSp>
      </p:grpSp>
      <p:cxnSp>
        <p:nvCxnSpPr>
          <p:cNvPr id="21520" name="Straight Arrow Connector 25"/>
          <p:cNvCxnSpPr>
            <a:cxnSpLocks noChangeShapeType="1"/>
            <a:stCxn id="2" idx="1"/>
            <a:endCxn id="24" idx="3"/>
          </p:cNvCxnSpPr>
          <p:nvPr/>
        </p:nvCxnSpPr>
        <p:spPr bwMode="auto">
          <a:xfrm rot="10800000">
            <a:off x="2003425" y="3721100"/>
            <a:ext cx="2540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228850" y="3806825"/>
          <a:ext cx="2070100" cy="609600"/>
        </p:xfrm>
        <a:graphic>
          <a:graphicData uri="http://schemas.openxmlformats.org/presentationml/2006/ole">
            <p:oleObj spid="_x0000_s21508" name="Equation" r:id="rId5" imgW="2070100" imgH="609600" progId="Equation.DSMT4">
              <p:embed/>
            </p:oleObj>
          </a:graphicData>
        </a:graphic>
      </p:graphicFrame>
      <p:grpSp>
        <p:nvGrpSpPr>
          <p:cNvPr id="21521" name="Group 35"/>
          <p:cNvGrpSpPr>
            <a:grpSpLocks/>
          </p:cNvGrpSpPr>
          <p:nvPr/>
        </p:nvGrpSpPr>
        <p:grpSpPr bwMode="auto">
          <a:xfrm>
            <a:off x="171450" y="3117850"/>
            <a:ext cx="1831975" cy="1204913"/>
            <a:chOff x="585142" y="2826547"/>
            <a:chExt cx="1832562" cy="1204907"/>
          </a:xfrm>
        </p:grpSpPr>
        <p:sp>
          <p:nvSpPr>
            <p:cNvPr id="24" name="Rectangle 23"/>
            <p:cNvSpPr/>
            <p:nvPr/>
          </p:nvSpPr>
          <p:spPr bwMode="auto">
            <a:xfrm>
              <a:off x="585142" y="2826547"/>
              <a:ext cx="1832562" cy="120490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21541" name="TextBox 29"/>
            <p:cNvSpPr txBox="1">
              <a:spLocks noChangeArrowheads="1"/>
            </p:cNvSpPr>
            <p:nvPr/>
          </p:nvSpPr>
          <p:spPr bwMode="auto">
            <a:xfrm>
              <a:off x="630296" y="2890391"/>
              <a:ext cx="1749778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Slave Robot Controller (multi-level impedance controller) [Nabil]</a:t>
              </a:r>
            </a:p>
          </p:txBody>
        </p:sp>
      </p:grpSp>
      <p:grpSp>
        <p:nvGrpSpPr>
          <p:cNvPr id="21522" name="Group 39"/>
          <p:cNvGrpSpPr>
            <a:grpSpLocks/>
          </p:cNvGrpSpPr>
          <p:nvPr/>
        </p:nvGrpSpPr>
        <p:grpSpPr bwMode="auto">
          <a:xfrm>
            <a:off x="165100" y="1289050"/>
            <a:ext cx="1119188" cy="1006475"/>
            <a:chOff x="221075" y="348073"/>
            <a:chExt cx="1119481" cy="1006593"/>
          </a:xfrm>
        </p:grpSpPr>
        <p:sp>
          <p:nvSpPr>
            <p:cNvPr id="21538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1539" name="TextBox 38"/>
            <p:cNvSpPr txBox="1">
              <a:spLocks noChangeArrowheads="1"/>
            </p:cNvSpPr>
            <p:nvPr/>
          </p:nvSpPr>
          <p:spPr bwMode="auto">
            <a:xfrm>
              <a:off x="319852" y="442147"/>
              <a:ext cx="921927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/>
                <a:t>Slave Robot [Nabil]</a:t>
              </a:r>
            </a:p>
          </p:txBody>
        </p:sp>
      </p:grpSp>
      <p:cxnSp>
        <p:nvCxnSpPr>
          <p:cNvPr id="21523" name="Straight Arrow Connector 41"/>
          <p:cNvCxnSpPr>
            <a:cxnSpLocks noChangeShapeType="1"/>
          </p:cNvCxnSpPr>
          <p:nvPr/>
        </p:nvCxnSpPr>
        <p:spPr bwMode="auto">
          <a:xfrm rot="5400000">
            <a:off x="305593" y="2713832"/>
            <a:ext cx="8366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16" name="Group 46"/>
          <p:cNvGrpSpPr/>
          <p:nvPr/>
        </p:nvGrpSpPr>
        <p:grpSpPr>
          <a:xfrm>
            <a:off x="37634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1525" name="Straight Arrow Connector 48"/>
          <p:cNvCxnSpPr>
            <a:cxnSpLocks noChangeShapeType="1"/>
            <a:stCxn id="21538" idx="0"/>
          </p:cNvCxnSpPr>
          <p:nvPr/>
        </p:nvCxnSpPr>
        <p:spPr bwMode="auto">
          <a:xfrm rot="5400000" flipH="1" flipV="1">
            <a:off x="532607" y="1092993"/>
            <a:ext cx="387350" cy="47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2746375" y="196850"/>
            <a:ext cx="2738438" cy="24368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1527" name="Shape 60"/>
          <p:cNvCxnSpPr>
            <a:cxnSpLocks noChangeShapeType="1"/>
            <a:stCxn id="21511" idx="0"/>
            <a:endCxn id="21512" idx="1"/>
          </p:cNvCxnSpPr>
          <p:nvPr/>
        </p:nvCxnSpPr>
        <p:spPr bwMode="auto">
          <a:xfrm rot="5400000" flipH="1" flipV="1">
            <a:off x="1768475" y="2151063"/>
            <a:ext cx="811213" cy="1150937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1528" name="Shape 62"/>
          <p:cNvCxnSpPr>
            <a:cxnSpLocks noChangeShapeType="1"/>
            <a:stCxn id="51" idx="3"/>
            <a:endCxn id="2" idx="0"/>
          </p:cNvCxnSpPr>
          <p:nvPr/>
        </p:nvCxnSpPr>
        <p:spPr bwMode="auto">
          <a:xfrm>
            <a:off x="5484813" y="1416050"/>
            <a:ext cx="860425" cy="1649413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1529" name="Straight Arrow Connector 64"/>
          <p:cNvCxnSpPr>
            <a:cxnSpLocks noChangeShapeType="1"/>
            <a:endCxn id="21514" idx="1"/>
          </p:cNvCxnSpPr>
          <p:nvPr/>
        </p:nvCxnSpPr>
        <p:spPr bwMode="auto">
          <a:xfrm>
            <a:off x="1419225" y="522288"/>
            <a:ext cx="13335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1530" name="Straight Arrow Connector 66"/>
          <p:cNvCxnSpPr>
            <a:cxnSpLocks noChangeShapeType="1"/>
            <a:stCxn id="21538" idx="3"/>
            <a:endCxn id="21513" idx="1"/>
          </p:cNvCxnSpPr>
          <p:nvPr/>
        </p:nvCxnSpPr>
        <p:spPr bwMode="auto">
          <a:xfrm>
            <a:off x="1284288" y="1792288"/>
            <a:ext cx="146685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1531" name="TextBox 69"/>
          <p:cNvSpPr txBox="1">
            <a:spLocks noChangeArrowheads="1"/>
          </p:cNvSpPr>
          <p:nvPr/>
        </p:nvSpPr>
        <p:spPr bwMode="auto">
          <a:xfrm>
            <a:off x="1571625" y="131763"/>
            <a:ext cx="936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Sensors</a:t>
            </a:r>
          </a:p>
        </p:txBody>
      </p:sp>
      <p:sp>
        <p:nvSpPr>
          <p:cNvPr id="21532" name="TextBox 70"/>
          <p:cNvSpPr txBox="1">
            <a:spLocks noChangeArrowheads="1"/>
          </p:cNvSpPr>
          <p:nvPr/>
        </p:nvSpPr>
        <p:spPr bwMode="auto">
          <a:xfrm>
            <a:off x="1571625" y="1422400"/>
            <a:ext cx="936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Sensors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411913" y="1384300"/>
          <a:ext cx="2603500" cy="1549400"/>
        </p:xfrm>
        <a:graphic>
          <a:graphicData uri="http://schemas.openxmlformats.org/presentationml/2006/ole">
            <p:oleObj spid="_x0000_s21509" name="Equation" r:id="rId6" imgW="2603500" imgH="1549400" progId="Equation.DSMT4">
              <p:embed/>
            </p:oleObj>
          </a:graphicData>
        </a:graphic>
      </p:graphicFrame>
      <p:sp>
        <p:nvSpPr>
          <p:cNvPr id="21533" name="TextBox 72"/>
          <p:cNvSpPr txBox="1">
            <a:spLocks noChangeArrowheads="1"/>
          </p:cNvSpPr>
          <p:nvPr/>
        </p:nvSpPr>
        <p:spPr bwMode="auto">
          <a:xfrm>
            <a:off x="1571625" y="1960563"/>
            <a:ext cx="663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State</a:t>
            </a:r>
          </a:p>
        </p:txBody>
      </p:sp>
      <p:sp>
        <p:nvSpPr>
          <p:cNvPr id="21534" name="TextBox 73"/>
          <p:cNvSpPr txBox="1">
            <a:spLocks noChangeArrowheads="1"/>
          </p:cNvSpPr>
          <p:nvPr/>
        </p:nvSpPr>
        <p:spPr bwMode="auto">
          <a:xfrm>
            <a:off x="3009900" y="931863"/>
            <a:ext cx="21542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/>
              <a:t>Environment and advanced state estimation</a:t>
            </a:r>
          </a:p>
          <a:p>
            <a:pPr algn="ctr" eaLnBrk="0" hangingPunct="0"/>
            <a:r>
              <a:rPr lang="en-US" sz="1600"/>
              <a:t>[Nabil, Howie]</a:t>
            </a:r>
          </a:p>
        </p:txBody>
      </p:sp>
      <p:sp>
        <p:nvSpPr>
          <p:cNvPr id="21535" name="Rectangle 78"/>
          <p:cNvSpPr>
            <a:spLocks noChangeArrowheads="1"/>
          </p:cNvSpPr>
          <p:nvPr/>
        </p:nvSpPr>
        <p:spPr bwMode="auto">
          <a:xfrm>
            <a:off x="6407150" y="188913"/>
            <a:ext cx="2068513" cy="666750"/>
          </a:xfrm>
          <a:prstGeom prst="rect">
            <a:avLst/>
          </a:prstGeom>
          <a:solidFill>
            <a:srgbClr val="D2F1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1536" name="TextBox 79"/>
          <p:cNvSpPr txBox="1">
            <a:spLocks noChangeArrowheads="1"/>
          </p:cNvSpPr>
          <p:nvPr/>
        </p:nvSpPr>
        <p:spPr bwMode="auto">
          <a:xfrm>
            <a:off x="6651625" y="230188"/>
            <a:ext cx="1495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/>
              <a:t>Prior anatomic model</a:t>
            </a:r>
          </a:p>
        </p:txBody>
      </p:sp>
      <p:cxnSp>
        <p:nvCxnSpPr>
          <p:cNvPr id="21537" name="Straight Arrow Connector 82"/>
          <p:cNvCxnSpPr>
            <a:cxnSpLocks noChangeShapeType="1"/>
          </p:cNvCxnSpPr>
          <p:nvPr/>
        </p:nvCxnSpPr>
        <p:spPr bwMode="auto">
          <a:xfrm rot="10800000" flipV="1">
            <a:off x="5478463" y="522288"/>
            <a:ext cx="9286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424363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2817813"/>
            <a:ext cx="4124325" cy="253682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specification </a:t>
            </a:r>
            <a:r>
              <a:rPr lang="en-US" sz="2000" b="1"/>
              <a:t>S</a:t>
            </a:r>
            <a:r>
              <a:rPr lang="en-US" sz="2000" baseline="-25000"/>
              <a:t>v</a:t>
            </a:r>
            <a:r>
              <a:rPr lang="en-US" sz="2000"/>
              <a:t>, </a:t>
            </a:r>
            <a:r>
              <a:rPr lang="en-US" sz="2000" b="1"/>
              <a:t>S</a:t>
            </a:r>
            <a:r>
              <a:rPr lang="en-US" sz="2000" baseline="-25000"/>
              <a:t>m</a:t>
            </a:r>
            <a:r>
              <a:rPr lang="en-US" sz="2000"/>
              <a:t>, </a:t>
            </a:r>
            <a:r>
              <a:rPr lang="en-US" sz="2000" b="1"/>
              <a:t>v</a:t>
            </a:r>
            <a:r>
              <a:rPr lang="en-US" sz="2000" baseline="-25000"/>
              <a:t>d</a:t>
            </a:r>
            <a:r>
              <a:rPr lang="en-US" sz="2000"/>
              <a:t>, </a:t>
            </a:r>
            <a:r>
              <a:rPr lang="en-US" sz="2000" b="1"/>
              <a:t>w</a:t>
            </a:r>
            <a:r>
              <a:rPr lang="en-US" sz="2000" baseline="-25000"/>
              <a:t>d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Control mode specification</a:t>
            </a:r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4833938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349375" y="5259388"/>
            <a:ext cx="649288" cy="3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09800" y="3448050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17850"/>
            <a:ext cx="1749425" cy="10191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Multi-mode low level controller</a:t>
            </a:r>
          </a:p>
        </p:txBody>
      </p:sp>
      <p:grpSp>
        <p:nvGrpSpPr>
          <p:cNvPr id="23579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47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  <a:endCxn id="23556" idx="1"/>
          </p:cNvCxnSpPr>
          <p:nvPr/>
        </p:nvCxnSpPr>
        <p:spPr bwMode="auto">
          <a:xfrm rot="16200000">
            <a:off x="2045494" y="2178844"/>
            <a:ext cx="828675" cy="1112837"/>
          </a:xfrm>
          <a:prstGeom prst="bentConnector2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256338" y="230188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</p:cNvCxnSpPr>
          <p:nvPr/>
        </p:nvCxnSpPr>
        <p:spPr bwMode="auto">
          <a:xfrm flipH="1">
            <a:off x="5715000" y="533400"/>
            <a:ext cx="5334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" y="4848225"/>
            <a:ext cx="137636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Local environment impedance</a:t>
            </a:r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75363" y="1474788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827963" y="5575300"/>
            <a:ext cx="1114425" cy="495300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Sensory substitution</a:t>
            </a:r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403475" y="2795588"/>
            <a:ext cx="2543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Consistent desired speed and force</a:t>
            </a:r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424863" y="5387975"/>
            <a:ext cx="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4059238" y="5780088"/>
            <a:ext cx="2490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Desired impedance </a:t>
            </a:r>
            <a:br>
              <a:rPr lang="en-US" sz="2000"/>
            </a:br>
            <a:r>
              <a:rPr lang="en-US" sz="2000"/>
              <a:t>directions (matrix)</a:t>
            </a:r>
          </a:p>
        </p:txBody>
      </p:sp>
      <p:sp>
        <p:nvSpPr>
          <p:cNvPr id="23622" name="Text Box 70"/>
          <p:cNvSpPr txBox="1">
            <a:spLocks noChangeArrowheads="1"/>
          </p:cNvSpPr>
          <p:nvPr/>
        </p:nvSpPr>
        <p:spPr bwMode="auto">
          <a:xfrm>
            <a:off x="3817938" y="5424488"/>
            <a:ext cx="322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Impedance scaling (scalar)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71600"/>
            <a:ext cx="1389063" cy="1460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5" name="Freeform 73"/>
          <p:cNvSpPr>
            <a:spLocks/>
          </p:cNvSpPr>
          <p:nvPr/>
        </p:nvSpPr>
        <p:spPr bwMode="auto">
          <a:xfrm>
            <a:off x="3881438" y="5378450"/>
            <a:ext cx="3119437" cy="457200"/>
          </a:xfrm>
          <a:custGeom>
            <a:avLst/>
            <a:gdLst/>
            <a:ahLst/>
            <a:cxnLst>
              <a:cxn ang="0">
                <a:pos x="1751" y="0"/>
              </a:cxn>
              <a:cxn ang="0">
                <a:pos x="1751" y="390"/>
              </a:cxn>
              <a:cxn ang="0">
                <a:pos x="0" y="390"/>
              </a:cxn>
            </a:cxnLst>
            <a:rect l="0" t="0" r="r" b="b"/>
            <a:pathLst>
              <a:path w="1751" h="390">
                <a:moveTo>
                  <a:pt x="1751" y="0"/>
                </a:moveTo>
                <a:lnTo>
                  <a:pt x="1751" y="390"/>
                </a:lnTo>
                <a:lnTo>
                  <a:pt x="0" y="39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6" name="Freeform 74"/>
          <p:cNvSpPr>
            <a:spLocks/>
          </p:cNvSpPr>
          <p:nvPr/>
        </p:nvSpPr>
        <p:spPr bwMode="auto">
          <a:xfrm>
            <a:off x="3898900" y="5351463"/>
            <a:ext cx="3487738" cy="1120775"/>
          </a:xfrm>
          <a:custGeom>
            <a:avLst/>
            <a:gdLst/>
            <a:ahLst/>
            <a:cxnLst>
              <a:cxn ang="0">
                <a:pos x="2197" y="0"/>
              </a:cxn>
              <a:cxn ang="0">
                <a:pos x="2197" y="706"/>
              </a:cxn>
              <a:cxn ang="0">
                <a:pos x="0" y="701"/>
              </a:cxn>
            </a:cxnLst>
            <a:rect l="0" t="0" r="r" b="b"/>
            <a:pathLst>
              <a:path w="2197" h="706">
                <a:moveTo>
                  <a:pt x="2197" y="0"/>
                </a:moveTo>
                <a:lnTo>
                  <a:pt x="2197" y="706"/>
                </a:lnTo>
                <a:lnTo>
                  <a:pt x="0" y="701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57450" y="4313238"/>
            <a:ext cx="2382838" cy="519112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270125" y="3898900"/>
            <a:ext cx="2930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Commanded velocity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424363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2817813"/>
            <a:ext cx="4124325" cy="253682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specification </a:t>
            </a:r>
            <a:r>
              <a:rPr lang="en-US" sz="2000" b="1"/>
              <a:t>S</a:t>
            </a:r>
            <a:r>
              <a:rPr lang="en-US" sz="2000" baseline="-25000"/>
              <a:t>v</a:t>
            </a:r>
            <a:r>
              <a:rPr lang="en-US" sz="2000"/>
              <a:t>, </a:t>
            </a:r>
            <a:r>
              <a:rPr lang="en-US" sz="2000" b="1"/>
              <a:t>S</a:t>
            </a:r>
            <a:r>
              <a:rPr lang="en-US" sz="2000" baseline="-25000"/>
              <a:t>m</a:t>
            </a:r>
            <a:r>
              <a:rPr lang="en-US" sz="2000"/>
              <a:t>, </a:t>
            </a:r>
            <a:r>
              <a:rPr lang="en-US" sz="2000" b="1"/>
              <a:t>v</a:t>
            </a:r>
            <a:r>
              <a:rPr lang="en-US" sz="2000" baseline="-25000"/>
              <a:t>d</a:t>
            </a:r>
            <a:r>
              <a:rPr lang="en-US" sz="2000"/>
              <a:t>, </a:t>
            </a:r>
            <a:r>
              <a:rPr lang="en-US" sz="2000" b="1"/>
              <a:t>w</a:t>
            </a:r>
            <a:r>
              <a:rPr lang="en-US" sz="2000" baseline="-25000"/>
              <a:t>d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Control mode specification</a:t>
            </a:r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4833938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349375" y="5259388"/>
            <a:ext cx="649288" cy="3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09800" y="3448050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17850"/>
            <a:ext cx="1749425" cy="10191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  <a:endCxn id="23556" idx="1"/>
          </p:cNvCxnSpPr>
          <p:nvPr/>
        </p:nvCxnSpPr>
        <p:spPr bwMode="auto">
          <a:xfrm rot="16200000">
            <a:off x="2045494" y="2178844"/>
            <a:ext cx="828675" cy="1112837"/>
          </a:xfrm>
          <a:prstGeom prst="bentConnector2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256338" y="230188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</p:cNvCxnSpPr>
          <p:nvPr/>
        </p:nvCxnSpPr>
        <p:spPr bwMode="auto">
          <a:xfrm flipH="1">
            <a:off x="5715000" y="533400"/>
            <a:ext cx="5334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" y="4848225"/>
            <a:ext cx="137636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Local environment impedance</a:t>
            </a:r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75363" y="1474788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827963" y="5575300"/>
            <a:ext cx="1114425" cy="495300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Sensory substitution</a:t>
            </a:r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35201" y="2763448"/>
            <a:ext cx="26923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Slave robot 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424863" y="5387975"/>
            <a:ext cx="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5830888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71600"/>
            <a:ext cx="1389063" cy="1460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5" name="Freeform 73"/>
          <p:cNvSpPr>
            <a:spLocks/>
          </p:cNvSpPr>
          <p:nvPr/>
        </p:nvSpPr>
        <p:spPr bwMode="auto">
          <a:xfrm>
            <a:off x="3881438" y="5378450"/>
            <a:ext cx="3119437" cy="457200"/>
          </a:xfrm>
          <a:custGeom>
            <a:avLst/>
            <a:gdLst/>
            <a:ahLst/>
            <a:cxnLst>
              <a:cxn ang="0">
                <a:pos x="1751" y="0"/>
              </a:cxn>
              <a:cxn ang="0">
                <a:pos x="1751" y="390"/>
              </a:cxn>
              <a:cxn ang="0">
                <a:pos x="0" y="390"/>
              </a:cxn>
            </a:cxnLst>
            <a:rect l="0" t="0" r="r" b="b"/>
            <a:pathLst>
              <a:path w="1751" h="390">
                <a:moveTo>
                  <a:pt x="1751" y="0"/>
                </a:moveTo>
                <a:lnTo>
                  <a:pt x="1751" y="390"/>
                </a:lnTo>
                <a:lnTo>
                  <a:pt x="0" y="39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57450" y="4313238"/>
            <a:ext cx="2382838" cy="519112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9457" y="3941233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424363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2817813"/>
            <a:ext cx="4124325" cy="253682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specification </a:t>
            </a:r>
            <a:r>
              <a:rPr lang="en-US" sz="2000" b="1"/>
              <a:t>S</a:t>
            </a:r>
            <a:r>
              <a:rPr lang="en-US" sz="2000" baseline="-25000"/>
              <a:t>v</a:t>
            </a:r>
            <a:r>
              <a:rPr lang="en-US" sz="2000"/>
              <a:t>, </a:t>
            </a:r>
            <a:r>
              <a:rPr lang="en-US" sz="2000" b="1"/>
              <a:t>S</a:t>
            </a:r>
            <a:r>
              <a:rPr lang="en-US" sz="2000" baseline="-25000"/>
              <a:t>m</a:t>
            </a:r>
            <a:r>
              <a:rPr lang="en-US" sz="2000"/>
              <a:t>, </a:t>
            </a:r>
            <a:r>
              <a:rPr lang="en-US" sz="2000" b="1"/>
              <a:t>v</a:t>
            </a:r>
            <a:r>
              <a:rPr lang="en-US" sz="2000" baseline="-25000"/>
              <a:t>d</a:t>
            </a:r>
            <a:r>
              <a:rPr lang="en-US" sz="2000"/>
              <a:t>, </a:t>
            </a:r>
            <a:r>
              <a:rPr lang="en-US" sz="2000" b="1"/>
              <a:t>w</a:t>
            </a:r>
            <a:r>
              <a:rPr lang="en-US" sz="2000" baseline="-25000"/>
              <a:t>d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Control mode specification</a:t>
            </a:r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4833938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349375" y="5259388"/>
            <a:ext cx="649288" cy="3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09800" y="3448050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17850"/>
            <a:ext cx="1749425" cy="10191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  <a:endCxn id="23556" idx="1"/>
          </p:cNvCxnSpPr>
          <p:nvPr/>
        </p:nvCxnSpPr>
        <p:spPr bwMode="auto">
          <a:xfrm rot="16200000">
            <a:off x="2045494" y="2178844"/>
            <a:ext cx="828675" cy="1112837"/>
          </a:xfrm>
          <a:prstGeom prst="bentConnector2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315605" y="196321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</p:cNvCxnSpPr>
          <p:nvPr/>
        </p:nvCxnSpPr>
        <p:spPr bwMode="auto">
          <a:xfrm flipH="1">
            <a:off x="5748866" y="558800"/>
            <a:ext cx="5334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" y="4848225"/>
            <a:ext cx="137636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75363" y="1474788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827963" y="5575300"/>
            <a:ext cx="1114425" cy="495300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Sensory substitution</a:t>
            </a:r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35201" y="2763448"/>
            <a:ext cx="26923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Slave robot 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424863" y="5387975"/>
            <a:ext cx="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5830888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71600"/>
            <a:ext cx="1389063" cy="1460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5" name="Freeform 73"/>
          <p:cNvSpPr>
            <a:spLocks/>
          </p:cNvSpPr>
          <p:nvPr/>
        </p:nvSpPr>
        <p:spPr bwMode="auto">
          <a:xfrm>
            <a:off x="3881438" y="5378450"/>
            <a:ext cx="3119437" cy="457200"/>
          </a:xfrm>
          <a:custGeom>
            <a:avLst/>
            <a:gdLst/>
            <a:ahLst/>
            <a:cxnLst>
              <a:cxn ang="0">
                <a:pos x="1751" y="0"/>
              </a:cxn>
              <a:cxn ang="0">
                <a:pos x="1751" y="390"/>
              </a:cxn>
              <a:cxn ang="0">
                <a:pos x="0" y="390"/>
              </a:cxn>
            </a:cxnLst>
            <a:rect l="0" t="0" r="r" b="b"/>
            <a:pathLst>
              <a:path w="1751" h="390">
                <a:moveTo>
                  <a:pt x="1751" y="0"/>
                </a:moveTo>
                <a:lnTo>
                  <a:pt x="1751" y="390"/>
                </a:lnTo>
                <a:lnTo>
                  <a:pt x="0" y="39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57450" y="4313238"/>
            <a:ext cx="2382838" cy="519112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9457" y="3941233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1722" y="1566600"/>
            <a:ext cx="86522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Older versions after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262467" y="1354668"/>
            <a:ext cx="2785533" cy="1354666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256494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4" name="Rectangle 54"/>
          <p:cNvSpPr>
            <a:spLocks noChangeArrowheads="1"/>
          </p:cNvSpPr>
          <p:nvPr/>
        </p:nvSpPr>
        <p:spPr bwMode="auto">
          <a:xfrm>
            <a:off x="1834092" y="3232680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7" name="Rectangle 54"/>
          <p:cNvSpPr>
            <a:spLocks noChangeArrowheads="1"/>
          </p:cNvSpPr>
          <p:nvPr/>
        </p:nvSpPr>
        <p:spPr bwMode="auto">
          <a:xfrm>
            <a:off x="3561292" y="239447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9" name="Rectangle 54"/>
          <p:cNvSpPr>
            <a:spLocks noChangeArrowheads="1"/>
          </p:cNvSpPr>
          <p:nvPr/>
        </p:nvSpPr>
        <p:spPr bwMode="auto">
          <a:xfrm>
            <a:off x="4865160" y="3232679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3054889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5138750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642533" y="5757333"/>
            <a:ext cx="3894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rot="10800000" flipV="1">
            <a:off x="2099734" y="4055535"/>
            <a:ext cx="27516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81" name="TextBox 38"/>
          <p:cNvSpPr txBox="1">
            <a:spLocks noChangeArrowheads="1"/>
          </p:cNvSpPr>
          <p:nvPr/>
        </p:nvSpPr>
        <p:spPr bwMode="auto">
          <a:xfrm>
            <a:off x="873213" y="896573"/>
            <a:ext cx="2169999" cy="402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/>
              <a:t>Slave Robot</a:t>
            </a:r>
          </a:p>
        </p:txBody>
      </p: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1087440" y="2933437"/>
            <a:ext cx="398195" cy="79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2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</p:cNvCxnSpPr>
          <p:nvPr/>
        </p:nvCxnSpPr>
        <p:spPr bwMode="auto">
          <a:xfrm rot="16200000" flipV="1">
            <a:off x="674161" y="1114426"/>
            <a:ext cx="393698" cy="211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5" idx="0"/>
            <a:endCxn id="23558" idx="1"/>
          </p:cNvCxnSpPr>
          <p:nvPr/>
        </p:nvCxnSpPr>
        <p:spPr bwMode="auto">
          <a:xfrm>
            <a:off x="1600346" y="522108"/>
            <a:ext cx="1656148" cy="1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871643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01335" y="3703257"/>
            <a:ext cx="26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/>
              <a:t>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625052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6067964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730472" y="255589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>
            <a:off x="5985934" y="609601"/>
            <a:ext cx="744539" cy="158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3611" name="Freeform 59"/>
          <p:cNvSpPr>
            <a:spLocks/>
          </p:cNvSpPr>
          <p:nvPr/>
        </p:nvSpPr>
        <p:spPr bwMode="auto">
          <a:xfrm>
            <a:off x="6017154" y="11731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555442" y="1522941"/>
            <a:ext cx="158855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168496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26179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254905" y="166634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3258609" y="126472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427413" y="1630892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381376" y="170389"/>
            <a:ext cx="1139824" cy="92333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997981" y="1289578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SLAM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455458" y="1305985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783139" y="274637"/>
            <a:ext cx="1151995" cy="707886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Wrench estimator</a:t>
            </a:r>
            <a:r>
              <a:rPr lang="en-US" sz="1600" dirty="0"/>
              <a:t> </a:t>
            </a:r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6026150" y="1329268"/>
            <a:ext cx="1389063" cy="149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775209"/>
            <a:ext cx="2401888" cy="372533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0990" y="4415375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320784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367242" y="3124200"/>
            <a:ext cx="1749425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cxnSp>
        <p:nvCxnSpPr>
          <p:cNvPr id="57" name="Straight Arrow Connector 56"/>
          <p:cNvCxnSpPr>
            <a:stCxn id="84" idx="3"/>
            <a:endCxn id="89" idx="1"/>
          </p:cNvCxnSpPr>
          <p:nvPr/>
        </p:nvCxnSpPr>
        <p:spPr bwMode="auto">
          <a:xfrm flipV="1">
            <a:off x="2116667" y="3350154"/>
            <a:ext cx="2748493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8" name="TextBox 72"/>
          <p:cNvSpPr txBox="1">
            <a:spLocks noChangeArrowheads="1"/>
          </p:cNvSpPr>
          <p:nvPr/>
        </p:nvSpPr>
        <p:spPr bwMode="auto">
          <a:xfrm>
            <a:off x="2404732" y="3281361"/>
            <a:ext cx="2109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Slave robot state</a:t>
            </a:r>
            <a:endParaRPr lang="en-US" sz="2000" dirty="0"/>
          </a:p>
        </p:txBody>
      </p:sp>
      <p:cxnSp>
        <p:nvCxnSpPr>
          <p:cNvPr id="82" name="Elbow Connector 81"/>
          <p:cNvCxnSpPr>
            <a:stCxn id="84" idx="3"/>
            <a:endCxn id="87" idx="2"/>
          </p:cNvCxnSpPr>
          <p:nvPr/>
        </p:nvCxnSpPr>
        <p:spPr bwMode="auto">
          <a:xfrm flipV="1">
            <a:off x="2116667" y="2629427"/>
            <a:ext cx="1585913" cy="720728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9" name="Elbow Connector 98"/>
          <p:cNvCxnSpPr>
            <a:stCxn id="23608" idx="0"/>
            <a:endCxn id="23601" idx="2"/>
          </p:cNvCxnSpPr>
          <p:nvPr/>
        </p:nvCxnSpPr>
        <p:spPr bwMode="auto">
          <a:xfrm rot="5400000" flipH="1" flipV="1">
            <a:off x="4489645" y="436493"/>
            <a:ext cx="323462" cy="14155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23600" idx="3"/>
            <a:endCxn id="23601" idx="1"/>
          </p:cNvCxnSpPr>
          <p:nvPr/>
        </p:nvCxnSpPr>
        <p:spPr bwMode="auto">
          <a:xfrm flipV="1">
            <a:off x="4521200" y="628580"/>
            <a:ext cx="261939" cy="34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rot="5400000">
            <a:off x="5482167" y="1130300"/>
            <a:ext cx="304800" cy="84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52" name="Picture 51" descr="DaVinci Classic Slaves + Whoville - reduced.jpg"/>
          <p:cNvPicPr>
            <a:picLocks noChangeAspect="1"/>
          </p:cNvPicPr>
          <p:nvPr/>
        </p:nvPicPr>
        <p:blipFill>
          <a:blip r:embed="rId2"/>
          <a:srcRect l="22469" t="11111"/>
          <a:stretch>
            <a:fillRect/>
          </a:stretch>
        </p:blipFill>
        <p:spPr>
          <a:xfrm>
            <a:off x="1634068" y="1447799"/>
            <a:ext cx="1329266" cy="1142999"/>
          </a:xfrm>
          <a:prstGeom prst="rect">
            <a:avLst/>
          </a:prstGeom>
        </p:spPr>
      </p:pic>
      <p:pic>
        <p:nvPicPr>
          <p:cNvPr id="54" name="Picture 53" descr="nabil_tagging_spikes_8x_cropped-small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94" y="1456265"/>
            <a:ext cx="1227667" cy="1143000"/>
          </a:xfrm>
          <a:prstGeom prst="rect">
            <a:avLst/>
          </a:prstGeom>
        </p:spPr>
      </p:pic>
      <p:pic>
        <p:nvPicPr>
          <p:cNvPr id="53" name="Picture 52" descr="ISI Master hands  + eyepiece - reduc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99" y="4656668"/>
            <a:ext cx="16002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262467" y="1354668"/>
            <a:ext cx="2785533" cy="1354666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256494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4" name="Rectangle 54"/>
          <p:cNvSpPr>
            <a:spLocks noChangeArrowheads="1"/>
          </p:cNvSpPr>
          <p:nvPr/>
        </p:nvSpPr>
        <p:spPr bwMode="auto">
          <a:xfrm>
            <a:off x="1834092" y="3232680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7" name="Rectangle 54"/>
          <p:cNvSpPr>
            <a:spLocks noChangeArrowheads="1"/>
          </p:cNvSpPr>
          <p:nvPr/>
        </p:nvSpPr>
        <p:spPr bwMode="auto">
          <a:xfrm>
            <a:off x="3561292" y="239447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9" name="Rectangle 54"/>
          <p:cNvSpPr>
            <a:spLocks noChangeArrowheads="1"/>
          </p:cNvSpPr>
          <p:nvPr/>
        </p:nvSpPr>
        <p:spPr bwMode="auto">
          <a:xfrm>
            <a:off x="4865160" y="3232679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3054889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5138750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>
            <a:off x="1642533" y="5765800"/>
            <a:ext cx="381530" cy="1006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rot="10800000" flipV="1">
            <a:off x="2099734" y="4055535"/>
            <a:ext cx="27516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81" name="TextBox 38"/>
          <p:cNvSpPr txBox="1">
            <a:spLocks noChangeArrowheads="1"/>
          </p:cNvSpPr>
          <p:nvPr/>
        </p:nvSpPr>
        <p:spPr bwMode="auto">
          <a:xfrm>
            <a:off x="873213" y="896573"/>
            <a:ext cx="2169999" cy="402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/>
              <a:t>Slave Robot</a:t>
            </a:r>
          </a:p>
        </p:txBody>
      </p: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1087440" y="2933437"/>
            <a:ext cx="398195" cy="793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</p:cNvCxnSpPr>
          <p:nvPr/>
        </p:nvCxnSpPr>
        <p:spPr bwMode="auto">
          <a:xfrm rot="16200000" flipV="1">
            <a:off x="674161" y="1114426"/>
            <a:ext cx="393698" cy="211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5" idx="0"/>
            <a:endCxn id="23558" idx="1"/>
          </p:cNvCxnSpPr>
          <p:nvPr/>
        </p:nvCxnSpPr>
        <p:spPr bwMode="auto">
          <a:xfrm>
            <a:off x="1600346" y="522108"/>
            <a:ext cx="1656148" cy="1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871643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01335" y="3703257"/>
            <a:ext cx="26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/>
              <a:t>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625052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6067964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730472" y="255589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>
            <a:off x="5985934" y="609601"/>
            <a:ext cx="744539" cy="158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3611" name="Freeform 59"/>
          <p:cNvSpPr>
            <a:spLocks/>
          </p:cNvSpPr>
          <p:nvPr/>
        </p:nvSpPr>
        <p:spPr bwMode="auto">
          <a:xfrm>
            <a:off x="6017154" y="11731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555442" y="1522941"/>
            <a:ext cx="158855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168496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26179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254905" y="166634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3258609" y="126472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427413" y="1630892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381376" y="170389"/>
            <a:ext cx="1139824" cy="92333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997981" y="1289578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SLAM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455458" y="1305985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783139" y="274637"/>
            <a:ext cx="1151995" cy="707886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Wrench estimator</a:t>
            </a:r>
            <a:r>
              <a:rPr lang="en-US" sz="1600" dirty="0"/>
              <a:t> </a:t>
            </a:r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6026150" y="1329268"/>
            <a:ext cx="1389063" cy="149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775209"/>
            <a:ext cx="2401888" cy="372533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0990" y="4415375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320784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367242" y="3124200"/>
            <a:ext cx="1749425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cxnSp>
        <p:nvCxnSpPr>
          <p:cNvPr id="57" name="Straight Arrow Connector 56"/>
          <p:cNvCxnSpPr>
            <a:stCxn id="84" idx="3"/>
            <a:endCxn id="89" idx="1"/>
          </p:cNvCxnSpPr>
          <p:nvPr/>
        </p:nvCxnSpPr>
        <p:spPr bwMode="auto">
          <a:xfrm flipV="1">
            <a:off x="2116667" y="3350154"/>
            <a:ext cx="2748493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8" name="TextBox 72"/>
          <p:cNvSpPr txBox="1">
            <a:spLocks noChangeArrowheads="1"/>
          </p:cNvSpPr>
          <p:nvPr/>
        </p:nvSpPr>
        <p:spPr bwMode="auto">
          <a:xfrm>
            <a:off x="2404732" y="3281361"/>
            <a:ext cx="2109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Slave robot state</a:t>
            </a:r>
            <a:endParaRPr lang="en-US" sz="2000" dirty="0"/>
          </a:p>
        </p:txBody>
      </p:sp>
      <p:cxnSp>
        <p:nvCxnSpPr>
          <p:cNvPr id="82" name="Elbow Connector 81"/>
          <p:cNvCxnSpPr>
            <a:stCxn id="84" idx="3"/>
            <a:endCxn id="87" idx="2"/>
          </p:cNvCxnSpPr>
          <p:nvPr/>
        </p:nvCxnSpPr>
        <p:spPr bwMode="auto">
          <a:xfrm flipV="1">
            <a:off x="2116667" y="2629427"/>
            <a:ext cx="1585913" cy="720728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9" name="Elbow Connector 98"/>
          <p:cNvCxnSpPr>
            <a:stCxn id="23608" idx="0"/>
            <a:endCxn id="23601" idx="2"/>
          </p:cNvCxnSpPr>
          <p:nvPr/>
        </p:nvCxnSpPr>
        <p:spPr bwMode="auto">
          <a:xfrm rot="5400000" flipH="1" flipV="1">
            <a:off x="4489645" y="436493"/>
            <a:ext cx="323462" cy="14155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23600" idx="3"/>
            <a:endCxn id="23601" idx="1"/>
          </p:cNvCxnSpPr>
          <p:nvPr/>
        </p:nvCxnSpPr>
        <p:spPr bwMode="auto">
          <a:xfrm flipV="1">
            <a:off x="4521200" y="628580"/>
            <a:ext cx="261939" cy="34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rot="5400000">
            <a:off x="5482167" y="1130300"/>
            <a:ext cx="304800" cy="84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9" name="Picture 108" descr="ISI Master-reduc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50" y="4622800"/>
            <a:ext cx="1581149" cy="2108199"/>
          </a:xfrm>
          <a:prstGeom prst="rect">
            <a:avLst/>
          </a:prstGeom>
        </p:spPr>
      </p:pic>
      <p:pic>
        <p:nvPicPr>
          <p:cNvPr id="52" name="Picture 51" descr="DaVinci Classic Slaves + Whoville - reduced.jpg"/>
          <p:cNvPicPr>
            <a:picLocks noChangeAspect="1"/>
          </p:cNvPicPr>
          <p:nvPr/>
        </p:nvPicPr>
        <p:blipFill>
          <a:blip r:embed="rId3"/>
          <a:srcRect l="22469" t="11111"/>
          <a:stretch>
            <a:fillRect/>
          </a:stretch>
        </p:blipFill>
        <p:spPr>
          <a:xfrm>
            <a:off x="1634068" y="1447799"/>
            <a:ext cx="1329266" cy="1142999"/>
          </a:xfrm>
          <a:prstGeom prst="rect">
            <a:avLst/>
          </a:prstGeom>
        </p:spPr>
      </p:pic>
      <p:pic>
        <p:nvPicPr>
          <p:cNvPr id="54" name="Picture 53" descr="nabil_tagging_spikes_8x_cropped-small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294" y="1456265"/>
            <a:ext cx="1227667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256494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4" name="Rectangle 54"/>
          <p:cNvSpPr>
            <a:spLocks noChangeArrowheads="1"/>
          </p:cNvSpPr>
          <p:nvPr/>
        </p:nvSpPr>
        <p:spPr bwMode="auto">
          <a:xfrm>
            <a:off x="1834092" y="3232680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7" name="Rectangle 54"/>
          <p:cNvSpPr>
            <a:spLocks noChangeArrowheads="1"/>
          </p:cNvSpPr>
          <p:nvPr/>
        </p:nvSpPr>
        <p:spPr bwMode="auto">
          <a:xfrm>
            <a:off x="3561292" y="239447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89" name="Rectangle 54"/>
          <p:cNvSpPr>
            <a:spLocks noChangeArrowheads="1"/>
          </p:cNvSpPr>
          <p:nvPr/>
        </p:nvSpPr>
        <p:spPr bwMode="auto">
          <a:xfrm>
            <a:off x="4865160" y="3232679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3054889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5138750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>
            <a:off x="1642533" y="5765800"/>
            <a:ext cx="381530" cy="1006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rot="10800000" flipV="1">
            <a:off x="2099734" y="4055535"/>
            <a:ext cx="2751667" cy="846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338666" y="1305984"/>
            <a:ext cx="2633133" cy="1352549"/>
            <a:chOff x="221075" y="348073"/>
            <a:chExt cx="1119481" cy="947295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947295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289955" y="375613"/>
              <a:ext cx="922579" cy="2818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2000" dirty="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1045104" y="2891102"/>
            <a:ext cx="482865" cy="79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</p:cNvCxnSpPr>
          <p:nvPr/>
        </p:nvCxnSpPr>
        <p:spPr bwMode="auto">
          <a:xfrm rot="16200000" flipV="1">
            <a:off x="674161" y="1114426"/>
            <a:ext cx="393698" cy="211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5" idx="0"/>
            <a:endCxn id="23558" idx="1"/>
          </p:cNvCxnSpPr>
          <p:nvPr/>
        </p:nvCxnSpPr>
        <p:spPr bwMode="auto">
          <a:xfrm>
            <a:off x="1600346" y="522108"/>
            <a:ext cx="1656148" cy="18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871643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01335" y="3703257"/>
            <a:ext cx="26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/>
              <a:t>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625052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6067964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730472" y="255589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>
            <a:off x="5985934" y="609601"/>
            <a:ext cx="744539" cy="158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3611" name="Freeform 59"/>
          <p:cNvSpPr>
            <a:spLocks/>
          </p:cNvSpPr>
          <p:nvPr/>
        </p:nvSpPr>
        <p:spPr bwMode="auto">
          <a:xfrm>
            <a:off x="6017154" y="11731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555442" y="1522941"/>
            <a:ext cx="158855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168496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26179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254905" y="1666347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51" name="Rectangle 50"/>
          <p:cNvSpPr/>
          <p:nvPr/>
        </p:nvSpPr>
        <p:spPr bwMode="auto">
          <a:xfrm>
            <a:off x="3258609" y="126472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427413" y="1630892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381376" y="170389"/>
            <a:ext cx="1139824" cy="92333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997981" y="1289578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SLAM</a:t>
            </a:r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455458" y="1305985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783139" y="274637"/>
            <a:ext cx="1151995" cy="707886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0"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Wrench estimator</a:t>
            </a:r>
            <a:r>
              <a:rPr lang="en-US" sz="1600" dirty="0"/>
              <a:t> </a:t>
            </a:r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6026150" y="1329268"/>
            <a:ext cx="1389063" cy="149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775209"/>
            <a:ext cx="2401888" cy="372533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0990" y="4415375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320784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367242" y="3124200"/>
            <a:ext cx="1749425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cxnSp>
        <p:nvCxnSpPr>
          <p:cNvPr id="57" name="Straight Arrow Connector 56"/>
          <p:cNvCxnSpPr>
            <a:stCxn id="84" idx="3"/>
            <a:endCxn id="89" idx="1"/>
          </p:cNvCxnSpPr>
          <p:nvPr/>
        </p:nvCxnSpPr>
        <p:spPr bwMode="auto">
          <a:xfrm flipV="1">
            <a:off x="2116667" y="3350154"/>
            <a:ext cx="2748493" cy="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8" name="TextBox 72"/>
          <p:cNvSpPr txBox="1">
            <a:spLocks noChangeArrowheads="1"/>
          </p:cNvSpPr>
          <p:nvPr/>
        </p:nvSpPr>
        <p:spPr bwMode="auto">
          <a:xfrm>
            <a:off x="2404732" y="3281361"/>
            <a:ext cx="2109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Slave robot state</a:t>
            </a:r>
            <a:endParaRPr lang="en-US" sz="2000" dirty="0"/>
          </a:p>
        </p:txBody>
      </p:sp>
      <p:cxnSp>
        <p:nvCxnSpPr>
          <p:cNvPr id="82" name="Elbow Connector 81"/>
          <p:cNvCxnSpPr>
            <a:stCxn id="84" idx="3"/>
            <a:endCxn id="87" idx="2"/>
          </p:cNvCxnSpPr>
          <p:nvPr/>
        </p:nvCxnSpPr>
        <p:spPr bwMode="auto">
          <a:xfrm flipV="1">
            <a:off x="2116667" y="2629427"/>
            <a:ext cx="1585913" cy="720728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99" name="Elbow Connector 98"/>
          <p:cNvCxnSpPr>
            <a:stCxn id="23608" idx="0"/>
            <a:endCxn id="23601" idx="2"/>
          </p:cNvCxnSpPr>
          <p:nvPr/>
        </p:nvCxnSpPr>
        <p:spPr bwMode="auto">
          <a:xfrm rot="5400000" flipH="1" flipV="1">
            <a:off x="4489645" y="436493"/>
            <a:ext cx="323462" cy="14155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23600" idx="3"/>
            <a:endCxn id="23601" idx="1"/>
          </p:cNvCxnSpPr>
          <p:nvPr/>
        </p:nvCxnSpPr>
        <p:spPr bwMode="auto">
          <a:xfrm flipV="1">
            <a:off x="4521200" y="628580"/>
            <a:ext cx="261939" cy="34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/>
          <p:nvPr/>
        </p:nvCxnSpPr>
        <p:spPr bwMode="auto">
          <a:xfrm rot="5400000">
            <a:off x="5482167" y="1130300"/>
            <a:ext cx="304800" cy="846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0" name="Picture 109" descr="ISI Master hands  + eyepiece - reduc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99" y="4656668"/>
            <a:ext cx="16002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661439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3054889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5138750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>
            <a:off x="1413933" y="5486409"/>
            <a:ext cx="584730" cy="1005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18267" y="3989923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</p:cNvCxnSpPr>
          <p:nvPr/>
        </p:nvCxnSpPr>
        <p:spPr bwMode="auto">
          <a:xfrm flipV="1">
            <a:off x="1879600" y="2320926"/>
            <a:ext cx="1136650" cy="803274"/>
          </a:xfrm>
          <a:prstGeom prst="bentConnector3">
            <a:avLst>
              <a:gd name="adj1" fmla="val -1397"/>
            </a:avLst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315605" y="196321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 flipV="1">
            <a:off x="5748867" y="551920"/>
            <a:ext cx="566739" cy="687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0" y="5085301"/>
            <a:ext cx="138271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07629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871643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01335" y="3635521"/>
            <a:ext cx="26923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2000" dirty="0" smtClean="0"/>
              <a:t>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625052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6067964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03868"/>
            <a:ext cx="1389063" cy="149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775209"/>
            <a:ext cx="2401888" cy="372533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0990" y="4415375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320784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24200"/>
            <a:ext cx="1749425" cy="12954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no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184400" y="3429000"/>
            <a:ext cx="2683933" cy="846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8" name="TextBox 72"/>
          <p:cNvSpPr txBox="1">
            <a:spLocks noChangeArrowheads="1"/>
          </p:cNvSpPr>
          <p:nvPr/>
        </p:nvSpPr>
        <p:spPr bwMode="auto">
          <a:xfrm>
            <a:off x="2430132" y="3010430"/>
            <a:ext cx="21093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Slave robot state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424363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2817813"/>
            <a:ext cx="4124325" cy="255454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 dirty="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 dirty="0" smtClean="0"/>
              <a:t>Task and control mode specification</a:t>
            </a:r>
            <a:endParaRPr lang="en-US" sz="2000" dirty="0"/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4901674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>
            <a:off x="1413933" y="5249333"/>
            <a:ext cx="584730" cy="10056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09800" y="3448050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</p:cNvCxnSpPr>
          <p:nvPr/>
        </p:nvCxnSpPr>
        <p:spPr bwMode="auto">
          <a:xfrm rot="16200000">
            <a:off x="2045494" y="2178844"/>
            <a:ext cx="828675" cy="1112837"/>
          </a:xfrm>
          <a:prstGeom prst="bentConnector2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315605" y="196321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  <a:stCxn id="23595" idx="1"/>
          </p:cNvCxnSpPr>
          <p:nvPr/>
        </p:nvCxnSpPr>
        <p:spPr bwMode="auto">
          <a:xfrm rot="10800000" flipV="1">
            <a:off x="5748867" y="551920"/>
            <a:ext cx="566739" cy="6879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0" y="4848225"/>
            <a:ext cx="138271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arrow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 smtClean="0"/>
              <a:t>Corrected </a:t>
            </a:r>
            <a:r>
              <a:rPr lang="en-US" sz="2000" dirty="0"/>
              <a:t>environment</a:t>
            </a:r>
            <a:r>
              <a:rPr lang="en-US" sz="2000" dirty="0" smtClean="0"/>
              <a:t> model</a:t>
            </a:r>
            <a:endParaRPr lang="en-US" sz="2000" dirty="0"/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07629" y="1457854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 dirty="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531630" y="5634567"/>
            <a:ext cx="1114425" cy="738664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/>
              <a:t>Sensory </a:t>
            </a:r>
            <a:r>
              <a:rPr lang="en-US" sz="1600" dirty="0" smtClean="0"/>
              <a:t>substitution and display</a:t>
            </a:r>
            <a:endParaRPr lang="en-US" sz="1600" dirty="0"/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235201" y="2763448"/>
            <a:ext cx="26923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 smtClean="0"/>
              <a:t>Slave robot commanded motion and local compliance</a:t>
            </a:r>
            <a:endParaRPr lang="en-US" sz="2000" dirty="0"/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060795" y="5387976"/>
            <a:ext cx="7937" cy="26775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5830888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03868"/>
            <a:ext cx="1389063" cy="149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38400" y="4313237"/>
            <a:ext cx="2401888" cy="597429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9457" y="3941233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  <p:cxnSp>
        <p:nvCxnSpPr>
          <p:cNvPr id="50" name="Shape 49"/>
          <p:cNvCxnSpPr>
            <a:stCxn id="4" idx="2"/>
          </p:cNvCxnSpPr>
          <p:nvPr/>
        </p:nvCxnSpPr>
        <p:spPr bwMode="auto">
          <a:xfrm rot="5400000">
            <a:off x="5166384" y="4083708"/>
            <a:ext cx="469642" cy="3046943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17850"/>
            <a:ext cx="1749425" cy="10191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99" name="Picture 47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763" y="4424363"/>
            <a:ext cx="1376362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Rectangle 80"/>
          <p:cNvSpPr>
            <a:spLocks noChangeArrowheads="1"/>
          </p:cNvSpPr>
          <p:nvPr/>
        </p:nvSpPr>
        <p:spPr bwMode="auto">
          <a:xfrm>
            <a:off x="54625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6" name="Rectangle 52"/>
          <p:cNvSpPr>
            <a:spLocks noChangeArrowheads="1"/>
          </p:cNvSpPr>
          <p:nvPr/>
        </p:nvSpPr>
        <p:spPr bwMode="auto">
          <a:xfrm>
            <a:off x="30162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7" name="Rectangle 53"/>
          <p:cNvSpPr>
            <a:spLocks noChangeArrowheads="1"/>
          </p:cNvSpPr>
          <p:nvPr/>
        </p:nvSpPr>
        <p:spPr bwMode="auto">
          <a:xfrm>
            <a:off x="30178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3558" name="Rectangle 54"/>
          <p:cNvSpPr>
            <a:spLocks noChangeArrowheads="1"/>
          </p:cNvSpPr>
          <p:nvPr/>
        </p:nvSpPr>
        <p:spPr bwMode="auto">
          <a:xfrm>
            <a:off x="30194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862513" y="2817813"/>
            <a:ext cx="4124325" cy="2536825"/>
          </a:xfrm>
          <a:prstGeom prst="rect">
            <a:avLst/>
          </a:prstGeom>
          <a:solidFill>
            <a:schemeClr val="folHlink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15888" indent="-115888" eaLnBrk="0" hangingPunct="0"/>
            <a:r>
              <a:rPr lang="en-US" sz="2000"/>
              <a:t>Intelligent Higher-Level Control 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tracking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Task-specific virtual fixtures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Telemanipulation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Recursive exploration of shape/stiffness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Task specification </a:t>
            </a:r>
            <a:r>
              <a:rPr lang="en-US" sz="2000" b="1"/>
              <a:t>S</a:t>
            </a:r>
            <a:r>
              <a:rPr lang="en-US" sz="2000" baseline="-25000"/>
              <a:t>v</a:t>
            </a:r>
            <a:r>
              <a:rPr lang="en-US" sz="2000"/>
              <a:t>, </a:t>
            </a:r>
            <a:r>
              <a:rPr lang="en-US" sz="2000" b="1"/>
              <a:t>S</a:t>
            </a:r>
            <a:r>
              <a:rPr lang="en-US" sz="2000" baseline="-25000"/>
              <a:t>m</a:t>
            </a:r>
            <a:r>
              <a:rPr lang="en-US" sz="2000"/>
              <a:t>, </a:t>
            </a:r>
            <a:r>
              <a:rPr lang="en-US" sz="2000" b="1"/>
              <a:t>v</a:t>
            </a:r>
            <a:r>
              <a:rPr lang="en-US" sz="2000" baseline="-25000"/>
              <a:t>d</a:t>
            </a:r>
            <a:r>
              <a:rPr lang="en-US" sz="2000"/>
              <a:t>, </a:t>
            </a:r>
            <a:r>
              <a:rPr lang="en-US" sz="2000" b="1"/>
              <a:t>w</a:t>
            </a:r>
            <a:r>
              <a:rPr lang="en-US" sz="2000" baseline="-25000"/>
              <a:t>d</a:t>
            </a:r>
          </a:p>
          <a:p>
            <a:pPr marL="115888" indent="-115888" eaLnBrk="0" hangingPunct="0">
              <a:buFont typeface="Arial" charset="0"/>
              <a:buChar char="•"/>
            </a:pPr>
            <a:r>
              <a:rPr lang="en-US" sz="2000"/>
              <a:t>Control mode specification</a:t>
            </a:r>
          </a:p>
        </p:txBody>
      </p:sp>
      <p:sp>
        <p:nvSpPr>
          <p:cNvPr id="23565" name="TextBox 4"/>
          <p:cNvSpPr txBox="1">
            <a:spLocks noChangeArrowheads="1"/>
          </p:cNvSpPr>
          <p:nvPr/>
        </p:nvSpPr>
        <p:spPr bwMode="auto">
          <a:xfrm>
            <a:off x="2022475" y="4833938"/>
            <a:ext cx="1851025" cy="16287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Master Manipulator Controller (impedance controller)</a:t>
            </a:r>
          </a:p>
        </p:txBody>
      </p:sp>
      <p:cxnSp>
        <p:nvCxnSpPr>
          <p:cNvPr id="23573" name="Straight Arrow Connector 22"/>
          <p:cNvCxnSpPr>
            <a:cxnSpLocks noChangeShapeType="1"/>
          </p:cNvCxnSpPr>
          <p:nvPr/>
        </p:nvCxnSpPr>
        <p:spPr bwMode="auto">
          <a:xfrm flipV="1">
            <a:off x="1349375" y="5259388"/>
            <a:ext cx="649288" cy="3175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23574" name="Straight Arrow Connector 25"/>
          <p:cNvCxnSpPr>
            <a:cxnSpLocks noChangeShapeType="1"/>
          </p:cNvCxnSpPr>
          <p:nvPr/>
        </p:nvCxnSpPr>
        <p:spPr bwMode="auto">
          <a:xfrm flipH="1">
            <a:off x="2209800" y="3448050"/>
            <a:ext cx="2590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78" name="TextBox 29"/>
          <p:cNvSpPr txBox="1">
            <a:spLocks noChangeArrowheads="1"/>
          </p:cNvSpPr>
          <p:nvPr/>
        </p:nvSpPr>
        <p:spPr bwMode="auto">
          <a:xfrm>
            <a:off x="434975" y="3117850"/>
            <a:ext cx="1749425" cy="1019175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dirty="0"/>
              <a:t>Multi-mode </a:t>
            </a:r>
            <a:r>
              <a:rPr lang="en-US" sz="2000" dirty="0" smtClean="0"/>
              <a:t>lower </a:t>
            </a:r>
            <a:r>
              <a:rPr lang="en-US" sz="2000" dirty="0"/>
              <a:t>level controller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431800" y="1289050"/>
            <a:ext cx="1119188" cy="1006475"/>
            <a:chOff x="221075" y="348073"/>
            <a:chExt cx="1119481" cy="1006593"/>
          </a:xfrm>
        </p:grpSpPr>
        <p:sp>
          <p:nvSpPr>
            <p:cNvPr id="23580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23581" name="TextBox 38"/>
            <p:cNvSpPr txBox="1">
              <a:spLocks noChangeArrowheads="1"/>
            </p:cNvSpPr>
            <p:nvPr/>
          </p:nvSpPr>
          <p:spPr bwMode="auto">
            <a:xfrm>
              <a:off x="319526" y="441746"/>
              <a:ext cx="922579" cy="7017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2000"/>
                <a:t>Slave Robot</a:t>
              </a:r>
            </a:p>
          </p:txBody>
        </p:sp>
      </p:grpSp>
      <p:cxnSp>
        <p:nvCxnSpPr>
          <p:cNvPr id="23582" name="Straight Arrow Connector 41"/>
          <p:cNvCxnSpPr>
            <a:cxnSpLocks noChangeShapeType="1"/>
          </p:cNvCxnSpPr>
          <p:nvPr/>
        </p:nvCxnSpPr>
        <p:spPr bwMode="auto">
          <a:xfrm rot="5400000">
            <a:off x="572293" y="2713832"/>
            <a:ext cx="836613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3" name="Group 46"/>
          <p:cNvGrpSpPr/>
          <p:nvPr/>
        </p:nvGrpSpPr>
        <p:grpSpPr>
          <a:xfrm>
            <a:off x="218609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23584" name="Straight Arrow Connector 48"/>
          <p:cNvCxnSpPr>
            <a:cxnSpLocks noChangeShapeType="1"/>
            <a:stCxn id="23580" idx="0"/>
          </p:cNvCxnSpPr>
          <p:nvPr/>
        </p:nvCxnSpPr>
        <p:spPr bwMode="auto">
          <a:xfrm rot="5400000" flipH="1" flipV="1">
            <a:off x="800894" y="1092994"/>
            <a:ext cx="387350" cy="4762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3013075" y="134938"/>
            <a:ext cx="2738438" cy="249872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23586" name="Shape 60"/>
          <p:cNvCxnSpPr>
            <a:cxnSpLocks noChangeShapeType="1"/>
            <a:endCxn id="23556" idx="1"/>
          </p:cNvCxnSpPr>
          <p:nvPr/>
        </p:nvCxnSpPr>
        <p:spPr bwMode="auto">
          <a:xfrm rot="16200000">
            <a:off x="2045494" y="2178844"/>
            <a:ext cx="828675" cy="1112837"/>
          </a:xfrm>
          <a:prstGeom prst="bentConnector2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8" name="Straight Arrow Connector 64"/>
          <p:cNvCxnSpPr>
            <a:cxnSpLocks noChangeShapeType="1"/>
            <a:stCxn id="47" idx="3"/>
            <a:endCxn id="23558" idx="1"/>
          </p:cNvCxnSpPr>
          <p:nvPr/>
        </p:nvCxnSpPr>
        <p:spPr bwMode="auto">
          <a:xfrm>
            <a:off x="1612900" y="522288"/>
            <a:ext cx="14065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3589" name="Straight Arrow Connector 66"/>
          <p:cNvCxnSpPr>
            <a:cxnSpLocks noChangeShapeType="1"/>
            <a:stCxn id="23580" idx="3"/>
            <a:endCxn id="23557" idx="1"/>
          </p:cNvCxnSpPr>
          <p:nvPr/>
        </p:nvCxnSpPr>
        <p:spPr bwMode="auto">
          <a:xfrm>
            <a:off x="1550988" y="1792288"/>
            <a:ext cx="146685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3590" name="TextBox 69"/>
          <p:cNvSpPr txBox="1">
            <a:spLocks noChangeArrowheads="1"/>
          </p:cNvSpPr>
          <p:nvPr/>
        </p:nvSpPr>
        <p:spPr bwMode="auto">
          <a:xfrm>
            <a:off x="1685925" y="131763"/>
            <a:ext cx="1116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Sensors</a:t>
            </a:r>
          </a:p>
        </p:txBody>
      </p:sp>
      <p:sp>
        <p:nvSpPr>
          <p:cNvPr id="23591" name="TextBox 70"/>
          <p:cNvSpPr txBox="1">
            <a:spLocks noChangeArrowheads="1"/>
          </p:cNvSpPr>
          <p:nvPr/>
        </p:nvSpPr>
        <p:spPr bwMode="auto">
          <a:xfrm>
            <a:off x="1508125" y="1117600"/>
            <a:ext cx="144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Joint </a:t>
            </a:r>
          </a:p>
          <a:p>
            <a:pPr algn="ctr" eaLnBrk="0" hangingPunct="0"/>
            <a:r>
              <a:rPr lang="en-US" sz="2000"/>
              <a:t>information</a:t>
            </a:r>
          </a:p>
        </p:txBody>
      </p:sp>
      <p:sp>
        <p:nvSpPr>
          <p:cNvPr id="23592" name="TextBox 72"/>
          <p:cNvSpPr txBox="1">
            <a:spLocks noChangeArrowheads="1"/>
          </p:cNvSpPr>
          <p:nvPr/>
        </p:nvSpPr>
        <p:spPr bwMode="auto">
          <a:xfrm>
            <a:off x="1936750" y="1960563"/>
            <a:ext cx="776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State</a:t>
            </a:r>
          </a:p>
        </p:txBody>
      </p:sp>
      <p:sp>
        <p:nvSpPr>
          <p:cNvPr id="23593" name="TextBox 73"/>
          <p:cNvSpPr txBox="1">
            <a:spLocks noChangeArrowheads="1"/>
          </p:cNvSpPr>
          <p:nvPr/>
        </p:nvSpPr>
        <p:spPr bwMode="auto">
          <a:xfrm>
            <a:off x="3097213" y="1647825"/>
            <a:ext cx="2476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/>
              <a:t>Environment and advanced state estimation</a:t>
            </a:r>
          </a:p>
        </p:txBody>
      </p:sp>
      <p:sp>
        <p:nvSpPr>
          <p:cNvPr id="23595" name="TextBox 79"/>
          <p:cNvSpPr txBox="1">
            <a:spLocks noChangeArrowheads="1"/>
          </p:cNvSpPr>
          <p:nvPr/>
        </p:nvSpPr>
        <p:spPr bwMode="auto">
          <a:xfrm>
            <a:off x="6256338" y="230188"/>
            <a:ext cx="1854200" cy="711200"/>
          </a:xfrm>
          <a:prstGeom prst="rect">
            <a:avLst/>
          </a:prstGeom>
          <a:solidFill>
            <a:srgbClr val="D2F1FF"/>
          </a:solidFill>
          <a:ln w="952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Prior anatomic model</a:t>
            </a:r>
          </a:p>
        </p:txBody>
      </p:sp>
      <p:cxnSp>
        <p:nvCxnSpPr>
          <p:cNvPr id="23596" name="Straight Arrow Connector 82"/>
          <p:cNvCxnSpPr>
            <a:cxnSpLocks noChangeShapeType="1"/>
          </p:cNvCxnSpPr>
          <p:nvPr/>
        </p:nvCxnSpPr>
        <p:spPr bwMode="auto">
          <a:xfrm flipH="1">
            <a:off x="5715000" y="533400"/>
            <a:ext cx="533400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23598" name="Picture 46" descr="phantom_premi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" y="4848225"/>
            <a:ext cx="1376363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600" name="Text Box 48"/>
          <p:cNvSpPr txBox="1">
            <a:spLocks noChangeArrowheads="1"/>
          </p:cNvSpPr>
          <p:nvPr/>
        </p:nvSpPr>
        <p:spPr bwMode="auto">
          <a:xfrm>
            <a:off x="3127375" y="212725"/>
            <a:ext cx="1174750" cy="915988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Adaptive friction estimator</a:t>
            </a:r>
            <a:r>
              <a:rPr lang="en-US" sz="1600"/>
              <a:t> </a:t>
            </a:r>
          </a:p>
        </p:txBody>
      </p:sp>
      <p:sp>
        <p:nvSpPr>
          <p:cNvPr id="23603" name="Line 51"/>
          <p:cNvSpPr>
            <a:spLocks noChangeShapeType="1"/>
          </p:cNvSpPr>
          <p:nvPr/>
        </p:nvSpPr>
        <p:spPr bwMode="auto">
          <a:xfrm>
            <a:off x="4229100" y="627063"/>
            <a:ext cx="225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4176713" y="1255713"/>
            <a:ext cx="912812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SLAM</a:t>
            </a:r>
          </a:p>
        </p:txBody>
      </p:sp>
      <p:sp>
        <p:nvSpPr>
          <p:cNvPr id="23605" name="Freeform 53"/>
          <p:cNvSpPr>
            <a:spLocks/>
          </p:cNvSpPr>
          <p:nvPr/>
        </p:nvSpPr>
        <p:spPr bwMode="auto">
          <a:xfrm>
            <a:off x="5008563" y="914400"/>
            <a:ext cx="322262" cy="493713"/>
          </a:xfrm>
          <a:custGeom>
            <a:avLst/>
            <a:gdLst/>
            <a:ahLst/>
            <a:cxnLst>
              <a:cxn ang="0">
                <a:pos x="474" y="0"/>
              </a:cxn>
              <a:cxn ang="0">
                <a:pos x="474" y="311"/>
              </a:cxn>
              <a:cxn ang="0">
                <a:pos x="0" y="311"/>
              </a:cxn>
            </a:cxnLst>
            <a:rect l="0" t="0" r="r" b="b"/>
            <a:pathLst>
              <a:path w="474" h="311">
                <a:moveTo>
                  <a:pt x="474" y="0"/>
                </a:moveTo>
                <a:lnTo>
                  <a:pt x="474" y="311"/>
                </a:lnTo>
                <a:lnTo>
                  <a:pt x="0" y="31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08" name="Text Box 56"/>
          <p:cNvSpPr txBox="1">
            <a:spLocks noChangeArrowheads="1"/>
          </p:cNvSpPr>
          <p:nvPr/>
        </p:nvSpPr>
        <p:spPr bwMode="auto">
          <a:xfrm>
            <a:off x="3133725" y="1263650"/>
            <a:ext cx="976313" cy="396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Fusion</a:t>
            </a:r>
          </a:p>
        </p:txBody>
      </p:sp>
      <p:sp>
        <p:nvSpPr>
          <p:cNvPr id="23611" name="Freeform 59"/>
          <p:cNvSpPr>
            <a:spLocks/>
          </p:cNvSpPr>
          <p:nvPr/>
        </p:nvSpPr>
        <p:spPr bwMode="auto">
          <a:xfrm>
            <a:off x="5754688" y="1147763"/>
            <a:ext cx="1577975" cy="1658937"/>
          </a:xfrm>
          <a:custGeom>
            <a:avLst/>
            <a:gdLst/>
            <a:ahLst/>
            <a:cxnLst>
              <a:cxn ang="0">
                <a:pos x="994" y="1045"/>
              </a:cxn>
              <a:cxn ang="0">
                <a:pos x="994" y="0"/>
              </a:cxn>
              <a:cxn ang="0">
                <a:pos x="0" y="0"/>
              </a:cxn>
            </a:cxnLst>
            <a:rect l="0" t="0" r="r" b="b"/>
            <a:pathLst>
              <a:path w="994" h="1045">
                <a:moveTo>
                  <a:pt x="994" y="1045"/>
                </a:moveTo>
                <a:lnTo>
                  <a:pt x="994" y="0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12" name="TextBox 69"/>
          <p:cNvSpPr txBox="1">
            <a:spLocks noChangeArrowheads="1"/>
          </p:cNvSpPr>
          <p:nvPr/>
        </p:nvSpPr>
        <p:spPr bwMode="auto">
          <a:xfrm>
            <a:off x="7343775" y="1514475"/>
            <a:ext cx="1619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Local environment impedance</a:t>
            </a:r>
          </a:p>
        </p:txBody>
      </p:sp>
      <p:sp>
        <p:nvSpPr>
          <p:cNvPr id="23613" name="TextBox 69"/>
          <p:cNvSpPr txBox="1">
            <a:spLocks noChangeArrowheads="1"/>
          </p:cNvSpPr>
          <p:nvPr/>
        </p:nvSpPr>
        <p:spPr bwMode="auto">
          <a:xfrm>
            <a:off x="6075363" y="1474788"/>
            <a:ext cx="1117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Robot state, force, stiffness</a:t>
            </a:r>
          </a:p>
        </p:txBody>
      </p:sp>
      <p:sp>
        <p:nvSpPr>
          <p:cNvPr id="23615" name="Text Box 63"/>
          <p:cNvSpPr txBox="1">
            <a:spLocks noChangeArrowheads="1"/>
          </p:cNvSpPr>
          <p:nvPr/>
        </p:nvSpPr>
        <p:spPr bwMode="auto">
          <a:xfrm>
            <a:off x="7827963" y="5575300"/>
            <a:ext cx="1114425" cy="495300"/>
          </a:xfrm>
          <a:prstGeom prst="rect">
            <a:avLst/>
          </a:prstGeom>
          <a:solidFill>
            <a:schemeClr val="folHlink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Sensory substitution</a:t>
            </a:r>
          </a:p>
        </p:txBody>
      </p:sp>
      <p:sp>
        <p:nvSpPr>
          <p:cNvPr id="23619" name="TextBox 72"/>
          <p:cNvSpPr txBox="1">
            <a:spLocks noChangeArrowheads="1"/>
          </p:cNvSpPr>
          <p:nvPr/>
        </p:nvSpPr>
        <p:spPr bwMode="auto">
          <a:xfrm>
            <a:off x="2403475" y="2795588"/>
            <a:ext cx="2543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/>
              <a:t>Consistent desired speed and force</a:t>
            </a:r>
          </a:p>
        </p:txBody>
      </p:sp>
      <p:sp>
        <p:nvSpPr>
          <p:cNvPr id="23620" name="Line 68"/>
          <p:cNvSpPr>
            <a:spLocks noChangeShapeType="1"/>
          </p:cNvSpPr>
          <p:nvPr/>
        </p:nvSpPr>
        <p:spPr bwMode="auto">
          <a:xfrm>
            <a:off x="8424863" y="5387975"/>
            <a:ext cx="0" cy="180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1" name="Text Box 69"/>
          <p:cNvSpPr txBox="1">
            <a:spLocks noChangeArrowheads="1"/>
          </p:cNvSpPr>
          <p:nvPr/>
        </p:nvSpPr>
        <p:spPr bwMode="auto">
          <a:xfrm>
            <a:off x="3949170" y="5830888"/>
            <a:ext cx="3594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local impedance map</a:t>
            </a:r>
            <a:endParaRPr lang="en-US" sz="2000" dirty="0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4452938" y="249238"/>
            <a:ext cx="1246187" cy="7016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Wrench estimator</a:t>
            </a:r>
            <a:r>
              <a:rPr lang="en-US" sz="1600"/>
              <a:t> </a:t>
            </a:r>
          </a:p>
        </p:txBody>
      </p:sp>
      <p:sp>
        <p:nvSpPr>
          <p:cNvPr id="23609" name="Freeform 57"/>
          <p:cNvSpPr>
            <a:spLocks/>
          </p:cNvSpPr>
          <p:nvPr/>
        </p:nvSpPr>
        <p:spPr bwMode="auto">
          <a:xfrm>
            <a:off x="3711575" y="914400"/>
            <a:ext cx="1022350" cy="358775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0" y="169"/>
              </a:cxn>
              <a:cxn ang="0">
                <a:pos x="644" y="169"/>
              </a:cxn>
              <a:cxn ang="0">
                <a:pos x="644" y="0"/>
              </a:cxn>
            </a:cxnLst>
            <a:rect l="0" t="0" r="r" b="b"/>
            <a:pathLst>
              <a:path w="644" h="226">
                <a:moveTo>
                  <a:pt x="0" y="226"/>
                </a:moveTo>
                <a:lnTo>
                  <a:pt x="0" y="169"/>
                </a:lnTo>
                <a:lnTo>
                  <a:pt x="644" y="169"/>
                </a:lnTo>
                <a:lnTo>
                  <a:pt x="644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3" name="Freeform 71"/>
          <p:cNvSpPr>
            <a:spLocks/>
          </p:cNvSpPr>
          <p:nvPr/>
        </p:nvSpPr>
        <p:spPr bwMode="auto">
          <a:xfrm>
            <a:off x="5746750" y="1371600"/>
            <a:ext cx="1389063" cy="1460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69" y="0"/>
              </a:cxn>
              <a:cxn ang="0">
                <a:pos x="875" y="920"/>
              </a:cxn>
            </a:cxnLst>
            <a:rect l="0" t="0" r="r" b="b"/>
            <a:pathLst>
              <a:path w="875" h="920">
                <a:moveTo>
                  <a:pt x="0" y="0"/>
                </a:moveTo>
                <a:lnTo>
                  <a:pt x="869" y="0"/>
                </a:lnTo>
                <a:lnTo>
                  <a:pt x="875" y="92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5" name="Freeform 73"/>
          <p:cNvSpPr>
            <a:spLocks/>
          </p:cNvSpPr>
          <p:nvPr/>
        </p:nvSpPr>
        <p:spPr bwMode="auto">
          <a:xfrm>
            <a:off x="3881438" y="5378450"/>
            <a:ext cx="3119437" cy="457200"/>
          </a:xfrm>
          <a:custGeom>
            <a:avLst/>
            <a:gdLst/>
            <a:ahLst/>
            <a:cxnLst>
              <a:cxn ang="0">
                <a:pos x="1751" y="0"/>
              </a:cxn>
              <a:cxn ang="0">
                <a:pos x="1751" y="390"/>
              </a:cxn>
              <a:cxn ang="0">
                <a:pos x="0" y="390"/>
              </a:cxn>
            </a:cxnLst>
            <a:rect l="0" t="0" r="r" b="b"/>
            <a:pathLst>
              <a:path w="1751" h="390">
                <a:moveTo>
                  <a:pt x="1751" y="0"/>
                </a:moveTo>
                <a:lnTo>
                  <a:pt x="1751" y="390"/>
                </a:lnTo>
                <a:lnTo>
                  <a:pt x="0" y="39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med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29" name="Freeform 77"/>
          <p:cNvSpPr>
            <a:spLocks/>
          </p:cNvSpPr>
          <p:nvPr/>
        </p:nvSpPr>
        <p:spPr bwMode="auto">
          <a:xfrm>
            <a:off x="2457450" y="4313238"/>
            <a:ext cx="2382838" cy="519112"/>
          </a:xfrm>
          <a:custGeom>
            <a:avLst/>
            <a:gdLst/>
            <a:ahLst/>
            <a:cxnLst>
              <a:cxn ang="0">
                <a:pos x="5" y="469"/>
              </a:cxn>
              <a:cxn ang="0">
                <a:pos x="0" y="0"/>
              </a:cxn>
              <a:cxn ang="0">
                <a:pos x="1219" y="0"/>
              </a:cxn>
            </a:cxnLst>
            <a:rect l="0" t="0" r="r" b="b"/>
            <a:pathLst>
              <a:path w="1219" h="469">
                <a:moveTo>
                  <a:pt x="5" y="469"/>
                </a:moveTo>
                <a:lnTo>
                  <a:pt x="0" y="0"/>
                </a:lnTo>
                <a:lnTo>
                  <a:pt x="1219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630" name="Text Box 78"/>
          <p:cNvSpPr txBox="1">
            <a:spLocks noChangeArrowheads="1"/>
          </p:cNvSpPr>
          <p:nvPr/>
        </p:nvSpPr>
        <p:spPr bwMode="auto">
          <a:xfrm>
            <a:off x="2439457" y="3941233"/>
            <a:ext cx="247967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Master manipulator</a:t>
            </a:r>
            <a:br>
              <a:rPr lang="en-US" sz="2000" dirty="0" smtClean="0"/>
            </a:br>
            <a:r>
              <a:rPr lang="en-US" sz="2000" dirty="0" smtClean="0"/>
              <a:t>state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Rectangle 80"/>
          <p:cNvSpPr>
            <a:spLocks noChangeArrowheads="1"/>
          </p:cNvSpPr>
          <p:nvPr/>
        </p:nvSpPr>
        <p:spPr bwMode="auto">
          <a:xfrm>
            <a:off x="5195888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9466" name="Rectangle 51"/>
          <p:cNvSpPr>
            <a:spLocks noChangeArrowheads="1"/>
          </p:cNvSpPr>
          <p:nvPr/>
        </p:nvSpPr>
        <p:spPr bwMode="auto">
          <a:xfrm>
            <a:off x="1458913" y="3132138"/>
            <a:ext cx="280987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9467" name="Rectangle 52"/>
          <p:cNvSpPr>
            <a:spLocks noChangeArrowheads="1"/>
          </p:cNvSpPr>
          <p:nvPr/>
        </p:nvSpPr>
        <p:spPr bwMode="auto">
          <a:xfrm>
            <a:off x="2749550" y="2203450"/>
            <a:ext cx="280988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9468" name="Rectangle 53"/>
          <p:cNvSpPr>
            <a:spLocks noChangeArrowheads="1"/>
          </p:cNvSpPr>
          <p:nvPr/>
        </p:nvSpPr>
        <p:spPr bwMode="auto">
          <a:xfrm>
            <a:off x="2751138" y="167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9469" name="Rectangle 54"/>
          <p:cNvSpPr>
            <a:spLocks noChangeArrowheads="1"/>
          </p:cNvSpPr>
          <p:nvPr/>
        </p:nvSpPr>
        <p:spPr bwMode="auto">
          <a:xfrm>
            <a:off x="2752725" y="404813"/>
            <a:ext cx="282575" cy="2349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2" name="Rectangle 1"/>
          <p:cNvSpPr/>
          <p:nvPr/>
        </p:nvSpPr>
        <p:spPr bwMode="auto">
          <a:xfrm>
            <a:off x="4543425" y="3065463"/>
            <a:ext cx="3603625" cy="13096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43425" y="3095625"/>
            <a:ext cx="3640138" cy="1322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latin typeface="Arial" pitchFamily="-112" charset="0"/>
              </a:rPr>
              <a:t>Intelligent Higher-Level Control [Russ]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Task tracking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Task-specific virtual fixtures</a:t>
            </a:r>
          </a:p>
          <a:p>
            <a:pPr marL="169863" indent="-169863" eaLnBrk="0" hangingPunct="0">
              <a:buFont typeface="Arial"/>
              <a:buChar char="•"/>
              <a:defRPr/>
            </a:pPr>
            <a:r>
              <a:rPr lang="en-US" sz="1600" dirty="0">
                <a:latin typeface="Arial" pitchFamily="-112" charset="0"/>
              </a:rPr>
              <a:t>Telemanipulation</a:t>
            </a:r>
          </a:p>
          <a:p>
            <a:pPr eaLnBrk="0" hangingPunct="0">
              <a:defRPr/>
            </a:pPr>
            <a:endParaRPr lang="en-US" sz="1600" dirty="0">
              <a:latin typeface="Arial" pitchFamily="-112" charset="0"/>
            </a:endParaRPr>
          </a:p>
        </p:txBody>
      </p:sp>
      <p:cxnSp>
        <p:nvCxnSpPr>
          <p:cNvPr id="19472" name="Straight Arrow Connector 6"/>
          <p:cNvCxnSpPr>
            <a:cxnSpLocks noChangeShapeType="1"/>
          </p:cNvCxnSpPr>
          <p:nvPr/>
        </p:nvCxnSpPr>
        <p:spPr bwMode="auto">
          <a:xfrm rot="5400000" flipH="1" flipV="1">
            <a:off x="4474369" y="4736306"/>
            <a:ext cx="685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3783013" y="4600575"/>
          <a:ext cx="939800" cy="338138"/>
        </p:xfrm>
        <a:graphic>
          <a:graphicData uri="http://schemas.openxmlformats.org/presentationml/2006/ole">
            <p:oleObj spid="_x0000_s19458" name="Equation" r:id="rId3" imgW="939800" imgH="317500" progId="Equation.DSMT4">
              <p:embed/>
            </p:oleObj>
          </a:graphicData>
        </a:graphic>
      </p:graphicFrame>
      <p:cxnSp>
        <p:nvCxnSpPr>
          <p:cNvPr id="19473" name="Straight Arrow Connector 10"/>
          <p:cNvCxnSpPr>
            <a:cxnSpLocks noChangeShapeType="1"/>
          </p:cNvCxnSpPr>
          <p:nvPr/>
        </p:nvCxnSpPr>
        <p:spPr bwMode="auto">
          <a:xfrm rot="5400000">
            <a:off x="5291932" y="4736306"/>
            <a:ext cx="7239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" name="Rectangle 2"/>
          <p:cNvSpPr/>
          <p:nvPr/>
        </p:nvSpPr>
        <p:spPr bwMode="auto">
          <a:xfrm>
            <a:off x="4543425" y="5089525"/>
            <a:ext cx="1854200" cy="15795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-112" charset="0"/>
            </a:endParaRPr>
          </a:p>
        </p:txBody>
      </p:sp>
      <p:sp>
        <p:nvSpPr>
          <p:cNvPr id="19475" name="TextBox 4"/>
          <p:cNvSpPr txBox="1">
            <a:spLocks noChangeArrowheads="1"/>
          </p:cNvSpPr>
          <p:nvPr/>
        </p:nvSpPr>
        <p:spPr bwMode="auto">
          <a:xfrm>
            <a:off x="4543425" y="5202238"/>
            <a:ext cx="17319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/>
              <a:t>Master Manipulator Controller (impedance controller)</a:t>
            </a:r>
          </a:p>
        </p:txBody>
      </p:sp>
      <p:grpSp>
        <p:nvGrpSpPr>
          <p:cNvPr id="19476" name="Group 55"/>
          <p:cNvGrpSpPr>
            <a:grpSpLocks/>
          </p:cNvGrpSpPr>
          <p:nvPr/>
        </p:nvGrpSpPr>
        <p:grpSpPr bwMode="auto">
          <a:xfrm>
            <a:off x="3089275" y="5387975"/>
            <a:ext cx="849313" cy="1139825"/>
            <a:chOff x="3072461" y="5277544"/>
            <a:chExt cx="848547" cy="1140178"/>
          </a:xfrm>
        </p:grpSpPr>
        <p:grpSp>
          <p:nvGrpSpPr>
            <p:cNvPr id="19500" name="Group 17"/>
            <p:cNvGrpSpPr>
              <a:grpSpLocks/>
            </p:cNvGrpSpPr>
            <p:nvPr/>
          </p:nvGrpSpPr>
          <p:grpSpPr bwMode="auto">
            <a:xfrm flipH="1">
              <a:off x="3072461" y="5277544"/>
              <a:ext cx="724370" cy="799630"/>
              <a:chOff x="6801556" y="5221111"/>
              <a:chExt cx="724370" cy="799630"/>
            </a:xfrm>
          </p:grpSpPr>
          <p:sp>
            <p:nvSpPr>
              <p:cNvPr id="17" name="Oval 16"/>
              <p:cNvSpPr/>
              <p:nvPr/>
            </p:nvSpPr>
            <p:spPr bwMode="auto">
              <a:xfrm>
                <a:off x="6801092" y="5795964"/>
                <a:ext cx="385415" cy="225495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pitchFamily="-112" charset="0"/>
                </a:endParaRPr>
              </a:p>
            </p:txBody>
          </p:sp>
          <p:sp>
            <p:nvSpPr>
              <p:cNvPr id="19505" name="Freeform 14"/>
              <p:cNvSpPr>
                <a:spLocks/>
              </p:cNvSpPr>
              <p:nvPr/>
            </p:nvSpPr>
            <p:spPr bwMode="auto">
              <a:xfrm>
                <a:off x="6980297" y="5221111"/>
                <a:ext cx="545629" cy="686741"/>
              </a:xfrm>
              <a:custGeom>
                <a:avLst/>
                <a:gdLst>
                  <a:gd name="T0" fmla="*/ 18815 w 545629"/>
                  <a:gd name="T1" fmla="*/ 686741 h 686741"/>
                  <a:gd name="T2" fmla="*/ 0 w 545629"/>
                  <a:gd name="T3" fmla="*/ 159926 h 686741"/>
                  <a:gd name="T4" fmla="*/ 178740 w 545629"/>
                  <a:gd name="T5" fmla="*/ 0 h 686741"/>
                  <a:gd name="T6" fmla="*/ 423333 w 545629"/>
                  <a:gd name="T7" fmla="*/ 103482 h 686741"/>
                  <a:gd name="T8" fmla="*/ 545629 w 545629"/>
                  <a:gd name="T9" fmla="*/ 18815 h 6867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45629" h="686741">
                    <a:moveTo>
                      <a:pt x="18815" y="686741"/>
                    </a:moveTo>
                    <a:lnTo>
                      <a:pt x="0" y="159926"/>
                    </a:lnTo>
                    <a:lnTo>
                      <a:pt x="178740" y="0"/>
                    </a:lnTo>
                    <a:lnTo>
                      <a:pt x="423333" y="103482"/>
                    </a:lnTo>
                    <a:lnTo>
                      <a:pt x="545629" y="18815"/>
                    </a:lnTo>
                  </a:path>
                </a:pathLst>
              </a:cu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501" name="Group 18"/>
            <p:cNvGrpSpPr>
              <a:grpSpLocks/>
            </p:cNvGrpSpPr>
            <p:nvPr/>
          </p:nvGrpSpPr>
          <p:grpSpPr bwMode="auto">
            <a:xfrm flipH="1">
              <a:off x="3196638" y="5618092"/>
              <a:ext cx="724370" cy="799630"/>
              <a:chOff x="6801556" y="5221111"/>
              <a:chExt cx="724370" cy="799630"/>
            </a:xfrm>
          </p:grpSpPr>
          <p:sp>
            <p:nvSpPr>
              <p:cNvPr id="20" name="Oval 19"/>
              <p:cNvSpPr/>
              <p:nvPr/>
            </p:nvSpPr>
            <p:spPr bwMode="auto">
              <a:xfrm>
                <a:off x="6801556" y="5795246"/>
                <a:ext cx="385415" cy="225495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latin typeface="Arial" pitchFamily="-112" charset="0"/>
                </a:endParaRPr>
              </a:p>
            </p:txBody>
          </p:sp>
          <p:sp>
            <p:nvSpPr>
              <p:cNvPr id="19503" name="Freeform 20"/>
              <p:cNvSpPr>
                <a:spLocks/>
              </p:cNvSpPr>
              <p:nvPr/>
            </p:nvSpPr>
            <p:spPr bwMode="auto">
              <a:xfrm>
                <a:off x="6980297" y="5221111"/>
                <a:ext cx="545629" cy="686741"/>
              </a:xfrm>
              <a:custGeom>
                <a:avLst/>
                <a:gdLst>
                  <a:gd name="T0" fmla="*/ 18815 w 545629"/>
                  <a:gd name="T1" fmla="*/ 686741 h 686741"/>
                  <a:gd name="T2" fmla="*/ 0 w 545629"/>
                  <a:gd name="T3" fmla="*/ 159926 h 686741"/>
                  <a:gd name="T4" fmla="*/ 178740 w 545629"/>
                  <a:gd name="T5" fmla="*/ 0 h 686741"/>
                  <a:gd name="T6" fmla="*/ 423333 w 545629"/>
                  <a:gd name="T7" fmla="*/ 103482 h 686741"/>
                  <a:gd name="T8" fmla="*/ 545629 w 545629"/>
                  <a:gd name="T9" fmla="*/ 18815 h 68674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45629" h="686741">
                    <a:moveTo>
                      <a:pt x="18815" y="686741"/>
                    </a:moveTo>
                    <a:lnTo>
                      <a:pt x="0" y="159926"/>
                    </a:lnTo>
                    <a:lnTo>
                      <a:pt x="178740" y="0"/>
                    </a:lnTo>
                    <a:lnTo>
                      <a:pt x="423333" y="103482"/>
                    </a:lnTo>
                    <a:lnTo>
                      <a:pt x="545629" y="18815"/>
                    </a:lnTo>
                  </a:path>
                </a:pathLst>
              </a:cu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cxnSp>
        <p:nvCxnSpPr>
          <p:cNvPr id="19477" name="Straight Arrow Connector 22"/>
          <p:cNvCxnSpPr>
            <a:cxnSpLocks noChangeShapeType="1"/>
            <a:endCxn id="19475" idx="1"/>
          </p:cNvCxnSpPr>
          <p:nvPr/>
        </p:nvCxnSpPr>
        <p:spPr bwMode="auto">
          <a:xfrm flipV="1">
            <a:off x="3894138" y="5864225"/>
            <a:ext cx="649287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19478" name="Straight Arrow Connector 25"/>
          <p:cNvCxnSpPr>
            <a:cxnSpLocks noChangeShapeType="1"/>
            <a:stCxn id="2" idx="1"/>
            <a:endCxn id="24" idx="3"/>
          </p:cNvCxnSpPr>
          <p:nvPr/>
        </p:nvCxnSpPr>
        <p:spPr bwMode="auto">
          <a:xfrm rot="10800000">
            <a:off x="2003425" y="3721100"/>
            <a:ext cx="2540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228850" y="3806825"/>
          <a:ext cx="2070100" cy="609600"/>
        </p:xfrm>
        <a:graphic>
          <a:graphicData uri="http://schemas.openxmlformats.org/presentationml/2006/ole">
            <p:oleObj spid="_x0000_s19460" name="Equation" r:id="rId4" imgW="2070100" imgH="609600" progId="Equation.DSMT4">
              <p:embed/>
            </p:oleObj>
          </a:graphicData>
        </a:graphic>
      </p:graphicFrame>
      <p:grpSp>
        <p:nvGrpSpPr>
          <p:cNvPr id="19479" name="Group 35"/>
          <p:cNvGrpSpPr>
            <a:grpSpLocks/>
          </p:cNvGrpSpPr>
          <p:nvPr/>
        </p:nvGrpSpPr>
        <p:grpSpPr bwMode="auto">
          <a:xfrm>
            <a:off x="171450" y="3117850"/>
            <a:ext cx="1831975" cy="1204913"/>
            <a:chOff x="585142" y="2826547"/>
            <a:chExt cx="1832562" cy="1204907"/>
          </a:xfrm>
        </p:grpSpPr>
        <p:sp>
          <p:nvSpPr>
            <p:cNvPr id="24" name="Rectangle 23"/>
            <p:cNvSpPr/>
            <p:nvPr/>
          </p:nvSpPr>
          <p:spPr bwMode="auto">
            <a:xfrm>
              <a:off x="585142" y="2826547"/>
              <a:ext cx="1832562" cy="120490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19499" name="TextBox 29"/>
            <p:cNvSpPr txBox="1">
              <a:spLocks noChangeArrowheads="1"/>
            </p:cNvSpPr>
            <p:nvPr/>
          </p:nvSpPr>
          <p:spPr bwMode="auto">
            <a:xfrm>
              <a:off x="630296" y="2890391"/>
              <a:ext cx="1749778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1600"/>
                <a:t>Slave Robot Controller (multi-level impedance controller) [Nabil]</a:t>
              </a:r>
            </a:p>
          </p:txBody>
        </p:sp>
      </p:grpSp>
      <p:grpSp>
        <p:nvGrpSpPr>
          <p:cNvPr id="19480" name="Group 39"/>
          <p:cNvGrpSpPr>
            <a:grpSpLocks/>
          </p:cNvGrpSpPr>
          <p:nvPr/>
        </p:nvGrpSpPr>
        <p:grpSpPr bwMode="auto">
          <a:xfrm>
            <a:off x="165100" y="1289050"/>
            <a:ext cx="1119188" cy="1006475"/>
            <a:chOff x="221075" y="348073"/>
            <a:chExt cx="1119481" cy="1006593"/>
          </a:xfrm>
        </p:grpSpPr>
        <p:sp>
          <p:nvSpPr>
            <p:cNvPr id="19496" name="Rectangle 37"/>
            <p:cNvSpPr>
              <a:spLocks noChangeArrowheads="1"/>
            </p:cNvSpPr>
            <p:nvPr/>
          </p:nvSpPr>
          <p:spPr bwMode="auto">
            <a:xfrm>
              <a:off x="221075" y="348073"/>
              <a:ext cx="1119481" cy="1006593"/>
            </a:xfrm>
            <a:prstGeom prst="rect">
              <a:avLst/>
            </a:prstGeom>
            <a:solidFill>
              <a:srgbClr val="9999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/>
            </a:p>
          </p:txBody>
        </p:sp>
        <p:sp>
          <p:nvSpPr>
            <p:cNvPr id="19497" name="TextBox 38"/>
            <p:cNvSpPr txBox="1">
              <a:spLocks noChangeArrowheads="1"/>
            </p:cNvSpPr>
            <p:nvPr/>
          </p:nvSpPr>
          <p:spPr bwMode="auto">
            <a:xfrm>
              <a:off x="319852" y="442147"/>
              <a:ext cx="921927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1600"/>
                <a:t>Slave Robot [Nabil]</a:t>
              </a:r>
            </a:p>
          </p:txBody>
        </p:sp>
      </p:grpSp>
      <p:cxnSp>
        <p:nvCxnSpPr>
          <p:cNvPr id="19481" name="Straight Arrow Connector 41"/>
          <p:cNvCxnSpPr>
            <a:cxnSpLocks noChangeShapeType="1"/>
          </p:cNvCxnSpPr>
          <p:nvPr/>
        </p:nvCxnSpPr>
        <p:spPr bwMode="auto">
          <a:xfrm rot="5400000">
            <a:off x="305593" y="2713832"/>
            <a:ext cx="8366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grpSp>
        <p:nvGrpSpPr>
          <p:cNvPr id="47" name="Group 46"/>
          <p:cNvGrpSpPr/>
          <p:nvPr/>
        </p:nvGrpSpPr>
        <p:grpSpPr>
          <a:xfrm>
            <a:off x="37634" y="141105"/>
            <a:ext cx="1382889" cy="762006"/>
            <a:chOff x="122295" y="141105"/>
            <a:chExt cx="1646296" cy="940742"/>
          </a:xfrm>
          <a:solidFill>
            <a:srgbClr val="AAFFB2"/>
          </a:solidFill>
        </p:grpSpPr>
        <p:sp>
          <p:nvSpPr>
            <p:cNvPr id="45" name="Cloud 44"/>
            <p:cNvSpPr/>
            <p:nvPr/>
          </p:nvSpPr>
          <p:spPr bwMode="auto">
            <a:xfrm>
              <a:off x="122295" y="141105"/>
              <a:ext cx="1646296" cy="940742"/>
            </a:xfrm>
            <a:prstGeom prst="cloud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latin typeface="Arial" pitchFamily="-11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7890" y="330425"/>
              <a:ext cx="1398708" cy="41796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latin typeface="Arial" pitchFamily="-112" charset="0"/>
                </a:rPr>
                <a:t>The World</a:t>
              </a:r>
            </a:p>
          </p:txBody>
        </p:sp>
      </p:grpSp>
      <p:cxnSp>
        <p:nvCxnSpPr>
          <p:cNvPr id="19483" name="Straight Arrow Connector 48"/>
          <p:cNvCxnSpPr>
            <a:cxnSpLocks noChangeShapeType="1"/>
            <a:stCxn id="19496" idx="0"/>
          </p:cNvCxnSpPr>
          <p:nvPr/>
        </p:nvCxnSpPr>
        <p:spPr bwMode="auto">
          <a:xfrm rot="5400000" flipH="1" flipV="1">
            <a:off x="532607" y="1092993"/>
            <a:ext cx="387350" cy="47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51" name="Rectangle 50"/>
          <p:cNvSpPr/>
          <p:nvPr/>
        </p:nvSpPr>
        <p:spPr bwMode="auto">
          <a:xfrm>
            <a:off x="2746375" y="196850"/>
            <a:ext cx="2738438" cy="24368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-112" charset="0"/>
            </a:endParaRPr>
          </a:p>
        </p:txBody>
      </p:sp>
      <p:cxnSp>
        <p:nvCxnSpPr>
          <p:cNvPr id="19485" name="Shape 60"/>
          <p:cNvCxnSpPr>
            <a:cxnSpLocks noChangeShapeType="1"/>
            <a:stCxn id="19466" idx="0"/>
            <a:endCxn id="19467" idx="1"/>
          </p:cNvCxnSpPr>
          <p:nvPr/>
        </p:nvCxnSpPr>
        <p:spPr bwMode="auto">
          <a:xfrm rot="5400000" flipH="1" flipV="1">
            <a:off x="1768475" y="2151063"/>
            <a:ext cx="811213" cy="1150937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86" name="Shape 62"/>
          <p:cNvCxnSpPr>
            <a:cxnSpLocks noChangeShapeType="1"/>
            <a:stCxn id="51" idx="3"/>
            <a:endCxn id="2" idx="0"/>
          </p:cNvCxnSpPr>
          <p:nvPr/>
        </p:nvCxnSpPr>
        <p:spPr bwMode="auto">
          <a:xfrm>
            <a:off x="5484813" y="1416050"/>
            <a:ext cx="860425" cy="1649413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87" name="Straight Arrow Connector 64"/>
          <p:cNvCxnSpPr>
            <a:cxnSpLocks noChangeShapeType="1"/>
            <a:endCxn id="19469" idx="1"/>
          </p:cNvCxnSpPr>
          <p:nvPr/>
        </p:nvCxnSpPr>
        <p:spPr bwMode="auto">
          <a:xfrm>
            <a:off x="1419225" y="522288"/>
            <a:ext cx="13335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9488" name="Straight Arrow Connector 66"/>
          <p:cNvCxnSpPr>
            <a:cxnSpLocks noChangeShapeType="1"/>
            <a:stCxn id="19496" idx="3"/>
            <a:endCxn id="19468" idx="1"/>
          </p:cNvCxnSpPr>
          <p:nvPr/>
        </p:nvCxnSpPr>
        <p:spPr bwMode="auto">
          <a:xfrm>
            <a:off x="1284288" y="1792288"/>
            <a:ext cx="146685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9489" name="TextBox 69"/>
          <p:cNvSpPr txBox="1">
            <a:spLocks noChangeArrowheads="1"/>
          </p:cNvSpPr>
          <p:nvPr/>
        </p:nvSpPr>
        <p:spPr bwMode="auto">
          <a:xfrm>
            <a:off x="1571625" y="131763"/>
            <a:ext cx="9366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Sensors</a:t>
            </a:r>
          </a:p>
        </p:txBody>
      </p:sp>
      <p:sp>
        <p:nvSpPr>
          <p:cNvPr id="19490" name="TextBox 70"/>
          <p:cNvSpPr txBox="1">
            <a:spLocks noChangeArrowheads="1"/>
          </p:cNvSpPr>
          <p:nvPr/>
        </p:nvSpPr>
        <p:spPr bwMode="auto">
          <a:xfrm>
            <a:off x="1571625" y="1422400"/>
            <a:ext cx="9366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Sensors</a:t>
            </a:r>
          </a:p>
        </p:txBody>
      </p:sp>
      <p:sp>
        <p:nvSpPr>
          <p:cNvPr id="19491" name="TextBox 72"/>
          <p:cNvSpPr txBox="1">
            <a:spLocks noChangeArrowheads="1"/>
          </p:cNvSpPr>
          <p:nvPr/>
        </p:nvSpPr>
        <p:spPr bwMode="auto">
          <a:xfrm>
            <a:off x="1571625" y="1960563"/>
            <a:ext cx="663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State</a:t>
            </a:r>
          </a:p>
        </p:txBody>
      </p:sp>
      <p:sp>
        <p:nvSpPr>
          <p:cNvPr id="19492" name="TextBox 73"/>
          <p:cNvSpPr txBox="1">
            <a:spLocks noChangeArrowheads="1"/>
          </p:cNvSpPr>
          <p:nvPr/>
        </p:nvSpPr>
        <p:spPr bwMode="auto">
          <a:xfrm>
            <a:off x="3009900" y="931863"/>
            <a:ext cx="21542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/>
              <a:t>Environment and advanced state estimation</a:t>
            </a:r>
          </a:p>
          <a:p>
            <a:pPr algn="ctr" eaLnBrk="0" hangingPunct="0"/>
            <a:r>
              <a:rPr lang="en-US" sz="1600"/>
              <a:t>[Nabil, Howie]</a:t>
            </a:r>
          </a:p>
        </p:txBody>
      </p:sp>
      <p:sp>
        <p:nvSpPr>
          <p:cNvPr id="19493" name="Rectangle 78"/>
          <p:cNvSpPr>
            <a:spLocks noChangeArrowheads="1"/>
          </p:cNvSpPr>
          <p:nvPr/>
        </p:nvSpPr>
        <p:spPr bwMode="auto">
          <a:xfrm>
            <a:off x="6407150" y="188913"/>
            <a:ext cx="2068513" cy="666750"/>
          </a:xfrm>
          <a:prstGeom prst="rect">
            <a:avLst/>
          </a:prstGeom>
          <a:solidFill>
            <a:srgbClr val="D2F1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19494" name="TextBox 79"/>
          <p:cNvSpPr txBox="1">
            <a:spLocks noChangeArrowheads="1"/>
          </p:cNvSpPr>
          <p:nvPr/>
        </p:nvSpPr>
        <p:spPr bwMode="auto">
          <a:xfrm>
            <a:off x="6651625" y="230188"/>
            <a:ext cx="1495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600"/>
              <a:t>Prior anatomic model</a:t>
            </a:r>
          </a:p>
        </p:txBody>
      </p:sp>
      <p:cxnSp>
        <p:nvCxnSpPr>
          <p:cNvPr id="19495" name="Straight Arrow Connector 82"/>
          <p:cNvCxnSpPr>
            <a:cxnSpLocks noChangeShapeType="1"/>
          </p:cNvCxnSpPr>
          <p:nvPr/>
        </p:nvCxnSpPr>
        <p:spPr bwMode="auto">
          <a:xfrm rot="10800000" flipV="1">
            <a:off x="5478463" y="522288"/>
            <a:ext cx="9286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41288" y="5559425"/>
          <a:ext cx="2984500" cy="685800"/>
        </p:xfrm>
        <a:graphic>
          <a:graphicData uri="http://schemas.openxmlformats.org/presentationml/2006/ole">
            <p:oleObj spid="_x0000_s19464" name="Equation" r:id="rId5" imgW="2984500" imgH="685800" progId="Equation.DSMT4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igures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600" dirty="0" smtClean="0"/>
        </a:defPPr>
      </a:lstStyle>
    </a:tx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Figures Template.potx</Template>
  <TotalTime>5110</TotalTime>
  <Words>1017</Words>
  <Application>Microsoft Macintosh PowerPoint</Application>
  <PresentationFormat>On-screen Show (4:3)</PresentationFormat>
  <Paragraphs>287</Paragraphs>
  <Slides>13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Figures Template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Russell Taylor</cp:lastModifiedBy>
  <cp:revision>40</cp:revision>
  <cp:lastPrinted>2012-12-30T22:42:21Z</cp:lastPrinted>
  <dcterms:created xsi:type="dcterms:W3CDTF">2012-12-30T21:27:43Z</dcterms:created>
  <dcterms:modified xsi:type="dcterms:W3CDTF">2013-01-01T16:04:22Z</dcterms:modified>
</cp:coreProperties>
</file>