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527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DF9593"/>
    <a:srgbClr val="8BBDBF"/>
    <a:srgbClr val="8BB4FD"/>
    <a:srgbClr val="CCCCFF"/>
    <a:srgbClr val="9999FF"/>
    <a:srgbClr val="FFCCCC"/>
    <a:srgbClr val="99CCFF"/>
    <a:srgbClr val="00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89" autoAdjust="0"/>
    <p:restoredTop sz="95326" autoAdjust="0"/>
  </p:normalViewPr>
  <p:slideViewPr>
    <p:cSldViewPr snapToGrid="0">
      <p:cViewPr varScale="1">
        <p:scale>
          <a:sx n="76" d="100"/>
          <a:sy n="76" d="100"/>
        </p:scale>
        <p:origin x="-136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-112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-112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-112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-112" charset="0"/>
                <a:cs typeface="+mn-cs"/>
              </a:defRPr>
            </a:lvl1pPr>
          </a:lstStyle>
          <a:p>
            <a:pPr>
              <a:defRPr/>
            </a:pPr>
            <a:fld id="{F6D3AAF7-613A-4FE9-A211-D34E3A9171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-112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-112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-112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-112" charset="0"/>
                <a:cs typeface="+mn-cs"/>
              </a:defRPr>
            </a:lvl1pPr>
          </a:lstStyle>
          <a:p>
            <a:pPr>
              <a:defRPr/>
            </a:pPr>
            <a:fld id="{1FD3D650-B4A4-4C74-946A-DAA9C6649F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914400"/>
            <a:ext cx="38100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38100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3048000" y="6542088"/>
            <a:ext cx="55546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000" b="1" dirty="0">
                <a:solidFill>
                  <a:schemeClr val="bg2"/>
                </a:solidFill>
                <a:latin typeface="Arial" pitchFamily="-112" charset="0"/>
                <a:cs typeface="+mn-cs"/>
              </a:rPr>
              <a:t>Engineering </a:t>
            </a:r>
            <a:r>
              <a:rPr lang="en-US" sz="1000" b="1" dirty="0">
                <a:solidFill>
                  <a:schemeClr val="bg2"/>
                </a:solidFill>
                <a:latin typeface="Arial" pitchFamily="-112" charset="0"/>
                <a:cs typeface="+mn-cs"/>
              </a:rPr>
              <a:t>Research Center for Computer Integrated Surgical Systems and Technology</a:t>
            </a:r>
          </a:p>
        </p:txBody>
      </p:sp>
      <p:sp>
        <p:nvSpPr>
          <p:cNvPr id="1040" name="Text Box 16"/>
          <p:cNvSpPr txBox="1">
            <a:spLocks noChangeArrowheads="1"/>
          </p:cNvSpPr>
          <p:nvPr userDrawn="1"/>
        </p:nvSpPr>
        <p:spPr bwMode="auto">
          <a:xfrm>
            <a:off x="547688" y="6540500"/>
            <a:ext cx="2027237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1313" indent="-341313" eaLnBrk="0" hangingPunct="0">
              <a:defRPr/>
            </a:pPr>
            <a:r>
              <a:rPr lang="en-US" sz="1000">
                <a:latin typeface="+mj-lt"/>
                <a:cs typeface="+mn-cs"/>
              </a:rPr>
              <a:t>CIS 2, Spring 2011 </a:t>
            </a:r>
            <a:endParaRPr lang="en-US" sz="1000" dirty="0">
              <a:latin typeface="+mj-lt"/>
              <a:cs typeface="+mn-cs"/>
            </a:endParaRPr>
          </a:p>
        </p:txBody>
      </p:sp>
      <p:pic>
        <p:nvPicPr>
          <p:cNvPr id="1030" name="Picture 6" descr="LCSR Logo - crop - tiny.jpg"/>
          <p:cNvPicPr>
            <a:picLocks noChangeAspect="1"/>
          </p:cNvPicPr>
          <p:nvPr/>
        </p:nvPicPr>
        <p:blipFill>
          <a:blip r:embed="rId17"/>
          <a:srcRect t="3885" b="9679"/>
          <a:stretch>
            <a:fillRect/>
          </a:stretch>
        </p:blipFill>
        <p:spPr bwMode="auto">
          <a:xfrm>
            <a:off x="8815388" y="6437313"/>
            <a:ext cx="3286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ERC logo 12.12.08.pdf"/>
          <p:cNvPicPr>
            <a:picLocks noChangeAspect="1"/>
          </p:cNvPicPr>
          <p:nvPr/>
        </p:nvPicPr>
        <p:blipFill>
          <a:blip r:embed="rId18"/>
          <a:srcRect l="22560" t="19588" r="29205" b="37082"/>
          <a:stretch>
            <a:fillRect/>
          </a:stretch>
        </p:blipFill>
        <p:spPr bwMode="auto">
          <a:xfrm>
            <a:off x="8561388" y="6483350"/>
            <a:ext cx="27463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cisst_446_projects_logo_whiteback.png"/>
          <p:cNvPicPr>
            <a:picLocks noChangeAspect="1"/>
          </p:cNvPicPr>
          <p:nvPr userDrawn="1"/>
        </p:nvPicPr>
        <p:blipFill>
          <a:blip r:embed="rId19"/>
          <a:srcRect t="12206" b="18228"/>
          <a:stretch>
            <a:fillRect/>
          </a:stretch>
        </p:blipFill>
        <p:spPr bwMode="auto">
          <a:xfrm>
            <a:off x="0" y="6470650"/>
            <a:ext cx="557213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  <p:sldLayoutId id="2147483660" r:id="rId4"/>
    <p:sldLayoutId id="2147483659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  <p:sldLayoutId id="2147483652" r:id="rId12"/>
    <p:sldLayoutId id="2147483651" r:id="rId13"/>
    <p:sldLayoutId id="2147483650" r:id="rId14"/>
    <p:sldLayoutId id="2147483649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112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2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60350" y="1177925"/>
            <a:ext cx="4799013" cy="5222875"/>
          </a:xfrm>
        </p:spPr>
        <p:txBody>
          <a:bodyPr/>
          <a:lstStyle/>
          <a:p>
            <a:pPr>
              <a:spcBef>
                <a:spcPts val="488"/>
              </a:spcBef>
              <a:buFontTx/>
              <a:buNone/>
            </a:pPr>
            <a:r>
              <a:rPr lang="en-US" sz="1800" b="1" smtClean="0">
                <a:ea typeface="ＭＳ Ｐゴシック" charset="-128"/>
              </a:rPr>
              <a:t>Goals: </a:t>
            </a:r>
          </a:p>
          <a:p>
            <a:pPr>
              <a:spcBef>
                <a:spcPts val="488"/>
              </a:spcBef>
              <a:buSzPct val="45000"/>
              <a:buFont typeface="Wingdings 2" charset="2"/>
              <a:buChar char=""/>
            </a:pPr>
            <a:r>
              <a:rPr lang="en-US" sz="1800" smtClean="0">
                <a:ea typeface="ＭＳ Ｐゴシック" charset="-128"/>
              </a:rPr>
              <a:t>Automate the statistical atlas building pipeline developed by Dr. Chintalapani</a:t>
            </a:r>
          </a:p>
          <a:p>
            <a:pPr>
              <a:spcBef>
                <a:spcPts val="488"/>
              </a:spcBef>
              <a:buSzPct val="45000"/>
              <a:buFont typeface="Wingdings 2" charset="2"/>
              <a:buChar char=""/>
            </a:pPr>
            <a:r>
              <a:rPr lang="en-US" sz="1800" smtClean="0">
                <a:ea typeface="ＭＳ Ｐゴシック" charset="-128"/>
              </a:rPr>
              <a:t>Build statistical atlases of the femur and tibia</a:t>
            </a:r>
          </a:p>
          <a:p>
            <a:pPr>
              <a:spcBef>
                <a:spcPts val="488"/>
              </a:spcBef>
              <a:buFontTx/>
              <a:buNone/>
            </a:pPr>
            <a:r>
              <a:rPr lang="en-US" sz="1800" b="1" smtClean="0">
                <a:ea typeface="ＭＳ Ｐゴシック" charset="-128"/>
              </a:rPr>
              <a:t>Significance:</a:t>
            </a:r>
          </a:p>
          <a:p>
            <a:pPr>
              <a:spcBef>
                <a:spcPts val="488"/>
              </a:spcBef>
              <a:buSzPct val="45000"/>
              <a:buFont typeface="Wingdings 2" charset="2"/>
              <a:buChar char=""/>
            </a:pPr>
            <a:r>
              <a:rPr lang="en-US" sz="1800" smtClean="0">
                <a:ea typeface="ＭＳ Ｐゴシック" charset="-128"/>
              </a:rPr>
              <a:t>Automated pipeline speeds up the atlas construction process and reduces human error</a:t>
            </a:r>
          </a:p>
          <a:p>
            <a:pPr>
              <a:spcBef>
                <a:spcPts val="488"/>
              </a:spcBef>
              <a:buSzPct val="45000"/>
              <a:buFont typeface="Wingdings 2" charset="2"/>
              <a:buChar char=""/>
            </a:pPr>
            <a:r>
              <a:rPr lang="en-US" sz="1800" smtClean="0">
                <a:ea typeface="ＭＳ Ｐゴシック" charset="-128"/>
              </a:rPr>
              <a:t>Knee atlas can be used for ACL surgery evaluations</a:t>
            </a:r>
          </a:p>
          <a:p>
            <a:pPr>
              <a:spcBef>
                <a:spcPts val="488"/>
              </a:spcBef>
              <a:buFontTx/>
              <a:buNone/>
            </a:pPr>
            <a:r>
              <a:rPr lang="en-US" sz="1800" b="1" smtClean="0">
                <a:ea typeface="ＭＳ Ｐゴシック" charset="-128"/>
              </a:rPr>
              <a:t>Results:</a:t>
            </a:r>
          </a:p>
          <a:p>
            <a:pPr>
              <a:spcBef>
                <a:spcPts val="488"/>
              </a:spcBef>
              <a:buSzPct val="45000"/>
              <a:buFont typeface="Wingdings 2" charset="2"/>
              <a:buChar char=""/>
            </a:pPr>
            <a:r>
              <a:rPr lang="en-US" sz="1800" smtClean="0">
                <a:ea typeface="ＭＳ Ｐゴシック" charset="-128"/>
              </a:rPr>
              <a:t>Subjects used for atlas construction are estimated with an error of less than 2 mm</a:t>
            </a:r>
          </a:p>
          <a:p>
            <a:pPr>
              <a:spcBef>
                <a:spcPts val="488"/>
              </a:spcBef>
              <a:buSzPct val="45000"/>
              <a:buFont typeface="Wingdings 2" charset="2"/>
              <a:buChar char=""/>
            </a:pPr>
            <a:r>
              <a:rPr lang="en-US" sz="1800" smtClean="0">
                <a:ea typeface="ＭＳ Ｐゴシック" charset="-128"/>
              </a:rPr>
              <a:t>Left and right femur are similar enough to be represented by one atlas and its mirror image</a:t>
            </a:r>
            <a:endParaRPr lang="en-US" sz="1800" b="1" smtClean="0">
              <a:ea typeface="ＭＳ Ｐゴシック" charset="-128"/>
            </a:endParaRPr>
          </a:p>
          <a:p>
            <a:pPr>
              <a:buFontTx/>
              <a:buNone/>
            </a:pPr>
            <a:endParaRPr lang="en-US" sz="1800" smtClean="0">
              <a:ea typeface="ＭＳ Ｐゴシック" charset="-128"/>
            </a:endParaRPr>
          </a:p>
        </p:txBody>
      </p:sp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6213" y="1320800"/>
            <a:ext cx="3209925" cy="4899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685800" y="101600"/>
            <a:ext cx="7772400" cy="125095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  <a:effectLst/>
        </p:spPr>
        <p:txBody>
          <a:bodyPr lIns="90000" tIns="45000" rIns="90000" bIns="45000"/>
          <a:lstStyle/>
          <a:p>
            <a:pPr algn="ctr" defTabSz="457200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2800" b="1">
                <a:solidFill>
                  <a:schemeClr val="tx2"/>
                </a:solidFill>
                <a:ea typeface="ＭＳ Ｐゴシック" charset="-128"/>
              </a:rPr>
              <a:t>Statistical Atlas of the Human Knee</a:t>
            </a:r>
            <a:r>
              <a:rPr lang="en-US" sz="3200">
                <a:solidFill>
                  <a:schemeClr val="tx2"/>
                </a:solidFill>
                <a:ea typeface="ＭＳ Ｐゴシック" charset="-128"/>
              </a:rPr>
              <a:t/>
            </a:r>
            <a:br>
              <a:rPr lang="en-US" sz="3200">
                <a:solidFill>
                  <a:schemeClr val="tx2"/>
                </a:solidFill>
                <a:ea typeface="ＭＳ Ｐゴシック" charset="-128"/>
              </a:rPr>
            </a:br>
            <a:r>
              <a:rPr lang="en-US" sz="1800">
                <a:solidFill>
                  <a:schemeClr val="tx2"/>
                </a:solidFill>
                <a:ea typeface="ＭＳ Ｐゴシック" charset="-128"/>
              </a:rPr>
              <a:t>Team members: Ceylan Tanes, Murat Bilgel</a:t>
            </a:r>
            <a:br>
              <a:rPr lang="en-US" sz="1800">
                <a:solidFill>
                  <a:schemeClr val="tx2"/>
                </a:solidFill>
                <a:ea typeface="ＭＳ Ｐゴシック" charset="-128"/>
              </a:rPr>
            </a:br>
            <a:r>
              <a:rPr lang="en-US" sz="1800">
                <a:solidFill>
                  <a:schemeClr val="tx2"/>
                </a:solidFill>
                <a:ea typeface="ＭＳ Ｐゴシック" charset="-128"/>
              </a:rPr>
              <a:t>Mentors: Xin (Ben) Kang, Dr. Russell Taylor</a:t>
            </a:r>
          </a:p>
        </p:txBody>
      </p:sp>
      <p:sp>
        <p:nvSpPr>
          <p:cNvPr id="19464" name="AutoShape 8"/>
          <p:cNvSpPr>
            <a:spLocks noChangeArrowheads="1"/>
          </p:cNvSpPr>
          <p:nvPr/>
        </p:nvSpPr>
        <p:spPr bwMode="auto">
          <a:xfrm rot="5400000">
            <a:off x="7726362" y="4859338"/>
            <a:ext cx="1901825" cy="285750"/>
          </a:xfrm>
          <a:prstGeom prst="roundRect">
            <a:avLst>
              <a:gd name="adj" fmla="val 556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55584" rIns="90000" bIns="45000" anchor="ctr" anchorCtr="1"/>
          <a:lstStyle/>
          <a:p>
            <a:pPr algn="ctr"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</a:tabLst>
            </a:pPr>
            <a:r>
              <a:rPr lang="en-US" sz="1600">
                <a:solidFill>
                  <a:srgbClr val="262626"/>
                </a:solidFill>
                <a:latin typeface="Times New Roman" pitchFamily="16" charset="0"/>
              </a:rPr>
              <a:t>Mean – 3σ</a:t>
            </a:r>
            <a:r>
              <a:rPr lang="en-US" sz="1600" baseline="-33000">
                <a:solidFill>
                  <a:srgbClr val="262626"/>
                </a:solidFill>
                <a:latin typeface="Times New Roman" pitchFamily="16" charset="0"/>
              </a:rPr>
              <a:t>i </a:t>
            </a:r>
            <a:r>
              <a:rPr lang="en-US" sz="1600">
                <a:solidFill>
                  <a:srgbClr val="262626"/>
                </a:solidFill>
                <a:latin typeface="Times New Roman" pitchFamily="16" charset="0"/>
              </a:rPr>
              <a:t>Mode</a:t>
            </a:r>
            <a:r>
              <a:rPr lang="en-US" sz="1600" baseline="-33000">
                <a:solidFill>
                  <a:srgbClr val="262626"/>
                </a:solidFill>
                <a:latin typeface="Times New Roman" pitchFamily="16" charset="0"/>
              </a:rPr>
              <a:t>i</a:t>
            </a:r>
          </a:p>
        </p:txBody>
      </p:sp>
      <p:sp>
        <p:nvSpPr>
          <p:cNvPr id="19465" name="AutoShape 9"/>
          <p:cNvSpPr>
            <a:spLocks noChangeArrowheads="1"/>
          </p:cNvSpPr>
          <p:nvPr/>
        </p:nvSpPr>
        <p:spPr bwMode="auto">
          <a:xfrm rot="5400000">
            <a:off x="7726362" y="2382838"/>
            <a:ext cx="1901825" cy="285750"/>
          </a:xfrm>
          <a:prstGeom prst="roundRect">
            <a:avLst>
              <a:gd name="adj" fmla="val 556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90000" tIns="55584" rIns="90000" bIns="45000" anchor="ctr" anchorCtr="1"/>
          <a:lstStyle/>
          <a:p>
            <a:pPr algn="ctr"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</a:tabLst>
            </a:pPr>
            <a:r>
              <a:rPr lang="en-US" sz="1600">
                <a:solidFill>
                  <a:srgbClr val="262626"/>
                </a:solidFill>
                <a:latin typeface="Times New Roman" pitchFamily="16" charset="0"/>
              </a:rPr>
              <a:t>Mean + 3σ</a:t>
            </a:r>
            <a:r>
              <a:rPr lang="en-US" sz="1600" baseline="-33000">
                <a:solidFill>
                  <a:srgbClr val="262626"/>
                </a:solidFill>
                <a:latin typeface="Times New Roman" pitchFamily="16" charset="0"/>
              </a:rPr>
              <a:t>i </a:t>
            </a:r>
            <a:r>
              <a:rPr lang="en-US" sz="1600">
                <a:solidFill>
                  <a:srgbClr val="262626"/>
                </a:solidFill>
                <a:latin typeface="Times New Roman" pitchFamily="16" charset="0"/>
              </a:rPr>
              <a:t>Mode</a:t>
            </a:r>
            <a:r>
              <a:rPr lang="en-US" sz="1600" baseline="-33000">
                <a:solidFill>
                  <a:srgbClr val="262626"/>
                </a:solidFill>
                <a:latin typeface="Times New Roman" pitchFamily="16" charset="0"/>
              </a:rPr>
              <a:t>i</a:t>
            </a:r>
          </a:p>
        </p:txBody>
      </p:sp>
      <p:sp>
        <p:nvSpPr>
          <p:cNvPr id="19466" name="AutoShape 10"/>
          <p:cNvSpPr>
            <a:spLocks noChangeArrowheads="1"/>
          </p:cNvSpPr>
          <p:nvPr/>
        </p:nvSpPr>
        <p:spPr bwMode="auto">
          <a:xfrm>
            <a:off x="5257800" y="6243638"/>
            <a:ext cx="3200400" cy="228600"/>
          </a:xfrm>
          <a:prstGeom prst="roundRect">
            <a:avLst>
              <a:gd name="adj" fmla="val 694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57347" rIns="90000" bIns="45000" anchor="ctr" anchorCtr="1"/>
          <a:lstStyle/>
          <a:p>
            <a:pPr algn="ctr" defTabSz="45720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US" sz="1400" i="1">
                <a:solidFill>
                  <a:srgbClr val="000000"/>
                </a:solidFill>
              </a:rPr>
              <a:t>Mode 1           Mode 2           Mode 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RC 2010 Talk Templat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ERC 2010 Talk Template.potx</Template>
  <TotalTime>31</TotalTime>
  <Words>105</Words>
  <Application>Microsoft Macintosh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Times New Roman</vt:lpstr>
      <vt:lpstr>Wingdings 2</vt:lpstr>
      <vt:lpstr>ERC 2010 Talk Template</vt:lpstr>
      <vt:lpstr>Slide 1</vt:lpstr>
    </vt:vector>
  </TitlesOfParts>
  <Company>Johns Hopkins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Russell Taylor</dc:creator>
  <cp:lastModifiedBy>Ceylan</cp:lastModifiedBy>
  <cp:revision>8</cp:revision>
  <cp:lastPrinted>2010-08-24T19:06:24Z</cp:lastPrinted>
  <dcterms:created xsi:type="dcterms:W3CDTF">2011-05-03T16:27:11Z</dcterms:created>
  <dcterms:modified xsi:type="dcterms:W3CDTF">2011-05-18T01:07:23Z</dcterms:modified>
</cp:coreProperties>
</file>