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handoutMasterIdLst>
    <p:handoutMasterId r:id="rId7"/>
  </p:handoutMasterIdLst>
  <p:sldIdLst>
    <p:sldId id="275" r:id="rId2"/>
    <p:sldId id="276" r:id="rId3"/>
    <p:sldId id="278" r:id="rId4"/>
    <p:sldId id="277" r:id="rId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1" charset="0"/>
        <a:ea typeface="+mn-ea"/>
        <a:cs typeface="+mn-cs"/>
      </a:defRPr>
    </a:lvl1pPr>
    <a:lvl2pPr marL="457200" algn="l" rtl="0" eaLnBrk="0" fontAlgn="base" hangingPunct="0">
      <a:spcBef>
        <a:spcPct val="0"/>
      </a:spcBef>
      <a:spcAft>
        <a:spcPct val="0"/>
      </a:spcAft>
      <a:defRPr sz="2400" kern="1200">
        <a:solidFill>
          <a:schemeClr val="tx1"/>
        </a:solidFill>
        <a:latin typeface="Arial" pitchFamily="1" charset="0"/>
        <a:ea typeface="+mn-ea"/>
        <a:cs typeface="+mn-cs"/>
      </a:defRPr>
    </a:lvl2pPr>
    <a:lvl3pPr marL="914400" algn="l" rtl="0" eaLnBrk="0" fontAlgn="base" hangingPunct="0">
      <a:spcBef>
        <a:spcPct val="0"/>
      </a:spcBef>
      <a:spcAft>
        <a:spcPct val="0"/>
      </a:spcAft>
      <a:defRPr sz="2400" kern="1200">
        <a:solidFill>
          <a:schemeClr val="tx1"/>
        </a:solidFill>
        <a:latin typeface="Arial" pitchFamily="1" charset="0"/>
        <a:ea typeface="+mn-ea"/>
        <a:cs typeface="+mn-cs"/>
      </a:defRPr>
    </a:lvl3pPr>
    <a:lvl4pPr marL="1371600" algn="l" rtl="0" eaLnBrk="0" fontAlgn="base" hangingPunct="0">
      <a:spcBef>
        <a:spcPct val="0"/>
      </a:spcBef>
      <a:spcAft>
        <a:spcPct val="0"/>
      </a:spcAft>
      <a:defRPr sz="2400" kern="1200">
        <a:solidFill>
          <a:schemeClr val="tx1"/>
        </a:solidFill>
        <a:latin typeface="Arial" pitchFamily="1" charset="0"/>
        <a:ea typeface="+mn-ea"/>
        <a:cs typeface="+mn-cs"/>
      </a:defRPr>
    </a:lvl4pPr>
    <a:lvl5pPr marL="1828800" algn="l" rtl="0" eaLnBrk="0" fontAlgn="base" hangingPunct="0">
      <a:spcBef>
        <a:spcPct val="0"/>
      </a:spcBef>
      <a:spcAft>
        <a:spcPct val="0"/>
      </a:spcAft>
      <a:defRPr sz="2400" kern="1200">
        <a:solidFill>
          <a:schemeClr val="tx1"/>
        </a:solidFill>
        <a:latin typeface="Arial" pitchFamily="1" charset="0"/>
        <a:ea typeface="+mn-ea"/>
        <a:cs typeface="+mn-cs"/>
      </a:defRPr>
    </a:lvl5pPr>
    <a:lvl6pPr marL="2286000" algn="l" defTabSz="457200" rtl="0" eaLnBrk="1" latinLnBrk="0" hangingPunct="1">
      <a:defRPr sz="2400" kern="1200">
        <a:solidFill>
          <a:schemeClr val="tx1"/>
        </a:solidFill>
        <a:latin typeface="Arial" pitchFamily="1" charset="0"/>
        <a:ea typeface="+mn-ea"/>
        <a:cs typeface="+mn-cs"/>
      </a:defRPr>
    </a:lvl6pPr>
    <a:lvl7pPr marL="2743200" algn="l" defTabSz="457200" rtl="0" eaLnBrk="1" latinLnBrk="0" hangingPunct="1">
      <a:defRPr sz="2400" kern="1200">
        <a:solidFill>
          <a:schemeClr val="tx1"/>
        </a:solidFill>
        <a:latin typeface="Arial" pitchFamily="1" charset="0"/>
        <a:ea typeface="+mn-ea"/>
        <a:cs typeface="+mn-cs"/>
      </a:defRPr>
    </a:lvl7pPr>
    <a:lvl8pPr marL="3200400" algn="l" defTabSz="457200" rtl="0" eaLnBrk="1" latinLnBrk="0" hangingPunct="1">
      <a:defRPr sz="2400" kern="1200">
        <a:solidFill>
          <a:schemeClr val="tx1"/>
        </a:solidFill>
        <a:latin typeface="Arial" pitchFamily="1" charset="0"/>
        <a:ea typeface="+mn-ea"/>
        <a:cs typeface="+mn-cs"/>
      </a:defRPr>
    </a:lvl8pPr>
    <a:lvl9pPr marL="3657600" algn="l" defTabSz="457200" rtl="0" eaLnBrk="1" latinLnBrk="0" hangingPunct="1">
      <a:defRPr sz="2400" kern="1200">
        <a:solidFill>
          <a:schemeClr val="tx1"/>
        </a:solidFill>
        <a:latin typeface="Arial"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BB4FD"/>
    <a:srgbClr val="CCCCFF"/>
    <a:srgbClr val="9999FF"/>
    <a:srgbClr val="FFCCCC"/>
    <a:srgbClr val="99CCFF"/>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9"/>
  </p:normalViewPr>
  <p:slideViewPr>
    <p:cSldViewPr showGuides="1">
      <p:cViewPr varScale="1">
        <p:scale>
          <a:sx n="109" d="100"/>
          <a:sy n="109" d="100"/>
        </p:scale>
        <p:origin x="1624"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handoutMaster" Target="handoutMasters/handoutMaster1.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107" charset="0"/>
              </a:defRPr>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107" charset="0"/>
              </a:defRPr>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107" charset="0"/>
              </a:defRPr>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107" charset="0"/>
              </a:defRPr>
            </a:lvl1pPr>
          </a:lstStyle>
          <a:p>
            <a:pPr>
              <a:defRPr/>
            </a:pPr>
            <a:fld id="{6512CACE-AF88-ED49-8F85-D65AFFF2FC0A}" type="slidenum">
              <a:rPr lang="en-US"/>
              <a:pPr>
                <a:defRPr/>
              </a:pPr>
              <a:t>‹#›</a:t>
            </a:fld>
            <a:endParaRPr lang="en-US"/>
          </a:p>
        </p:txBody>
      </p:sp>
    </p:spTree>
    <p:extLst>
      <p:ext uri="{BB962C8B-B14F-4D97-AF65-F5344CB8AC3E}">
        <p14:creationId xmlns:p14="http://schemas.microsoft.com/office/powerpoint/2010/main" val="40072417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107" charset="0"/>
              </a:defRPr>
            </a:lvl1pPr>
          </a:lstStyle>
          <a:p>
            <a:pPr>
              <a:defRPr/>
            </a:pPr>
            <a:endParaRPr lang="en-US"/>
          </a:p>
        </p:txBody>
      </p:sp>
      <p:sp>
        <p:nvSpPr>
          <p:cNvPr id="112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107"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107" charset="0"/>
              </a:defRPr>
            </a:lvl1pPr>
          </a:lstStyle>
          <a:p>
            <a:pPr>
              <a:defRPr/>
            </a:pPr>
            <a:endParaRPr lang="en-US"/>
          </a:p>
        </p:txBody>
      </p:sp>
      <p:sp>
        <p:nvSpPr>
          <p:cNvPr id="112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107" charset="0"/>
              </a:defRPr>
            </a:lvl1pPr>
          </a:lstStyle>
          <a:p>
            <a:pPr>
              <a:defRPr/>
            </a:pPr>
            <a:fld id="{6F6788FD-083D-3B4A-BCEA-C6203DCA5662}" type="slidenum">
              <a:rPr lang="en-US"/>
              <a:pPr>
                <a:defRPr/>
              </a:pPr>
              <a:t>‹#›</a:t>
            </a:fld>
            <a:endParaRPr lang="en-US"/>
          </a:p>
        </p:txBody>
      </p:sp>
    </p:spTree>
    <p:extLst>
      <p:ext uri="{BB962C8B-B14F-4D97-AF65-F5344CB8AC3E}">
        <p14:creationId xmlns:p14="http://schemas.microsoft.com/office/powerpoint/2010/main" val="40106238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65" charset="0"/>
        <a:ea typeface="ＭＳ Ｐゴシック" pitchFamily="-107" charset="-128"/>
        <a:cs typeface="ＭＳ Ｐゴシック" pitchFamily="-107" charset="-128"/>
      </a:defRPr>
    </a:lvl1pPr>
    <a:lvl2pPr marL="4572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6769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914400"/>
            <a:ext cx="38100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100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77724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914400"/>
            <a:ext cx="7772400" cy="548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28" name="Group 12"/>
          <p:cNvGrpSpPr>
            <a:grpSpLocks/>
          </p:cNvGrpSpPr>
          <p:nvPr/>
        </p:nvGrpSpPr>
        <p:grpSpPr bwMode="auto">
          <a:xfrm>
            <a:off x="3302000" y="6477000"/>
            <a:ext cx="5842000" cy="381000"/>
            <a:chOff x="2080" y="4080"/>
            <a:chExt cx="3680" cy="240"/>
          </a:xfrm>
        </p:grpSpPr>
        <p:pic>
          <p:nvPicPr>
            <p:cNvPr id="1030" name="Picture 13" descr="ERCLogoSmallColor"/>
            <p:cNvPicPr>
              <a:picLocks noChangeAspect="1" noChangeArrowheads="1"/>
            </p:cNvPicPr>
            <p:nvPr/>
          </p:nvPicPr>
          <p:blipFill>
            <a:blip r:embed="rId13"/>
            <a:srcRect/>
            <a:stretch>
              <a:fillRect/>
            </a:stretch>
          </p:blipFill>
          <p:spPr bwMode="auto">
            <a:xfrm>
              <a:off x="5589" y="4080"/>
              <a:ext cx="171" cy="240"/>
            </a:xfrm>
            <a:prstGeom prst="rect">
              <a:avLst/>
            </a:prstGeom>
            <a:noFill/>
            <a:ln w="9525">
              <a:noFill/>
              <a:miter lim="800000"/>
              <a:headEnd/>
              <a:tailEnd/>
            </a:ln>
          </p:spPr>
        </p:pic>
        <p:sp>
          <p:nvSpPr>
            <p:cNvPr id="1038" name="Text Box 14"/>
            <p:cNvSpPr txBox="1">
              <a:spLocks noChangeArrowheads="1"/>
            </p:cNvSpPr>
            <p:nvPr/>
          </p:nvSpPr>
          <p:spPr bwMode="auto">
            <a:xfrm>
              <a:off x="2080" y="4118"/>
              <a:ext cx="3488" cy="154"/>
            </a:xfrm>
            <a:prstGeom prst="rect">
              <a:avLst/>
            </a:prstGeom>
            <a:noFill/>
            <a:ln w="9525">
              <a:noFill/>
              <a:miter lim="800000"/>
              <a:headEnd/>
              <a:tailEnd/>
            </a:ln>
            <a:effectLst/>
          </p:spPr>
          <p:txBody>
            <a:bodyPr wrap="none">
              <a:prstTxWarp prst="textNoShape">
                <a:avLst/>
              </a:prstTxWarp>
              <a:spAutoFit/>
            </a:bodyPr>
            <a:lstStyle/>
            <a:p>
              <a:pPr>
                <a:defRPr/>
              </a:pPr>
              <a:r>
                <a:rPr lang="en-US" sz="1000" b="1">
                  <a:solidFill>
                    <a:schemeClr val="bg2"/>
                  </a:solidFill>
                  <a:latin typeface="Arial" pitchFamily="-107" charset="0"/>
                </a:rPr>
                <a:t>Engineering Research Center for Computer Integrated Surgical Systems and Technology</a:t>
              </a:r>
            </a:p>
          </p:txBody>
        </p:sp>
      </p:grpSp>
      <p:sp>
        <p:nvSpPr>
          <p:cNvPr id="1040" name="Text Box 16"/>
          <p:cNvSpPr txBox="1">
            <a:spLocks noChangeArrowheads="1"/>
          </p:cNvSpPr>
          <p:nvPr/>
        </p:nvSpPr>
        <p:spPr bwMode="auto">
          <a:xfrm>
            <a:off x="0" y="6430963"/>
            <a:ext cx="3733800" cy="427037"/>
          </a:xfrm>
          <a:prstGeom prst="rect">
            <a:avLst/>
          </a:prstGeom>
          <a:noFill/>
          <a:ln w="9525">
            <a:noFill/>
            <a:miter lim="800000"/>
            <a:headEnd/>
            <a:tailEnd/>
          </a:ln>
          <a:effectLst/>
        </p:spPr>
        <p:txBody>
          <a:bodyPr>
            <a:prstTxWarp prst="textNoShape">
              <a:avLst/>
            </a:prstTxWarp>
            <a:spAutoFit/>
          </a:bodyPr>
          <a:lstStyle/>
          <a:p>
            <a:pPr marL="341313" indent="-341313">
              <a:defRPr/>
            </a:pPr>
            <a:fld id="{AC6DEC11-5E03-2848-BAEE-A26AD718E783}" type="slidenum">
              <a:rPr lang="en-US" sz="1200" b="1">
                <a:latin typeface="Arial" pitchFamily="-107" charset="0"/>
              </a:rPr>
              <a:pPr marL="341313" indent="-341313">
                <a:defRPr/>
              </a:pPr>
              <a:t>‹#›</a:t>
            </a:fld>
            <a:r>
              <a:rPr lang="en-US" sz="1200" b="1" dirty="0" smtClean="0">
                <a:latin typeface="Arial" pitchFamily="-107" charset="0"/>
              </a:rPr>
              <a:t>	</a:t>
            </a:r>
            <a:r>
              <a:rPr lang="en-US" sz="1000" dirty="0" smtClean="0">
                <a:latin typeface="Times New Roman" pitchFamily="-107" charset="0"/>
              </a:rPr>
              <a:t>600.456/656 CIS2 Spring 2018</a:t>
            </a:r>
          </a:p>
          <a:p>
            <a:pPr marL="341313" indent="-341313">
              <a:defRPr/>
            </a:pPr>
            <a:r>
              <a:rPr lang="en-US" sz="1000" dirty="0">
                <a:latin typeface="Times New Roman" pitchFamily="-107" charset="0"/>
              </a:rPr>
              <a:t>	Copyright © R. H. Taylor</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2800" b="1">
          <a:solidFill>
            <a:schemeClr val="tx2"/>
          </a:solidFill>
          <a:latin typeface="+mj-lt"/>
          <a:ea typeface="ＭＳ Ｐゴシック" pitchFamily="-107" charset="-128"/>
          <a:cs typeface="ＭＳ Ｐゴシック" pitchFamily="-107" charset="-128"/>
        </a:defRPr>
      </a:lvl1pPr>
      <a:lvl2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2pPr>
      <a:lvl3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3pPr>
      <a:lvl4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4pPr>
      <a:lvl5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5pPr>
      <a:lvl6pPr marL="457200" algn="ctr" rtl="0" eaLnBrk="0" fontAlgn="base" hangingPunct="0">
        <a:spcBef>
          <a:spcPct val="0"/>
        </a:spcBef>
        <a:spcAft>
          <a:spcPct val="0"/>
        </a:spcAft>
        <a:defRPr sz="2800" b="1">
          <a:solidFill>
            <a:schemeClr val="tx2"/>
          </a:solidFill>
          <a:latin typeface="Arial" pitchFamily="-65" charset="0"/>
        </a:defRPr>
      </a:lvl6pPr>
      <a:lvl7pPr marL="914400" algn="ctr" rtl="0" eaLnBrk="0" fontAlgn="base" hangingPunct="0">
        <a:spcBef>
          <a:spcPct val="0"/>
        </a:spcBef>
        <a:spcAft>
          <a:spcPct val="0"/>
        </a:spcAft>
        <a:defRPr sz="2800" b="1">
          <a:solidFill>
            <a:schemeClr val="tx2"/>
          </a:solidFill>
          <a:latin typeface="Arial" pitchFamily="-65" charset="0"/>
        </a:defRPr>
      </a:lvl7pPr>
      <a:lvl8pPr marL="1371600" algn="ctr" rtl="0" eaLnBrk="0" fontAlgn="base" hangingPunct="0">
        <a:spcBef>
          <a:spcPct val="0"/>
        </a:spcBef>
        <a:spcAft>
          <a:spcPct val="0"/>
        </a:spcAft>
        <a:defRPr sz="2800" b="1">
          <a:solidFill>
            <a:schemeClr val="tx2"/>
          </a:solidFill>
          <a:latin typeface="Arial" pitchFamily="-65" charset="0"/>
        </a:defRPr>
      </a:lvl8pPr>
      <a:lvl9pPr marL="1828800" algn="ctr" rtl="0" eaLnBrk="0" fontAlgn="base" hangingPunct="0">
        <a:spcBef>
          <a:spcPct val="0"/>
        </a:spcBef>
        <a:spcAft>
          <a:spcPct val="0"/>
        </a:spcAft>
        <a:defRPr sz="2800" b="1">
          <a:solidFill>
            <a:schemeClr val="tx2"/>
          </a:solidFill>
          <a:latin typeface="Arial" pitchFamily="-65"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ＭＳ Ｐゴシック" pitchFamily="-107" charset="-128"/>
          <a:cs typeface="ＭＳ Ｐゴシック" pitchFamily="-107"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pitchFamily="-65" charset="-128"/>
        </a:defRPr>
      </a:lvl2pPr>
      <a:lvl3pPr marL="108585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4pPr>
      <a:lvl5pPr marL="1771650" indent="-228600" algn="l" rtl="0" eaLnBrk="0" fontAlgn="base" hangingPunct="0">
        <a:spcBef>
          <a:spcPct val="20000"/>
        </a:spcBef>
        <a:spcAft>
          <a:spcPct val="0"/>
        </a:spcAft>
        <a:buChar char="»"/>
        <a:defRPr>
          <a:solidFill>
            <a:schemeClr val="tx1"/>
          </a:solidFill>
          <a:latin typeface="+mn-lt"/>
          <a:ea typeface="ＭＳ Ｐゴシック" pitchFamily="-65" charset="-128"/>
        </a:defRPr>
      </a:lvl5pPr>
      <a:lvl6pPr marL="2228850" indent="-228600" algn="l" rtl="0" eaLnBrk="0" fontAlgn="base" hangingPunct="0">
        <a:spcBef>
          <a:spcPct val="20000"/>
        </a:spcBef>
        <a:spcAft>
          <a:spcPct val="0"/>
        </a:spcAft>
        <a:buChar char="»"/>
        <a:defRPr>
          <a:solidFill>
            <a:schemeClr val="tx1"/>
          </a:solidFill>
          <a:latin typeface="+mn-lt"/>
          <a:ea typeface="ＭＳ Ｐゴシック" pitchFamily="-65" charset="-128"/>
        </a:defRPr>
      </a:lvl6pPr>
      <a:lvl7pPr marL="2686050" indent="-228600" algn="l" rtl="0" eaLnBrk="0" fontAlgn="base" hangingPunct="0">
        <a:spcBef>
          <a:spcPct val="20000"/>
        </a:spcBef>
        <a:spcAft>
          <a:spcPct val="0"/>
        </a:spcAft>
        <a:buChar char="»"/>
        <a:defRPr>
          <a:solidFill>
            <a:schemeClr val="tx1"/>
          </a:solidFill>
          <a:latin typeface="+mn-lt"/>
          <a:ea typeface="ＭＳ Ｐゴシック" pitchFamily="-65" charset="-128"/>
        </a:defRPr>
      </a:lvl7pPr>
      <a:lvl8pPr marL="3143250" indent="-228600" algn="l" rtl="0" eaLnBrk="0" fontAlgn="base" hangingPunct="0">
        <a:spcBef>
          <a:spcPct val="20000"/>
        </a:spcBef>
        <a:spcAft>
          <a:spcPct val="0"/>
        </a:spcAft>
        <a:buChar char="»"/>
        <a:defRPr>
          <a:solidFill>
            <a:schemeClr val="tx1"/>
          </a:solidFill>
          <a:latin typeface="+mn-lt"/>
          <a:ea typeface="ＭＳ Ｐゴシック" pitchFamily="-65" charset="-128"/>
        </a:defRPr>
      </a:lvl8pPr>
      <a:lvl9pPr marL="3600450" indent="-228600" algn="l" rtl="0" eaLnBrk="0" fontAlgn="base" hangingPunct="0">
        <a:spcBef>
          <a:spcPct val="20000"/>
        </a:spcBef>
        <a:spcAft>
          <a:spcPct val="0"/>
        </a:spcAft>
        <a:buChar char="»"/>
        <a:defRPr>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228600"/>
            <a:ext cx="8610600" cy="609600"/>
          </a:xfrm>
        </p:spPr>
        <p:txBody>
          <a:bodyPr/>
          <a:lstStyle/>
          <a:p>
            <a:r>
              <a:rPr lang="en-US" sz="2000" dirty="0" smtClean="0">
                <a:solidFill>
                  <a:srgbClr val="0000FF"/>
                </a:solidFill>
                <a:latin typeface="Verdana" pitchFamily="1" charset="0"/>
                <a:ea typeface="ＭＳ Ｐゴシック" pitchFamily="1" charset="-128"/>
                <a:cs typeface="ＭＳ Ｐゴシック" pitchFamily="1" charset="-128"/>
              </a:rPr>
              <a:t>Patient Flow and Staff Scheduling in Perioperative Care</a:t>
            </a:r>
            <a:br>
              <a:rPr lang="en-US" sz="2000" dirty="0" smtClean="0">
                <a:solidFill>
                  <a:srgbClr val="0000FF"/>
                </a:solidFill>
                <a:latin typeface="Verdana" pitchFamily="1" charset="0"/>
                <a:ea typeface="ＭＳ Ｐゴシック" pitchFamily="1" charset="-128"/>
                <a:cs typeface="ＭＳ Ｐゴシック" pitchFamily="1" charset="-128"/>
              </a:rPr>
            </a:br>
            <a:endParaRPr lang="en-US" sz="2000" dirty="0" smtClean="0">
              <a:solidFill>
                <a:srgbClr val="0000FF"/>
              </a:solidFill>
              <a:latin typeface="Verdana" pitchFamily="1" charset="0"/>
              <a:ea typeface="ＭＳ Ｐゴシック" pitchFamily="1" charset="-128"/>
              <a:cs typeface="ＭＳ Ｐゴシック" pitchFamily="1" charset="-128"/>
            </a:endParaRPr>
          </a:p>
        </p:txBody>
      </p:sp>
      <p:sp>
        <p:nvSpPr>
          <p:cNvPr id="15363" name="Rectangle 3"/>
          <p:cNvSpPr>
            <a:spLocks noGrp="1" noChangeArrowheads="1"/>
          </p:cNvSpPr>
          <p:nvPr>
            <p:ph type="body" idx="1"/>
          </p:nvPr>
        </p:nvSpPr>
        <p:spPr>
          <a:xfrm>
            <a:off x="0" y="533400"/>
            <a:ext cx="9144000" cy="5486400"/>
          </a:xfrm>
        </p:spPr>
        <p:txBody>
          <a:bodyPr/>
          <a:lstStyle/>
          <a:p>
            <a:pPr>
              <a:lnSpc>
                <a:spcPct val="90000"/>
              </a:lnSpc>
            </a:pPr>
            <a:r>
              <a:rPr lang="en-US" sz="1900" dirty="0" smtClean="0">
                <a:latin typeface="Verdana" pitchFamily="1" charset="0"/>
                <a:ea typeface="ＭＳ Ｐゴシック" pitchFamily="1" charset="-128"/>
                <a:cs typeface="ＭＳ Ｐゴシック" pitchFamily="1" charset="-128"/>
              </a:rPr>
              <a:t>Perioperative care (prep, surgery, and recovery) in hospitals is a system plagued with uncertainty, complexity, and opportunity. Surgeries often take longer or shorter than expected, staff can be overwhelmed or underwhelmed during the day, and there are specific medical requirements for matching staff to patients through the process. The goal of this project is to predict patient flow and optimize staff scheduling in perioperative care at Johns Hopkins Hospital</a:t>
            </a:r>
            <a:endParaRPr lang="en-US" sz="1800" dirty="0" smtClean="0">
              <a:latin typeface="Verdana" pitchFamily="1" charset="0"/>
              <a:ea typeface="ＭＳ Ｐゴシック" pitchFamily="1" charset="-128"/>
              <a:cs typeface="ＭＳ Ｐゴシック" pitchFamily="1" charset="-128"/>
            </a:endParaRPr>
          </a:p>
          <a:p>
            <a:pPr>
              <a:lnSpc>
                <a:spcPct val="90000"/>
              </a:lnSpc>
            </a:pPr>
            <a:r>
              <a:rPr lang="en-US" sz="1900" b="1" dirty="0" smtClean="0">
                <a:latin typeface="Verdana" pitchFamily="1" charset="0"/>
                <a:ea typeface="ＭＳ Ｐゴシック" pitchFamily="1" charset="-128"/>
                <a:cs typeface="ＭＳ Ｐゴシック" pitchFamily="1" charset="-128"/>
              </a:rPr>
              <a:t>What Students Will Do: </a:t>
            </a:r>
          </a:p>
          <a:p>
            <a:pPr lvl="1">
              <a:lnSpc>
                <a:spcPct val="90000"/>
              </a:lnSpc>
            </a:pPr>
            <a:r>
              <a:rPr lang="en-US" sz="1800" dirty="0" smtClean="0">
                <a:latin typeface="Verdana" pitchFamily="1" charset="0"/>
                <a:ea typeface="ＭＳ Ｐゴシック" pitchFamily="1" charset="-128"/>
                <a:cs typeface="ＭＳ Ｐゴシック" pitchFamily="1" charset="-128"/>
              </a:rPr>
              <a:t>Use </a:t>
            </a:r>
            <a:r>
              <a:rPr lang="en-US" sz="1800" dirty="0">
                <a:latin typeface="Verdana" pitchFamily="1" charset="0"/>
                <a:ea typeface="ＭＳ Ｐゴシック" pitchFamily="1" charset="-128"/>
                <a:cs typeface="ＭＳ Ｐゴシック" pitchFamily="1" charset="-128"/>
              </a:rPr>
              <a:t>historical data to build a simulation model for modeling uncertainty in patient </a:t>
            </a:r>
            <a:r>
              <a:rPr lang="en-US" sz="1800" dirty="0" smtClean="0">
                <a:latin typeface="Verdana" pitchFamily="1" charset="0"/>
                <a:ea typeface="ＭＳ Ｐゴシック" pitchFamily="1" charset="-128"/>
                <a:cs typeface="ＭＳ Ｐゴシック" pitchFamily="1" charset="-128"/>
              </a:rPr>
              <a:t>flow </a:t>
            </a:r>
          </a:p>
          <a:p>
            <a:pPr lvl="1">
              <a:lnSpc>
                <a:spcPct val="90000"/>
              </a:lnSpc>
            </a:pPr>
            <a:r>
              <a:rPr lang="en-US" sz="1800" dirty="0" smtClean="0">
                <a:latin typeface="Verdana" pitchFamily="1" charset="0"/>
                <a:ea typeface="ＭＳ Ｐゴシック" pitchFamily="1" charset="-128"/>
                <a:cs typeface="ＭＳ Ｐゴシック" pitchFamily="1" charset="-128"/>
              </a:rPr>
              <a:t>Match </a:t>
            </a:r>
            <a:r>
              <a:rPr lang="en-US" sz="1800" dirty="0">
                <a:latin typeface="Verdana" pitchFamily="1" charset="0"/>
                <a:ea typeface="ＭＳ Ｐゴシック" pitchFamily="1" charset="-128"/>
                <a:cs typeface="ＭＳ Ｐゴシック" pitchFamily="1" charset="-128"/>
              </a:rPr>
              <a:t>staff to patients </a:t>
            </a:r>
            <a:r>
              <a:rPr lang="en-US" sz="1800" dirty="0" smtClean="0">
                <a:latin typeface="Verdana" pitchFamily="1" charset="0"/>
                <a:ea typeface="ＭＳ Ｐゴシック" pitchFamily="1" charset="-128"/>
                <a:cs typeface="ＭＳ Ｐゴシック" pitchFamily="1" charset="-128"/>
              </a:rPr>
              <a:t>given </a:t>
            </a:r>
            <a:r>
              <a:rPr lang="en-US" sz="1800" dirty="0">
                <a:latin typeface="Verdana" pitchFamily="1" charset="0"/>
                <a:ea typeface="ＭＳ Ｐゴシック" pitchFamily="1" charset="-128"/>
                <a:cs typeface="ＭＳ Ｐゴシック" pitchFamily="1" charset="-128"/>
              </a:rPr>
              <a:t>medical </a:t>
            </a:r>
            <a:r>
              <a:rPr lang="en-US" sz="1800" dirty="0" smtClean="0">
                <a:latin typeface="Verdana" pitchFamily="1" charset="0"/>
                <a:ea typeface="ＭＳ Ｐゴシック" pitchFamily="1" charset="-128"/>
                <a:cs typeface="ＭＳ Ｐゴシック" pitchFamily="1" charset="-128"/>
              </a:rPr>
              <a:t>protocols and guidance, </a:t>
            </a:r>
            <a:endParaRPr lang="en-US" sz="1800" dirty="0">
              <a:latin typeface="Verdana" pitchFamily="1" charset="0"/>
              <a:ea typeface="ＭＳ Ｐゴシック" pitchFamily="1" charset="-128"/>
              <a:cs typeface="ＭＳ Ｐゴシック" pitchFamily="1" charset="-128"/>
            </a:endParaRPr>
          </a:p>
          <a:p>
            <a:pPr lvl="1">
              <a:lnSpc>
                <a:spcPct val="90000"/>
              </a:lnSpc>
            </a:pPr>
            <a:r>
              <a:rPr lang="en-US" sz="1800" dirty="0">
                <a:latin typeface="Verdana" pitchFamily="1" charset="0"/>
                <a:ea typeface="ＭＳ Ｐゴシック" pitchFamily="1" charset="-128"/>
                <a:cs typeface="ＭＳ Ｐゴシック" pitchFamily="1" charset="-128"/>
              </a:rPr>
              <a:t>O</a:t>
            </a:r>
            <a:r>
              <a:rPr lang="en-US" sz="1800" dirty="0" smtClean="0">
                <a:latin typeface="Verdana" pitchFamily="1" charset="0"/>
                <a:ea typeface="ＭＳ Ｐゴシック" pitchFamily="1" charset="-128"/>
                <a:cs typeface="ＭＳ Ｐゴシック" pitchFamily="1" charset="-128"/>
              </a:rPr>
              <a:t>ptimizing </a:t>
            </a:r>
            <a:r>
              <a:rPr lang="en-US" sz="1800" dirty="0">
                <a:latin typeface="Verdana" pitchFamily="1" charset="0"/>
                <a:ea typeface="ＭＳ Ｐゴシック" pitchFamily="1" charset="-128"/>
                <a:cs typeface="ＭＳ Ｐゴシック" pitchFamily="1" charset="-128"/>
              </a:rPr>
              <a:t>staff scheduling to minimize costs given </a:t>
            </a:r>
            <a:r>
              <a:rPr lang="en-US" sz="1800" dirty="0" smtClean="0">
                <a:latin typeface="Verdana" pitchFamily="1" charset="0"/>
                <a:ea typeface="ＭＳ Ｐゴシック" pitchFamily="1" charset="-128"/>
                <a:cs typeface="ＭＳ Ｐゴシック" pitchFamily="1" charset="-128"/>
              </a:rPr>
              <a:t>constraints </a:t>
            </a:r>
          </a:p>
          <a:p>
            <a:pPr lvl="1">
              <a:lnSpc>
                <a:spcPct val="90000"/>
              </a:lnSpc>
            </a:pPr>
            <a:r>
              <a:rPr lang="en-US" sz="1800" dirty="0" smtClean="0">
                <a:latin typeface="Verdana" pitchFamily="1" charset="0"/>
                <a:ea typeface="ＭＳ Ｐゴシック" pitchFamily="1" charset="-128"/>
                <a:cs typeface="ＭＳ Ｐゴシック" pitchFamily="1" charset="-128"/>
              </a:rPr>
              <a:t>Use unsupervised (or supervised learning) to come up with staffing ratios and rules</a:t>
            </a:r>
            <a:r>
              <a:rPr lang="en-US" sz="1800" dirty="0">
                <a:latin typeface="Verdana" pitchFamily="1" charset="0"/>
                <a:ea typeface="ＭＳ Ｐゴシック" pitchFamily="1" charset="-128"/>
                <a:cs typeface="ＭＳ Ｐゴシック" pitchFamily="1" charset="-128"/>
              </a:rPr>
              <a:t> </a:t>
            </a:r>
            <a:r>
              <a:rPr lang="en-US" sz="1800" dirty="0" smtClean="0">
                <a:latin typeface="Verdana" pitchFamily="1" charset="0"/>
                <a:ea typeface="ＭＳ Ｐゴシック" pitchFamily="1" charset="-128"/>
                <a:cs typeface="ＭＳ Ｐゴシック" pitchFamily="1" charset="-128"/>
              </a:rPr>
              <a:t>that are implementable</a:t>
            </a:r>
          </a:p>
          <a:p>
            <a:pPr>
              <a:lnSpc>
                <a:spcPct val="90000"/>
              </a:lnSpc>
            </a:pPr>
            <a:r>
              <a:rPr lang="en-US" sz="1900" b="1" dirty="0" smtClean="0">
                <a:latin typeface="Verdana" pitchFamily="1" charset="0"/>
                <a:ea typeface="ＭＳ Ｐゴシック" pitchFamily="1" charset="-128"/>
                <a:cs typeface="ＭＳ Ｐゴシック" pitchFamily="1" charset="-128"/>
              </a:rPr>
              <a:t>Deliverables:</a:t>
            </a:r>
            <a:r>
              <a:rPr lang="en-US" sz="1900" dirty="0" smtClean="0">
                <a:latin typeface="Verdana" pitchFamily="1" charset="0"/>
                <a:ea typeface="ＭＳ Ｐゴシック" pitchFamily="1" charset="-128"/>
                <a:cs typeface="ＭＳ Ｐゴシック" pitchFamily="1" charset="-128"/>
              </a:rPr>
              <a:t> Software that will input sample patient data from perioperative care and output staff schedules.</a:t>
            </a:r>
            <a:endParaRPr lang="en-US" sz="1800" dirty="0" smtClean="0">
              <a:latin typeface="Verdana" pitchFamily="1" charset="0"/>
              <a:ea typeface="ＭＳ Ｐゴシック" pitchFamily="1" charset="-128"/>
              <a:cs typeface="ＭＳ Ｐゴシック" pitchFamily="1" charset="-128"/>
            </a:endParaRPr>
          </a:p>
          <a:p>
            <a:pPr>
              <a:lnSpc>
                <a:spcPct val="90000"/>
              </a:lnSpc>
            </a:pPr>
            <a:r>
              <a:rPr lang="en-US" sz="1900" b="1" dirty="0" smtClean="0">
                <a:latin typeface="Verdana" pitchFamily="1" charset="0"/>
                <a:ea typeface="ＭＳ Ｐゴシック" pitchFamily="1" charset="-128"/>
                <a:cs typeface="ＭＳ Ｐゴシック" pitchFamily="1" charset="-128"/>
              </a:rPr>
              <a:t>Size group: </a:t>
            </a:r>
            <a:r>
              <a:rPr lang="en-US" sz="1900" dirty="0" smtClean="0">
                <a:latin typeface="Verdana" pitchFamily="1" charset="0"/>
                <a:ea typeface="ＭＳ Ｐゴシック" pitchFamily="1" charset="-128"/>
                <a:cs typeface="ＭＳ Ｐゴシック" pitchFamily="1" charset="-128"/>
              </a:rPr>
              <a:t>No more than 3</a:t>
            </a:r>
            <a:endParaRPr lang="en-US" sz="1800" b="1" dirty="0" smtClean="0">
              <a:latin typeface="Verdana" pitchFamily="1" charset="0"/>
              <a:ea typeface="ＭＳ Ｐゴシック" pitchFamily="1" charset="-128"/>
              <a:cs typeface="ＭＳ Ｐゴシック" pitchFamily="1" charset="-128"/>
            </a:endParaRPr>
          </a:p>
          <a:p>
            <a:pPr>
              <a:lnSpc>
                <a:spcPct val="90000"/>
              </a:lnSpc>
            </a:pPr>
            <a:r>
              <a:rPr lang="en-US" sz="1900" b="1" dirty="0" smtClean="0">
                <a:latin typeface="Verdana" pitchFamily="1" charset="0"/>
                <a:ea typeface="ＭＳ Ｐゴシック" pitchFamily="1" charset="-128"/>
                <a:cs typeface="ＭＳ Ｐゴシック" pitchFamily="1" charset="-128"/>
              </a:rPr>
              <a:t>Skills: </a:t>
            </a:r>
            <a:r>
              <a:rPr lang="en-US" sz="1900" dirty="0" smtClean="0">
                <a:latin typeface="Verdana" pitchFamily="1" charset="0"/>
                <a:ea typeface="ＭＳ Ｐゴシック" pitchFamily="1" charset="-128"/>
                <a:cs typeface="ＭＳ Ｐゴシック" pitchFamily="1" charset="-128"/>
              </a:rPr>
              <a:t>Simulation, Optimization</a:t>
            </a:r>
            <a:endParaRPr lang="en-US" sz="1800" b="1" dirty="0" smtClean="0">
              <a:latin typeface="Verdana" pitchFamily="1" charset="0"/>
              <a:ea typeface="ＭＳ Ｐゴシック" pitchFamily="1" charset="-128"/>
              <a:cs typeface="ＭＳ Ｐゴシック" pitchFamily="1" charset="-128"/>
            </a:endParaRPr>
          </a:p>
          <a:p>
            <a:pPr>
              <a:lnSpc>
                <a:spcPct val="90000"/>
              </a:lnSpc>
            </a:pPr>
            <a:r>
              <a:rPr lang="en-US" sz="1900" b="1" dirty="0" smtClean="0">
                <a:latin typeface="Verdana" pitchFamily="1" charset="0"/>
                <a:ea typeface="ＭＳ Ｐゴシック" pitchFamily="1" charset="-128"/>
                <a:cs typeface="ＭＳ Ｐゴシック" pitchFamily="1" charset="-128"/>
              </a:rPr>
              <a:t>Mentor: </a:t>
            </a:r>
            <a:r>
              <a:rPr lang="en-US" sz="1900" dirty="0" smtClean="0">
                <a:latin typeface="Verdana" pitchFamily="1" charset="0"/>
                <a:ea typeface="ＭＳ Ｐゴシック" pitchFamily="1" charset="-128"/>
                <a:cs typeface="ＭＳ Ｐゴシック" pitchFamily="1" charset="-128"/>
              </a:rPr>
              <a:t>Sauleh Siddiqui, Department of Civil Engineering, </a:t>
            </a:r>
            <a:r>
              <a:rPr lang="en-US" sz="1900" u="sng" dirty="0" smtClean="0">
                <a:latin typeface="Verdana" pitchFamily="1" charset="0"/>
                <a:ea typeface="ＭＳ Ｐゴシック" pitchFamily="1" charset="-128"/>
                <a:cs typeface="ＭＳ Ｐゴシック" pitchFamily="1" charset="-128"/>
              </a:rPr>
              <a:t>siddiqui@jhu.edu</a:t>
            </a:r>
            <a:r>
              <a:rPr lang="en-US" sz="1900" dirty="0" smtClean="0">
                <a:latin typeface="Verdana" pitchFamily="1" charset="0"/>
                <a:ea typeface="ＭＳ Ｐゴシック" pitchFamily="1" charset="-128"/>
                <a:cs typeface="ＭＳ Ｐゴシック" pitchFamily="1" charset="-128"/>
              </a:rPr>
              <a:t>.</a:t>
            </a:r>
          </a:p>
          <a:p>
            <a:pPr>
              <a:lnSpc>
                <a:spcPct val="90000"/>
              </a:lnSpc>
            </a:pPr>
            <a:endParaRPr lang="en-US" sz="1900" dirty="0" smtClean="0">
              <a:latin typeface="Verdana" pitchFamily="1" charset="0"/>
              <a:ea typeface="ＭＳ Ｐゴシック" pitchFamily="1" charset="-128"/>
              <a:cs typeface="ＭＳ Ｐゴシック" pitchFamily="1"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Structure</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371600"/>
            <a:ext cx="7894991" cy="4013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6977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Dataset Histogram</a:t>
            </a:r>
            <a:endParaRPr lang="en-US" dirty="0"/>
          </a:p>
        </p:txBody>
      </p:sp>
      <p:pic>
        <p:nvPicPr>
          <p:cNvPr id="4" name="Picture 2" descr="Figure2"/>
          <p:cNvPicPr>
            <a:picLocks noChangeAspect="1" noChangeArrowheads="1"/>
          </p:cNvPicPr>
          <p:nvPr/>
        </p:nvPicPr>
        <p:blipFill>
          <a:blip r:embed="rId2">
            <a:extLst>
              <a:ext uri="{28A0092B-C50C-407E-A947-70E740481C1C}">
                <a14:useLocalDpi xmlns:a14="http://schemas.microsoft.com/office/drawing/2010/main" val="0"/>
              </a:ext>
            </a:extLst>
          </a:blip>
          <a:srcRect l="4164" r="38182" b="32877"/>
          <a:stretch>
            <a:fillRect/>
          </a:stretch>
        </p:blipFill>
        <p:spPr bwMode="auto">
          <a:xfrm>
            <a:off x="1219200" y="817418"/>
            <a:ext cx="6571353" cy="5375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9621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Variation in </a:t>
            </a:r>
            <a:r>
              <a:rPr lang="en-US" smtClean="0"/>
              <a:t>Input Dataset in PACU</a:t>
            </a:r>
            <a:endParaRPr lang="en-US" dirty="0"/>
          </a:p>
        </p:txBody>
      </p:sp>
      <p:pic>
        <p:nvPicPr>
          <p:cNvPr id="5" name="Picture 2" descr="Figure3"/>
          <p:cNvPicPr>
            <a:picLocks noChangeAspect="1" noChangeArrowheads="1"/>
          </p:cNvPicPr>
          <p:nvPr/>
        </p:nvPicPr>
        <p:blipFill>
          <a:blip r:embed="rId2">
            <a:extLst>
              <a:ext uri="{28A0092B-C50C-407E-A947-70E740481C1C}">
                <a14:useLocalDpi xmlns:a14="http://schemas.microsoft.com/office/drawing/2010/main" val="0"/>
              </a:ext>
            </a:extLst>
          </a:blip>
          <a:srcRect l="5876" t="4564" r="38141" b="32936"/>
          <a:stretch>
            <a:fillRect/>
          </a:stretch>
        </p:blipFill>
        <p:spPr bwMode="auto">
          <a:xfrm>
            <a:off x="228600" y="838200"/>
            <a:ext cx="8471971" cy="5105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2669482"/>
      </p:ext>
    </p:extLst>
  </p:cSld>
  <p:clrMapOvr>
    <a:masterClrMapping/>
  </p:clrMapOvr>
  <p:timing>
    <p:tnLst>
      <p:par>
        <p:cTn id="1" dur="indefinite" restart="never" nodeType="tmRoot"/>
      </p:par>
    </p:tnLst>
  </p:timing>
</p:sld>
</file>

<file path=ppt/theme/theme1.xml><?xml version="1.0" encoding="utf-8"?>
<a:theme xmlns:a="http://schemas.openxmlformats.org/drawingml/2006/main" name="CIS-Lecture">
  <a:themeElements>
    <a:clrScheme name="CIS-Lectur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IS-Lect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defRPr>
        </a:defPPr>
      </a:lstStyle>
    </a:lnDef>
  </a:objectDefaults>
  <a:extraClrSchemeLst>
    <a:extraClrScheme>
      <a:clrScheme name="CIS-Lectur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IS-Lectur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IS-Lectur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IS-Lectur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IS-Lectur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IS-Lectur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IS-Lectur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CIS-Lecture</Template>
  <TotalTime>5975</TotalTime>
  <Words>194</Words>
  <Application>Microsoft Macintosh PowerPoint</Application>
  <PresentationFormat>On-screen Show (4:3)</PresentationFormat>
  <Paragraphs>14</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ＭＳ Ｐゴシック</vt:lpstr>
      <vt:lpstr>Times New Roman</vt:lpstr>
      <vt:lpstr>Verdana</vt:lpstr>
      <vt:lpstr>CIS-Lecture</vt:lpstr>
      <vt:lpstr>Patient Flow and Staff Scheduling in Perioperative Care </vt:lpstr>
      <vt:lpstr>Simulation Structure</vt:lpstr>
      <vt:lpstr>Input Dataset Histogram</vt:lpstr>
      <vt:lpstr>Variation in Input Dataset in PACU</vt:lpstr>
    </vt:vector>
  </TitlesOfParts>
  <Company>Johns Hopkins University</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Possible projects (examples)</dc:title>
  <dc:creator>R. H. Taylor</dc:creator>
  <cp:lastModifiedBy>Russell Taylor</cp:lastModifiedBy>
  <cp:revision>73</cp:revision>
  <cp:lastPrinted>1998-01-12T19:42:20Z</cp:lastPrinted>
  <dcterms:created xsi:type="dcterms:W3CDTF">2014-01-14T11:21:36Z</dcterms:created>
  <dcterms:modified xsi:type="dcterms:W3CDTF">2018-01-18T14:54:33Z</dcterms:modified>
</cp:coreProperties>
</file>