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8" r:id="rId3"/>
    <p:sldId id="259" r:id="rId4"/>
    <p:sldId id="261" r:id="rId5"/>
    <p:sldId id="260" r:id="rId6"/>
    <p:sldId id="262" r:id="rId7"/>
    <p:sldId id="265" r:id="rId8"/>
    <p:sldId id="264" r:id="rId9"/>
    <p:sldId id="274" r:id="rId10"/>
    <p:sldId id="267" r:id="rId11"/>
    <p:sldId id="269" r:id="rId12"/>
    <p:sldId id="266" r:id="rId13"/>
    <p:sldId id="275" r:id="rId14"/>
    <p:sldId id="268" r:id="rId15"/>
    <p:sldId id="270" r:id="rId16"/>
    <p:sldId id="276" r:id="rId17"/>
    <p:sldId id="278" r:id="rId18"/>
    <p:sldId id="273" r:id="rId19"/>
    <p:sldId id="277"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653" autoAdjust="0"/>
  </p:normalViewPr>
  <p:slideViewPr>
    <p:cSldViewPr snapToGrid="0">
      <p:cViewPr varScale="1">
        <p:scale>
          <a:sx n="73" d="100"/>
          <a:sy n="73" d="100"/>
        </p:scale>
        <p:origin x="100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5AF9EF-C39F-40A5-856C-4BBF8894AA91}" type="datetimeFigureOut">
              <a:rPr lang="en-US" smtClean="0"/>
              <a:t>4/21/2016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085FD4-38F7-474C-801D-6417C2EAC2D4}" type="slidenum">
              <a:rPr lang="en-US" smtClean="0"/>
              <a:t>‹#›</a:t>
            </a:fld>
            <a:endParaRPr lang="en-US"/>
          </a:p>
        </p:txBody>
      </p:sp>
    </p:spTree>
    <p:extLst>
      <p:ext uri="{BB962C8B-B14F-4D97-AF65-F5344CB8AC3E}">
        <p14:creationId xmlns:p14="http://schemas.microsoft.com/office/powerpoint/2010/main" val="564176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Name:</a:t>
            </a:r>
            <a:r>
              <a:rPr lang="en-US" baseline="0" dirty="0" smtClean="0"/>
              <a:t> </a:t>
            </a:r>
            <a:r>
              <a:rPr lang="en-US" baseline="0" dirty="0" err="1" smtClean="0"/>
              <a:t>Wook</a:t>
            </a:r>
            <a:endParaRPr lang="en-US" baseline="0" dirty="0" smtClean="0"/>
          </a:p>
          <a:p>
            <a:r>
              <a:rPr lang="en-US" baseline="0" dirty="0" smtClean="0"/>
              <a:t>Paper I am presenting today is ~</a:t>
            </a:r>
            <a:endParaRPr lang="en-US" dirty="0" smtClean="0"/>
          </a:p>
        </p:txBody>
      </p:sp>
      <p:sp>
        <p:nvSpPr>
          <p:cNvPr id="4" name="Slide Number Placeholder 3"/>
          <p:cNvSpPr>
            <a:spLocks noGrp="1"/>
          </p:cNvSpPr>
          <p:nvPr>
            <p:ph type="sldNum" sz="quarter" idx="10"/>
          </p:nvPr>
        </p:nvSpPr>
        <p:spPr/>
        <p:txBody>
          <a:bodyPr/>
          <a:lstStyle/>
          <a:p>
            <a:fld id="{F0085FD4-38F7-474C-801D-6417C2EAC2D4}" type="slidenum">
              <a:rPr lang="en-US" smtClean="0"/>
              <a:t>1</a:t>
            </a:fld>
            <a:endParaRPr lang="en-US"/>
          </a:p>
        </p:txBody>
      </p:sp>
    </p:spTree>
    <p:extLst>
      <p:ext uri="{BB962C8B-B14F-4D97-AF65-F5344CB8AC3E}">
        <p14:creationId xmlns:p14="http://schemas.microsoft.com/office/powerpoint/2010/main" val="4023447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a:t>
            </a:r>
            <a:r>
              <a:rPr lang="en-US" sz="1200" kern="1200" dirty="0" err="1" smtClean="0">
                <a:solidFill>
                  <a:schemeClr val="tx1"/>
                </a:solidFill>
                <a:effectLst/>
                <a:latin typeface="+mn-lt"/>
                <a:ea typeface="+mn-ea"/>
                <a:cs typeface="+mn-cs"/>
              </a:rPr>
              <a:t>To</a:t>
            </a:r>
            <a:r>
              <a:rPr lang="en-US" sz="1200" kern="1200" dirty="0" smtClean="0">
                <a:solidFill>
                  <a:schemeClr val="tx1"/>
                </a:solidFill>
                <a:effectLst/>
                <a:latin typeface="+mn-lt"/>
                <a:ea typeface="+mn-ea"/>
                <a:cs typeface="+mn-cs"/>
              </a:rPr>
              <a:t> test </a:t>
            </a:r>
            <a:r>
              <a:rPr lang="en-US" sz="1200" kern="1200" dirty="0" err="1" smtClean="0">
                <a:solidFill>
                  <a:schemeClr val="tx1"/>
                </a:solidFill>
                <a:effectLst/>
                <a:latin typeface="+mn-lt"/>
                <a:ea typeface="+mn-ea"/>
                <a:cs typeface="+mn-cs"/>
              </a:rPr>
              <a:t>perforamcne</a:t>
            </a:r>
            <a:r>
              <a:rPr lang="en-US" sz="1200" kern="1200" dirty="0" smtClean="0">
                <a:solidFill>
                  <a:schemeClr val="tx1"/>
                </a:solidFill>
                <a:effectLst/>
                <a:latin typeface="+mn-lt"/>
                <a:ea typeface="+mn-ea"/>
                <a:cs typeface="+mn-cs"/>
              </a:rPr>
              <a:t> of their approach, the study set an experiment to compare performance of Separable footprints with distance-driven method. This method approximates voxel footprints just using rectangles.</a:t>
            </a:r>
          </a:p>
          <a:p>
            <a:r>
              <a:rPr lang="en-US" sz="1200" kern="1200" dirty="0" smtClean="0">
                <a:solidFill>
                  <a:schemeClr val="tx1"/>
                </a:solidFill>
                <a:effectLst/>
                <a:latin typeface="+mn-lt"/>
                <a:ea typeface="+mn-ea"/>
                <a:cs typeface="+mn-cs"/>
              </a:rPr>
              <a:t>First experiment is forward project . </a:t>
            </a:r>
          </a:p>
          <a:p>
            <a:r>
              <a:rPr lang="en-US" sz="1200" kern="1200" dirty="0" smtClean="0">
                <a:solidFill>
                  <a:schemeClr val="tx1"/>
                </a:solidFill>
                <a:effectLst/>
                <a:latin typeface="+mn-lt"/>
                <a:ea typeface="+mn-ea"/>
                <a:cs typeface="+mn-cs"/>
              </a:rPr>
              <a:t>2</a:t>
            </a:r>
            <a:r>
              <a:rPr lang="en-US" sz="1200" kern="1200" baseline="30000" dirty="0"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is to test speed of forward back projection</a:t>
            </a:r>
          </a:p>
          <a:p>
            <a:r>
              <a:rPr lang="en-US" sz="1200" kern="1200" dirty="0" smtClean="0">
                <a:solidFill>
                  <a:schemeClr val="tx1"/>
                </a:solidFill>
                <a:effectLst/>
                <a:latin typeface="+mn-lt"/>
                <a:ea typeface="+mn-ea"/>
                <a:cs typeface="+mn-cs"/>
              </a:rPr>
              <a:t>And 3</a:t>
            </a:r>
            <a:r>
              <a:rPr lang="en-US" sz="1200" kern="1200" baseline="30000" dirty="0" smtClean="0">
                <a:solidFill>
                  <a:schemeClr val="tx1"/>
                </a:solidFill>
                <a:effectLst/>
                <a:latin typeface="+mn-lt"/>
                <a:ea typeface="+mn-ea"/>
                <a:cs typeface="+mn-cs"/>
              </a:rPr>
              <a:t>rd</a:t>
            </a:r>
            <a:r>
              <a:rPr lang="en-US" sz="1200" kern="1200" dirty="0" smtClean="0">
                <a:solidFill>
                  <a:schemeClr val="tx1"/>
                </a:solidFill>
                <a:effectLst/>
                <a:latin typeface="+mn-lt"/>
                <a:ea typeface="+mn-ea"/>
                <a:cs typeface="+mn-cs"/>
              </a:rPr>
              <a:t> is to check quality of reconstructed images with iterative reconstruction</a:t>
            </a:r>
          </a:p>
          <a:p>
            <a:r>
              <a:rPr lang="en-US" dirty="0" err="1" smtClean="0"/>
              <a:t>mpared</a:t>
            </a:r>
            <a:r>
              <a:rPr lang="en-US" dirty="0" smtClean="0"/>
              <a:t> </a:t>
            </a:r>
            <a:r>
              <a:rPr lang="en-US" dirty="0" smtClean="0"/>
              <a:t>with distance-driven projector method</a:t>
            </a:r>
            <a:endParaRPr lang="en-US" dirty="0"/>
          </a:p>
        </p:txBody>
      </p:sp>
      <p:sp>
        <p:nvSpPr>
          <p:cNvPr id="4" name="Slide Number Placeholder 3"/>
          <p:cNvSpPr>
            <a:spLocks noGrp="1"/>
          </p:cNvSpPr>
          <p:nvPr>
            <p:ph type="sldNum" sz="quarter" idx="10"/>
          </p:nvPr>
        </p:nvSpPr>
        <p:spPr/>
        <p:txBody>
          <a:bodyPr/>
          <a:lstStyle/>
          <a:p>
            <a:fld id="{F0085FD4-38F7-474C-801D-6417C2EAC2D4}" type="slidenum">
              <a:rPr lang="en-US" smtClean="0"/>
              <a:t>11</a:t>
            </a:fld>
            <a:endParaRPr lang="en-US"/>
          </a:p>
        </p:txBody>
      </p:sp>
    </p:spTree>
    <p:extLst>
      <p:ext uri="{BB962C8B-B14F-4D97-AF65-F5344CB8AC3E}">
        <p14:creationId xmlns:p14="http://schemas.microsoft.com/office/powerpoint/2010/main" val="3768113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Forward </a:t>
            </a:r>
            <a:r>
              <a:rPr lang="en-US" sz="1200" kern="1200" dirty="0" err="1" smtClean="0">
                <a:solidFill>
                  <a:schemeClr val="tx1"/>
                </a:solidFill>
                <a:effectLst/>
                <a:latin typeface="+mn-lt"/>
                <a:ea typeface="+mn-ea"/>
                <a:cs typeface="+mn-cs"/>
              </a:rPr>
              <a:t>proj</a:t>
            </a:r>
            <a:r>
              <a:rPr lang="en-US" sz="1200" kern="1200" dirty="0" smtClean="0">
                <a:solidFill>
                  <a:schemeClr val="tx1"/>
                </a:solidFill>
                <a:effectLst/>
                <a:latin typeface="+mn-lt"/>
                <a:ea typeface="+mn-ea"/>
                <a:cs typeface="+mn-cs"/>
              </a:rPr>
              <a:t>. of a voxel at 000 and 100 150 -100 was performed. Figure on right here shows result from voxel centered at origin. Combination of two different footprint approximations and 3 different amplification methods were used. They established ground truth as~.</a:t>
            </a:r>
          </a:p>
          <a:p>
            <a:r>
              <a:rPr lang="en-US" sz="1200" kern="1200" dirty="0" smtClean="0">
                <a:solidFill>
                  <a:schemeClr val="tx1"/>
                </a:solidFill>
                <a:effectLst/>
                <a:latin typeface="+mn-lt"/>
                <a:ea typeface="+mn-ea"/>
                <a:cs typeface="+mn-cs"/>
              </a:rPr>
              <a:t>And figure on the right shows SF method overall has lower maximal error than DD.</a:t>
            </a:r>
          </a:p>
          <a:p>
            <a:r>
              <a:rPr lang="en-US" sz="1200" kern="1200" dirty="0" smtClean="0">
                <a:solidFill>
                  <a:schemeClr val="tx1"/>
                </a:solidFill>
                <a:effectLst/>
                <a:latin typeface="+mn-lt"/>
                <a:ea typeface="+mn-ea"/>
                <a:cs typeface="+mn-cs"/>
              </a:rPr>
              <a:t>In this particular case,</a:t>
            </a:r>
          </a:p>
          <a:p>
            <a:endParaRPr lang="en-US" dirty="0"/>
          </a:p>
        </p:txBody>
      </p:sp>
      <p:sp>
        <p:nvSpPr>
          <p:cNvPr id="4" name="Slide Number Placeholder 3"/>
          <p:cNvSpPr>
            <a:spLocks noGrp="1"/>
          </p:cNvSpPr>
          <p:nvPr>
            <p:ph type="sldNum" sz="quarter" idx="10"/>
          </p:nvPr>
        </p:nvSpPr>
        <p:spPr/>
        <p:txBody>
          <a:bodyPr/>
          <a:lstStyle/>
          <a:p>
            <a:fld id="{F0085FD4-38F7-474C-801D-6417C2EAC2D4}" type="slidenum">
              <a:rPr lang="en-US" smtClean="0"/>
              <a:t>12</a:t>
            </a:fld>
            <a:endParaRPr lang="en-US"/>
          </a:p>
        </p:txBody>
      </p:sp>
    </p:spTree>
    <p:extLst>
      <p:ext uri="{BB962C8B-B14F-4D97-AF65-F5344CB8AC3E}">
        <p14:creationId xmlns:p14="http://schemas.microsoft.com/office/powerpoint/2010/main" val="2886176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this case, voxel centered at ~ examined. TT method showed higher </a:t>
            </a:r>
            <a:r>
              <a:rPr lang="en-US" sz="1200" kern="1200" dirty="0" err="1" smtClean="0">
                <a:solidFill>
                  <a:schemeClr val="tx1"/>
                </a:solidFill>
                <a:effectLst/>
                <a:latin typeface="+mn-lt"/>
                <a:ea typeface="+mn-ea"/>
                <a:cs typeface="+mn-cs"/>
              </a:rPr>
              <a:t>accuarcy</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0085FD4-38F7-474C-801D-6417C2EAC2D4}" type="slidenum">
              <a:rPr lang="en-US" smtClean="0"/>
              <a:t>13</a:t>
            </a:fld>
            <a:endParaRPr lang="en-US"/>
          </a:p>
        </p:txBody>
      </p:sp>
    </p:spTree>
    <p:extLst>
      <p:ext uri="{BB962C8B-B14F-4D97-AF65-F5344CB8AC3E}">
        <p14:creationId xmlns:p14="http://schemas.microsoft.com/office/powerpoint/2010/main" val="2229624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300 ITERATIONS of conjugate gradient algorithm</a:t>
            </a:r>
            <a:r>
              <a:rPr lang="en-US" baseline="0" dirty="0" smtClean="0"/>
              <a:t>,. Initialized by reconstruction by </a:t>
            </a:r>
            <a:r>
              <a:rPr lang="en-US" baseline="0" dirty="0" err="1" smtClean="0"/>
              <a:t>F</a:t>
            </a:r>
            <a:r>
              <a:rPr lang="en-US" altLang="ko-KR" baseline="0" dirty="0" err="1" smtClean="0"/>
              <a:t>dk</a:t>
            </a:r>
            <a:r>
              <a:rPr lang="en-US" baseline="0" dirty="0" smtClean="0"/>
              <a:t> method</a:t>
            </a:r>
          </a:p>
          <a:p>
            <a:r>
              <a:rPr lang="en-US" baseline="0" dirty="0" err="1" smtClean="0"/>
              <a:t>Fineer</a:t>
            </a:r>
            <a:r>
              <a:rPr lang="en-US" baseline="0" dirty="0" smtClean="0"/>
              <a:t> sampling of ROI </a:t>
            </a:r>
            <a:r>
              <a:rPr lang="en-US" baseline="0" dirty="0" err="1" smtClean="0"/>
              <a:t>appearently</a:t>
            </a:r>
            <a:r>
              <a:rPr lang="en-US" baseline="0" dirty="0" smtClean="0"/>
              <a:t> introduced</a:t>
            </a:r>
            <a:endParaRPr lang="en-US" dirty="0"/>
          </a:p>
        </p:txBody>
      </p:sp>
      <p:sp>
        <p:nvSpPr>
          <p:cNvPr id="4" name="Slide Number Placeholder 3"/>
          <p:cNvSpPr>
            <a:spLocks noGrp="1"/>
          </p:cNvSpPr>
          <p:nvPr>
            <p:ph type="sldNum" sz="quarter" idx="10"/>
          </p:nvPr>
        </p:nvSpPr>
        <p:spPr/>
        <p:txBody>
          <a:bodyPr/>
          <a:lstStyle/>
          <a:p>
            <a:fld id="{F0085FD4-38F7-474C-801D-6417C2EAC2D4}" type="slidenum">
              <a:rPr lang="en-US" smtClean="0"/>
              <a:t>15</a:t>
            </a:fld>
            <a:endParaRPr lang="en-US"/>
          </a:p>
        </p:txBody>
      </p:sp>
    </p:spTree>
    <p:extLst>
      <p:ext uri="{BB962C8B-B14F-4D97-AF65-F5344CB8AC3E}">
        <p14:creationId xmlns:p14="http://schemas.microsoft.com/office/powerpoint/2010/main" val="1616776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Rectangle approximation of DD: blurs corner of</a:t>
            </a:r>
            <a:r>
              <a:rPr lang="en-US" baseline="0" dirty="0" smtClean="0"/>
              <a:t> voxels</a:t>
            </a:r>
          </a:p>
          <a:p>
            <a:r>
              <a:rPr lang="en-US" baseline="0" dirty="0" smtClean="0"/>
              <a:t>With finer sampling of FOV, aliasing was removed. This tells finer sampling reduces differences between trapezoidal and rectangular approximation.</a:t>
            </a:r>
            <a:endParaRPr lang="en-US" dirty="0"/>
          </a:p>
        </p:txBody>
      </p:sp>
      <p:sp>
        <p:nvSpPr>
          <p:cNvPr id="4" name="Slide Number Placeholder 3"/>
          <p:cNvSpPr>
            <a:spLocks noGrp="1"/>
          </p:cNvSpPr>
          <p:nvPr>
            <p:ph type="sldNum" sz="quarter" idx="10"/>
          </p:nvPr>
        </p:nvSpPr>
        <p:spPr/>
        <p:txBody>
          <a:bodyPr/>
          <a:lstStyle/>
          <a:p>
            <a:fld id="{F0085FD4-38F7-474C-801D-6417C2EAC2D4}" type="slidenum">
              <a:rPr lang="en-US" smtClean="0"/>
              <a:t>16</a:t>
            </a:fld>
            <a:endParaRPr lang="en-US"/>
          </a:p>
        </p:txBody>
      </p:sp>
    </p:spTree>
    <p:extLst>
      <p:ext uri="{BB962C8B-B14F-4D97-AF65-F5344CB8AC3E}">
        <p14:creationId xmlns:p14="http://schemas.microsoft.com/office/powerpoint/2010/main" val="3346049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briefly restate our project, aim of our project is to develop a surgeon-friendly user interface to simulate fluoroscopic view of mobile C-arm. Often during orthopedic surgeries or in other procedures involving C-arm, surgeons often suffer finding a view they want to see. This process is time consuming and more exposes patient and surgeons to radiation.</a:t>
            </a:r>
          </a:p>
          <a:p>
            <a:r>
              <a:rPr lang="en-US" baseline="0" dirty="0" smtClean="0"/>
              <a:t>So we propose a method to use digitally reconstructed radiograph simulate the fluoroscopic view corresponding to a C-arm position. Users can </a:t>
            </a:r>
            <a:endParaRPr lang="en-US" dirty="0"/>
          </a:p>
        </p:txBody>
      </p:sp>
      <p:sp>
        <p:nvSpPr>
          <p:cNvPr id="4" name="Slide Number Placeholder 3"/>
          <p:cNvSpPr>
            <a:spLocks noGrp="1"/>
          </p:cNvSpPr>
          <p:nvPr>
            <p:ph type="sldNum" sz="quarter" idx="10"/>
          </p:nvPr>
        </p:nvSpPr>
        <p:spPr/>
        <p:txBody>
          <a:bodyPr/>
          <a:lstStyle/>
          <a:p>
            <a:fld id="{F0085FD4-38F7-474C-801D-6417C2EAC2D4}" type="slidenum">
              <a:rPr lang="en-US" smtClean="0"/>
              <a:t>2</a:t>
            </a:fld>
            <a:endParaRPr lang="en-US"/>
          </a:p>
        </p:txBody>
      </p:sp>
    </p:spTree>
    <p:extLst>
      <p:ext uri="{BB962C8B-B14F-4D97-AF65-F5344CB8AC3E}">
        <p14:creationId xmlns:p14="http://schemas.microsoft.com/office/powerpoint/2010/main" val="2862494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Little background for motivation of this research. </a:t>
            </a:r>
          </a:p>
          <a:p>
            <a:r>
              <a:rPr lang="en-US" sz="1200" kern="1200" dirty="0" smtClean="0">
                <a:solidFill>
                  <a:schemeClr val="tx1"/>
                </a:solidFill>
                <a:effectLst/>
                <a:latin typeface="+mn-lt"/>
                <a:ea typeface="+mn-ea"/>
                <a:cs typeface="+mn-cs"/>
              </a:rPr>
              <a:t>Conventionally, Iterative reconstruction provides better quality images with lower noises as it iteratively reconstruct images. However, as each iteration requires one forward and </a:t>
            </a:r>
            <a:r>
              <a:rPr lang="en-US" sz="1200" kern="1200" dirty="0" err="1" smtClean="0">
                <a:solidFill>
                  <a:schemeClr val="tx1"/>
                </a:solidFill>
                <a:effectLst/>
                <a:latin typeface="+mn-lt"/>
                <a:ea typeface="+mn-ea"/>
                <a:cs typeface="+mn-cs"/>
              </a:rPr>
              <a:t>backprojection</a:t>
            </a:r>
            <a:r>
              <a:rPr lang="en-US" sz="1200" kern="1200" dirty="0" smtClean="0">
                <a:solidFill>
                  <a:schemeClr val="tx1"/>
                </a:solidFill>
                <a:effectLst/>
                <a:latin typeface="+mn-lt"/>
                <a:ea typeface="+mn-ea"/>
                <a:cs typeface="+mn-cs"/>
              </a:rPr>
              <a:t>, the process is computationally expensive. One of the factor contributing to complexity of this method lies in complexity of integrating footprint function over a detector cells, and exact calculation of the footprint function – these processes will be briefly discussed in later slides.</a:t>
            </a:r>
          </a:p>
          <a:p>
            <a:endParaRPr lang="en-US" dirty="0"/>
          </a:p>
        </p:txBody>
      </p:sp>
      <p:sp>
        <p:nvSpPr>
          <p:cNvPr id="4" name="Slide Number Placeholder 3"/>
          <p:cNvSpPr>
            <a:spLocks noGrp="1"/>
          </p:cNvSpPr>
          <p:nvPr>
            <p:ph type="sldNum" sz="quarter" idx="10"/>
          </p:nvPr>
        </p:nvSpPr>
        <p:spPr/>
        <p:txBody>
          <a:bodyPr/>
          <a:lstStyle/>
          <a:p>
            <a:fld id="{F0085FD4-38F7-474C-801D-6417C2EAC2D4}" type="slidenum">
              <a:rPr lang="en-US" smtClean="0"/>
              <a:t>4</a:t>
            </a:fld>
            <a:endParaRPr lang="en-US"/>
          </a:p>
        </p:txBody>
      </p:sp>
    </p:spTree>
    <p:extLst>
      <p:ext uri="{BB962C8B-B14F-4D97-AF65-F5344CB8AC3E}">
        <p14:creationId xmlns:p14="http://schemas.microsoft.com/office/powerpoint/2010/main" val="1916129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is a </a:t>
            </a:r>
            <a:r>
              <a:rPr lang="en-US" sz="1200" kern="1200" dirty="0" err="1" smtClean="0">
                <a:solidFill>
                  <a:schemeClr val="tx1"/>
                </a:solidFill>
                <a:effectLst/>
                <a:latin typeface="+mn-lt"/>
                <a:ea typeface="+mn-ea"/>
                <a:cs typeface="+mn-cs"/>
              </a:rPr>
              <a:t>litte</a:t>
            </a:r>
            <a:r>
              <a:rPr lang="en-US" sz="1200" kern="1200" dirty="0" smtClean="0">
                <a:solidFill>
                  <a:schemeClr val="tx1"/>
                </a:solidFill>
                <a:effectLst/>
                <a:latin typeface="+mn-lt"/>
                <a:ea typeface="+mn-ea"/>
                <a:cs typeface="+mn-cs"/>
              </a:rPr>
              <a:t> background for Cone-Beam geometry. This paper focus on flat-detector axial-CB geometry. Here are figures of the geometry, and parameters that are used to described geometry. I am not going to explain this part with too much detail. (read out)</a:t>
            </a:r>
          </a:p>
          <a:p>
            <a:endParaRPr lang="en-US" dirty="0"/>
          </a:p>
        </p:txBody>
      </p:sp>
      <p:sp>
        <p:nvSpPr>
          <p:cNvPr id="4" name="Slide Number Placeholder 3"/>
          <p:cNvSpPr>
            <a:spLocks noGrp="1"/>
          </p:cNvSpPr>
          <p:nvPr>
            <p:ph type="sldNum" sz="quarter" idx="10"/>
          </p:nvPr>
        </p:nvSpPr>
        <p:spPr/>
        <p:txBody>
          <a:bodyPr/>
          <a:lstStyle/>
          <a:p>
            <a:fld id="{F0085FD4-38F7-474C-801D-6417C2EAC2D4}" type="slidenum">
              <a:rPr lang="en-US" smtClean="0"/>
              <a:t>5</a:t>
            </a:fld>
            <a:endParaRPr lang="en-US"/>
          </a:p>
        </p:txBody>
      </p:sp>
    </p:spTree>
    <p:extLst>
      <p:ext uri="{BB962C8B-B14F-4D97-AF65-F5344CB8AC3E}">
        <p14:creationId xmlns:p14="http://schemas.microsoft.com/office/powerpoint/2010/main" val="2003015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With the geometry in mind, I will briefly talk about cone-beam projection and footprint function.</a:t>
            </a:r>
          </a:p>
          <a:p>
            <a:r>
              <a:rPr lang="en-US" sz="1200" kern="1200" dirty="0" smtClean="0">
                <a:solidFill>
                  <a:schemeClr val="tx1"/>
                </a:solidFill>
                <a:effectLst/>
                <a:latin typeface="+mn-lt"/>
                <a:ea typeface="+mn-ea"/>
                <a:cs typeface="+mn-cs"/>
              </a:rPr>
              <a:t>Formula on the top describes a discretized object, represented by common basis function superimposed on a Cartesian grid. (In practice of iterative image reconstruction, this model rather than continuous object f(x) is used)</a:t>
            </a:r>
          </a:p>
          <a:p>
            <a:r>
              <a:rPr lang="en-US" sz="1200" kern="1200" dirty="0" smtClean="0">
                <a:solidFill>
                  <a:schemeClr val="tx1"/>
                </a:solidFill>
                <a:effectLst/>
                <a:latin typeface="+mn-lt"/>
                <a:ea typeface="+mn-ea"/>
                <a:cs typeface="+mn-cs"/>
              </a:rPr>
              <a:t>What’s below is projection y on detector coordinate </a:t>
            </a:r>
            <a:r>
              <a:rPr lang="en-US" sz="1200" kern="1200" dirty="0" err="1"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descried as a sum of multiples of blurred footprint </a:t>
            </a:r>
            <a:r>
              <a:rPr lang="en-US" sz="1200" kern="1200" dirty="0" err="1" smtClean="0">
                <a:solidFill>
                  <a:schemeClr val="tx1"/>
                </a:solidFill>
                <a:effectLst/>
                <a:latin typeface="+mn-lt"/>
                <a:ea typeface="+mn-ea"/>
                <a:cs typeface="+mn-cs"/>
              </a:rPr>
              <a:t>fn</a:t>
            </a:r>
            <a:r>
              <a:rPr lang="en-US" sz="1200" kern="1200" dirty="0" smtClean="0">
                <a:solidFill>
                  <a:schemeClr val="tx1"/>
                </a:solidFill>
                <a:effectLst/>
                <a:latin typeface="+mn-lt"/>
                <a:ea typeface="+mn-ea"/>
                <a:cs typeface="+mn-cs"/>
              </a:rPr>
              <a:t> alpha of nth object on detector coordinate </a:t>
            </a:r>
            <a:r>
              <a:rPr lang="en-US" sz="1200" kern="1200" dirty="0" err="1"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and value of the nth object. This blurred footprint function is described as 2D convolution of shift-invariant blur function h and q, the cone beam footprint function of beta. And solving for q exactly, and solving for this double integral around the footprint function is one of main computational complexity in iterative reconstruction approach.</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0085FD4-38F7-474C-801D-6417C2EAC2D4}" type="slidenum">
              <a:rPr lang="en-US" smtClean="0"/>
              <a:t>6</a:t>
            </a:fld>
            <a:endParaRPr lang="en-US"/>
          </a:p>
        </p:txBody>
      </p:sp>
    </p:spTree>
    <p:extLst>
      <p:ext uri="{BB962C8B-B14F-4D97-AF65-F5344CB8AC3E}">
        <p14:creationId xmlns:p14="http://schemas.microsoft.com/office/powerpoint/2010/main" val="923205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exact computation of the footprint function is computationally heavy, the paper proposes an alternative. In process of the search of alternative, they generate exact footprint function for voxels centered at three different places solving formula written last slide. And they found profile of footprint function in s and t direction seems separable. Profile in s looks like a trapezoid and profile in t looks like rectangular, for voxel with not much axial angle and trapezoidal for voxel with high axial angle.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0085FD4-38F7-474C-801D-6417C2EAC2D4}" type="slidenum">
              <a:rPr lang="en-US" smtClean="0"/>
              <a:t>7</a:t>
            </a:fld>
            <a:endParaRPr lang="en-US"/>
          </a:p>
        </p:txBody>
      </p:sp>
    </p:spTree>
    <p:extLst>
      <p:ext uri="{BB962C8B-B14F-4D97-AF65-F5344CB8AC3E}">
        <p14:creationId xmlns:p14="http://schemas.microsoft.com/office/powerpoint/2010/main" val="4217595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Inspired by these observation, the paper proposes a model of separable footprint. It approximates the footprint function as a multiple of amplitude L and 2D separable function </a:t>
            </a:r>
            <a:r>
              <a:rPr lang="en-US" sz="1200" kern="1200" dirty="0" err="1" smtClean="0">
                <a:solidFill>
                  <a:schemeClr val="tx1"/>
                </a:solidFill>
                <a:effectLst/>
                <a:latin typeface="+mn-lt"/>
                <a:ea typeface="+mn-ea"/>
                <a:cs typeface="+mn-cs"/>
              </a:rPr>
              <a:t>qsf</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Qsf</a:t>
            </a:r>
            <a:r>
              <a:rPr lang="en-US" sz="1200" kern="1200" dirty="0" smtClean="0">
                <a:solidFill>
                  <a:schemeClr val="tx1"/>
                </a:solidFill>
                <a:effectLst/>
                <a:latin typeface="+mn-lt"/>
                <a:ea typeface="+mn-ea"/>
                <a:cs typeface="+mn-cs"/>
              </a:rPr>
              <a:t> is separable to two components, one in terms of s and the other in terms of t. In other words, the footprint function is separated into multiple of s and t profiles with an appropriate amplitude. This approach poses a number of advantages over exact calculation. As it is faster~</a:t>
            </a:r>
          </a:p>
          <a:p>
            <a:endParaRPr lang="en-US" dirty="0"/>
          </a:p>
        </p:txBody>
      </p:sp>
      <p:sp>
        <p:nvSpPr>
          <p:cNvPr id="4" name="Slide Number Placeholder 3"/>
          <p:cNvSpPr>
            <a:spLocks noGrp="1"/>
          </p:cNvSpPr>
          <p:nvPr>
            <p:ph type="sldNum" sz="quarter" idx="10"/>
          </p:nvPr>
        </p:nvSpPr>
        <p:spPr/>
        <p:txBody>
          <a:bodyPr/>
          <a:lstStyle/>
          <a:p>
            <a:fld id="{F0085FD4-38F7-474C-801D-6417C2EAC2D4}" type="slidenum">
              <a:rPr lang="en-US" smtClean="0"/>
              <a:t>8</a:t>
            </a:fld>
            <a:endParaRPr lang="en-US"/>
          </a:p>
        </p:txBody>
      </p:sp>
    </p:spTree>
    <p:extLst>
      <p:ext uri="{BB962C8B-B14F-4D97-AF65-F5344CB8AC3E}">
        <p14:creationId xmlns:p14="http://schemas.microsoft.com/office/powerpoint/2010/main" val="3009542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as previously mentioned, difference in profile for voxels with high and low axial angles. So they developed two approximation method, one to use trapezoid function in </a:t>
            </a:r>
            <a:r>
              <a:rPr lang="en-US" sz="1200" kern="1200" dirty="0" err="1" smtClean="0">
                <a:solidFill>
                  <a:schemeClr val="tx1"/>
                </a:solidFill>
                <a:effectLst/>
                <a:latin typeface="+mn-lt"/>
                <a:ea typeface="+mn-ea"/>
                <a:cs typeface="+mn-cs"/>
              </a:rPr>
              <a:t>transaxial</a:t>
            </a:r>
            <a:r>
              <a:rPr lang="en-US" sz="1200" kern="1200" dirty="0" smtClean="0">
                <a:solidFill>
                  <a:schemeClr val="tx1"/>
                </a:solidFill>
                <a:effectLst/>
                <a:latin typeface="+mn-lt"/>
                <a:ea typeface="+mn-ea"/>
                <a:cs typeface="+mn-cs"/>
              </a:rPr>
              <a:t> direction and to use rectangular of axial direction. This approach is named SF TR. The other uses trapezoid function to approximate both directions.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0085FD4-38F7-474C-801D-6417C2EAC2D4}" type="slidenum">
              <a:rPr lang="en-US" smtClean="0"/>
              <a:t>9</a:t>
            </a:fld>
            <a:endParaRPr lang="en-US"/>
          </a:p>
        </p:txBody>
      </p:sp>
    </p:spTree>
    <p:extLst>
      <p:ext uri="{BB962C8B-B14F-4D97-AF65-F5344CB8AC3E}">
        <p14:creationId xmlns:p14="http://schemas.microsoft.com/office/powerpoint/2010/main" val="2949709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amplitude </a:t>
            </a:r>
            <a:r>
              <a:rPr lang="en-US" sz="1200" kern="1200" dirty="0" err="1" smtClean="0">
                <a:solidFill>
                  <a:schemeClr val="tx1"/>
                </a:solidFill>
                <a:effectLst/>
                <a:latin typeface="+mn-lt"/>
                <a:ea typeface="+mn-ea"/>
                <a:cs typeface="+mn-cs"/>
              </a:rPr>
              <a:t>approimatino</a:t>
            </a:r>
            <a:r>
              <a:rPr lang="en-US" sz="1200" kern="1200" dirty="0" smtClean="0">
                <a:solidFill>
                  <a:schemeClr val="tx1"/>
                </a:solidFill>
                <a:effectLst/>
                <a:latin typeface="+mn-lt"/>
                <a:ea typeface="+mn-ea"/>
                <a:cs typeface="+mn-cs"/>
              </a:rPr>
              <a:t> is done in 3 ways. The amplitude </a:t>
            </a:r>
            <a:r>
              <a:rPr lang="en-US" sz="1200" kern="1200" dirty="0" err="1" smtClean="0">
                <a:solidFill>
                  <a:schemeClr val="tx1"/>
                </a:solidFill>
                <a:effectLst/>
                <a:latin typeface="+mn-lt"/>
                <a:ea typeface="+mn-ea"/>
                <a:cs typeface="+mn-cs"/>
              </a:rPr>
              <a:t>fn</a:t>
            </a:r>
            <a:r>
              <a:rPr lang="en-US" sz="1200" kern="1200" dirty="0" smtClean="0">
                <a:solidFill>
                  <a:schemeClr val="tx1"/>
                </a:solidFill>
                <a:effectLst/>
                <a:latin typeface="+mn-lt"/>
                <a:ea typeface="+mn-ea"/>
                <a:cs typeface="+mn-cs"/>
              </a:rPr>
              <a:t> depend on azimuthal and polar angle of the rays. Three different methods to </a:t>
            </a:r>
            <a:r>
              <a:rPr lang="en-US" sz="1200" kern="1200" dirty="0" err="1" smtClean="0">
                <a:solidFill>
                  <a:schemeClr val="tx1"/>
                </a:solidFill>
                <a:effectLst/>
                <a:latin typeface="+mn-lt"/>
                <a:ea typeface="+mn-ea"/>
                <a:cs typeface="+mn-cs"/>
              </a:rPr>
              <a:t>calculatethe</a:t>
            </a:r>
            <a:r>
              <a:rPr lang="en-US" sz="1200" kern="1200" dirty="0" smtClean="0">
                <a:solidFill>
                  <a:schemeClr val="tx1"/>
                </a:solidFill>
                <a:effectLst/>
                <a:latin typeface="+mn-lt"/>
                <a:ea typeface="+mn-ea"/>
                <a:cs typeface="+mn-cs"/>
              </a:rPr>
              <a:t> amplitude, A3 a2 and a1. A3 is voxel dependent so it computes amplitude based on angles of ray connecting source and voxel centers. A2 method uses rays connecting detector center and the source to calculate </a:t>
            </a:r>
            <a:r>
              <a:rPr lang="en-US" sz="1200" kern="1200" dirty="0" err="1" smtClean="0">
                <a:solidFill>
                  <a:schemeClr val="tx1"/>
                </a:solidFill>
                <a:effectLst/>
                <a:latin typeface="+mn-lt"/>
                <a:ea typeface="+mn-ea"/>
                <a:cs typeface="+mn-cs"/>
              </a:rPr>
              <a:t>l_theta</a:t>
            </a:r>
            <a:r>
              <a:rPr lang="en-US" sz="1200" kern="1200" dirty="0" smtClean="0">
                <a:solidFill>
                  <a:schemeClr val="tx1"/>
                </a:solidFill>
                <a:effectLst/>
                <a:latin typeface="+mn-lt"/>
                <a:ea typeface="+mn-ea"/>
                <a:cs typeface="+mn-cs"/>
              </a:rPr>
              <a:t>, while using same voxel based approach to compute l pi. A1 uses rays connecting detector centers and the source to compute both terms.</a:t>
            </a:r>
          </a:p>
          <a:p>
            <a:endParaRPr lang="en-US" dirty="0"/>
          </a:p>
        </p:txBody>
      </p:sp>
      <p:sp>
        <p:nvSpPr>
          <p:cNvPr id="4" name="Slide Number Placeholder 3"/>
          <p:cNvSpPr>
            <a:spLocks noGrp="1"/>
          </p:cNvSpPr>
          <p:nvPr>
            <p:ph type="sldNum" sz="quarter" idx="10"/>
          </p:nvPr>
        </p:nvSpPr>
        <p:spPr/>
        <p:txBody>
          <a:bodyPr/>
          <a:lstStyle/>
          <a:p>
            <a:fld id="{F0085FD4-38F7-474C-801D-6417C2EAC2D4}" type="slidenum">
              <a:rPr lang="en-US" smtClean="0"/>
              <a:t>10</a:t>
            </a:fld>
            <a:endParaRPr lang="en-US"/>
          </a:p>
        </p:txBody>
      </p:sp>
    </p:spTree>
    <p:extLst>
      <p:ext uri="{BB962C8B-B14F-4D97-AF65-F5344CB8AC3E}">
        <p14:creationId xmlns:p14="http://schemas.microsoft.com/office/powerpoint/2010/main" val="632944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C5477E-0C11-47CC-9552-1D07C544E766}"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A40E2C-5400-4B5A-B8C3-341C268E23DC}" type="slidenum">
              <a:rPr lang="en-US" smtClean="0"/>
              <a:t>‹#›</a:t>
            </a:fld>
            <a:endParaRPr lang="en-US"/>
          </a:p>
        </p:txBody>
      </p:sp>
    </p:spTree>
    <p:extLst>
      <p:ext uri="{BB962C8B-B14F-4D97-AF65-F5344CB8AC3E}">
        <p14:creationId xmlns:p14="http://schemas.microsoft.com/office/powerpoint/2010/main" val="3187168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C5477E-0C11-47CC-9552-1D07C544E766}"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A40E2C-5400-4B5A-B8C3-341C268E23DC}" type="slidenum">
              <a:rPr lang="en-US" smtClean="0"/>
              <a:t>‹#›</a:t>
            </a:fld>
            <a:endParaRPr lang="en-US"/>
          </a:p>
        </p:txBody>
      </p:sp>
    </p:spTree>
    <p:extLst>
      <p:ext uri="{BB962C8B-B14F-4D97-AF65-F5344CB8AC3E}">
        <p14:creationId xmlns:p14="http://schemas.microsoft.com/office/powerpoint/2010/main" val="452102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C5477E-0C11-47CC-9552-1D07C544E766}"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A40E2C-5400-4B5A-B8C3-341C268E23DC}" type="slidenum">
              <a:rPr lang="en-US" smtClean="0"/>
              <a:t>‹#›</a:t>
            </a:fld>
            <a:endParaRPr lang="en-US"/>
          </a:p>
        </p:txBody>
      </p:sp>
    </p:spTree>
    <p:extLst>
      <p:ext uri="{BB962C8B-B14F-4D97-AF65-F5344CB8AC3E}">
        <p14:creationId xmlns:p14="http://schemas.microsoft.com/office/powerpoint/2010/main" val="2576020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C5477E-0C11-47CC-9552-1D07C544E766}"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A40E2C-5400-4B5A-B8C3-341C268E23DC}" type="slidenum">
              <a:rPr lang="en-US" smtClean="0"/>
              <a:t>‹#›</a:t>
            </a:fld>
            <a:endParaRPr lang="en-US"/>
          </a:p>
        </p:txBody>
      </p:sp>
    </p:spTree>
    <p:extLst>
      <p:ext uri="{BB962C8B-B14F-4D97-AF65-F5344CB8AC3E}">
        <p14:creationId xmlns:p14="http://schemas.microsoft.com/office/powerpoint/2010/main" val="2278312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C5477E-0C11-47CC-9552-1D07C544E766}"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A40E2C-5400-4B5A-B8C3-341C268E23DC}" type="slidenum">
              <a:rPr lang="en-US" smtClean="0"/>
              <a:t>‹#›</a:t>
            </a:fld>
            <a:endParaRPr lang="en-US"/>
          </a:p>
        </p:txBody>
      </p:sp>
    </p:spTree>
    <p:extLst>
      <p:ext uri="{BB962C8B-B14F-4D97-AF65-F5344CB8AC3E}">
        <p14:creationId xmlns:p14="http://schemas.microsoft.com/office/powerpoint/2010/main" val="443842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C5477E-0C11-47CC-9552-1D07C544E766}" type="datetimeFigureOut">
              <a:rPr lang="en-US" smtClean="0"/>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A40E2C-5400-4B5A-B8C3-341C268E23DC}" type="slidenum">
              <a:rPr lang="en-US" smtClean="0"/>
              <a:t>‹#›</a:t>
            </a:fld>
            <a:endParaRPr lang="en-US"/>
          </a:p>
        </p:txBody>
      </p:sp>
    </p:spTree>
    <p:extLst>
      <p:ext uri="{BB962C8B-B14F-4D97-AF65-F5344CB8AC3E}">
        <p14:creationId xmlns:p14="http://schemas.microsoft.com/office/powerpoint/2010/main" val="2826488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C5477E-0C11-47CC-9552-1D07C544E766}" type="datetimeFigureOut">
              <a:rPr lang="en-US" smtClean="0"/>
              <a:t>4/21/2016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A40E2C-5400-4B5A-B8C3-341C268E23DC}" type="slidenum">
              <a:rPr lang="en-US" smtClean="0"/>
              <a:t>‹#›</a:t>
            </a:fld>
            <a:endParaRPr lang="en-US"/>
          </a:p>
        </p:txBody>
      </p:sp>
    </p:spTree>
    <p:extLst>
      <p:ext uri="{BB962C8B-B14F-4D97-AF65-F5344CB8AC3E}">
        <p14:creationId xmlns:p14="http://schemas.microsoft.com/office/powerpoint/2010/main" val="1050720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C5477E-0C11-47CC-9552-1D07C544E766}" type="datetimeFigureOut">
              <a:rPr lang="en-US" smtClean="0"/>
              <a:t>4/21/2016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A40E2C-5400-4B5A-B8C3-341C268E23DC}" type="slidenum">
              <a:rPr lang="en-US" smtClean="0"/>
              <a:t>‹#›</a:t>
            </a:fld>
            <a:endParaRPr lang="en-US"/>
          </a:p>
        </p:txBody>
      </p:sp>
    </p:spTree>
    <p:extLst>
      <p:ext uri="{BB962C8B-B14F-4D97-AF65-F5344CB8AC3E}">
        <p14:creationId xmlns:p14="http://schemas.microsoft.com/office/powerpoint/2010/main" val="2279925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C5477E-0C11-47CC-9552-1D07C544E766}" type="datetimeFigureOut">
              <a:rPr lang="en-US" smtClean="0"/>
              <a:t>4/21/2016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A40E2C-5400-4B5A-B8C3-341C268E23DC}" type="slidenum">
              <a:rPr lang="en-US" smtClean="0"/>
              <a:t>‹#›</a:t>
            </a:fld>
            <a:endParaRPr lang="en-US"/>
          </a:p>
        </p:txBody>
      </p:sp>
    </p:spTree>
    <p:extLst>
      <p:ext uri="{BB962C8B-B14F-4D97-AF65-F5344CB8AC3E}">
        <p14:creationId xmlns:p14="http://schemas.microsoft.com/office/powerpoint/2010/main" val="1376414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C5477E-0C11-47CC-9552-1D07C544E766}" type="datetimeFigureOut">
              <a:rPr lang="en-US" smtClean="0"/>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A40E2C-5400-4B5A-B8C3-341C268E23DC}" type="slidenum">
              <a:rPr lang="en-US" smtClean="0"/>
              <a:t>‹#›</a:t>
            </a:fld>
            <a:endParaRPr lang="en-US"/>
          </a:p>
        </p:txBody>
      </p:sp>
    </p:spTree>
    <p:extLst>
      <p:ext uri="{BB962C8B-B14F-4D97-AF65-F5344CB8AC3E}">
        <p14:creationId xmlns:p14="http://schemas.microsoft.com/office/powerpoint/2010/main" val="2270372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C5477E-0C11-47CC-9552-1D07C544E766}" type="datetimeFigureOut">
              <a:rPr lang="en-US" smtClean="0"/>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A40E2C-5400-4B5A-B8C3-341C268E23DC}" type="slidenum">
              <a:rPr lang="en-US" smtClean="0"/>
              <a:t>‹#›</a:t>
            </a:fld>
            <a:endParaRPr lang="en-US"/>
          </a:p>
        </p:txBody>
      </p:sp>
    </p:spTree>
    <p:extLst>
      <p:ext uri="{BB962C8B-B14F-4D97-AF65-F5344CB8AC3E}">
        <p14:creationId xmlns:p14="http://schemas.microsoft.com/office/powerpoint/2010/main" val="1435145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C5477E-0C11-47CC-9552-1D07C544E766}" type="datetimeFigureOut">
              <a:rPr lang="en-US" smtClean="0"/>
              <a:t>4/21/2016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A40E2C-5400-4B5A-B8C3-341C268E23DC}" type="slidenum">
              <a:rPr lang="en-US" smtClean="0"/>
              <a:t>‹#›</a:t>
            </a:fld>
            <a:endParaRPr lang="en-US"/>
          </a:p>
        </p:txBody>
      </p:sp>
    </p:spTree>
    <p:extLst>
      <p:ext uri="{BB962C8B-B14F-4D97-AF65-F5344CB8AC3E}">
        <p14:creationId xmlns:p14="http://schemas.microsoft.com/office/powerpoint/2010/main" val="656900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smtClean="0"/>
              <a:t>3D </a:t>
            </a:r>
            <a:r>
              <a:rPr lang="en-US" sz="4800" b="1" dirty="0"/>
              <a:t>Forward and Back-Projection for X-Ray CT Using Separable </a:t>
            </a:r>
            <a:r>
              <a:rPr lang="en-US" sz="4800" b="1" dirty="0" smtClean="0"/>
              <a:t>Footprints</a:t>
            </a:r>
            <a:endParaRPr lang="en-US" sz="4800" dirty="0"/>
          </a:p>
        </p:txBody>
      </p:sp>
      <p:sp>
        <p:nvSpPr>
          <p:cNvPr id="3" name="Subtitle 2"/>
          <p:cNvSpPr>
            <a:spLocks noGrp="1"/>
          </p:cNvSpPr>
          <p:nvPr>
            <p:ph type="subTitle" idx="1"/>
          </p:nvPr>
        </p:nvSpPr>
        <p:spPr>
          <a:xfrm>
            <a:off x="1524000" y="4003091"/>
            <a:ext cx="9144000" cy="1655762"/>
          </a:xfrm>
        </p:spPr>
        <p:txBody>
          <a:bodyPr/>
          <a:lstStyle/>
          <a:p>
            <a:r>
              <a:rPr lang="en-US" dirty="0" smtClean="0"/>
              <a:t>04/21/16</a:t>
            </a:r>
          </a:p>
          <a:p>
            <a:pPr lvl="0">
              <a:spcBef>
                <a:spcPts val="0"/>
              </a:spcBef>
              <a:buClr>
                <a:schemeClr val="dk1"/>
              </a:buClr>
              <a:buSzPct val="52380"/>
            </a:pPr>
            <a:r>
              <a:rPr lang="ko" dirty="0" smtClean="0"/>
              <a:t>Group 5: Seung Wook Lee</a:t>
            </a:r>
          </a:p>
          <a:p>
            <a:pPr lvl="0">
              <a:spcBef>
                <a:spcPts val="0"/>
              </a:spcBef>
              <a:buClr>
                <a:schemeClr val="dk1"/>
              </a:buClr>
              <a:buSzPct val="52380"/>
            </a:pPr>
            <a:r>
              <a:rPr lang="ko" dirty="0" smtClean="0"/>
              <a:t>Mentor: Dr. Jeff Siewerdsen</a:t>
            </a:r>
          </a:p>
          <a:p>
            <a:pPr lvl="0">
              <a:spcBef>
                <a:spcPts val="0"/>
              </a:spcBef>
              <a:buClr>
                <a:schemeClr val="dk1"/>
              </a:buClr>
              <a:buSzPct val="52380"/>
            </a:pPr>
            <a:r>
              <a:rPr lang="ko" dirty="0" smtClean="0"/>
              <a:t>Dr. Matthew Jacobson, Dr. Tharindu da Silva, Dr. Joseph Goerres</a:t>
            </a:r>
            <a:endParaRPr lang="ko" dirty="0"/>
          </a:p>
        </p:txBody>
      </p:sp>
      <p:sp>
        <p:nvSpPr>
          <p:cNvPr id="5" name="Shape 59"/>
          <p:cNvSpPr/>
          <p:nvPr/>
        </p:nvSpPr>
        <p:spPr>
          <a:xfrm>
            <a:off x="3803224" y="-150"/>
            <a:ext cx="8388775" cy="792630"/>
          </a:xfrm>
          <a:prstGeom prst="rect">
            <a:avLst/>
          </a:prstGeom>
          <a:solidFill>
            <a:srgbClr val="9FC5E8"/>
          </a:solidFill>
          <a:ln>
            <a:noFill/>
          </a:ln>
        </p:spPr>
        <p:txBody>
          <a:bodyPr lIns="91425" tIns="91425" rIns="91425" bIns="91425" anchor="ctr" anchorCtr="0">
            <a:noAutofit/>
          </a:bodyPr>
          <a:lstStyle/>
          <a:p>
            <a:pPr lvl="0">
              <a:spcBef>
                <a:spcPts val="0"/>
              </a:spcBef>
              <a:buNone/>
            </a:pPr>
            <a:endParaRPr dirty="0"/>
          </a:p>
        </p:txBody>
      </p:sp>
      <p:pic>
        <p:nvPicPr>
          <p:cNvPr id="4" name="Shape 58"/>
          <p:cNvPicPr preferRelativeResize="0"/>
          <p:nvPr/>
        </p:nvPicPr>
        <p:blipFill>
          <a:blip r:embed="rId3">
            <a:alphaModFix/>
          </a:blip>
          <a:stretch>
            <a:fillRect/>
          </a:stretch>
        </p:blipFill>
        <p:spPr>
          <a:xfrm>
            <a:off x="0" y="0"/>
            <a:ext cx="5527040" cy="792695"/>
          </a:xfrm>
          <a:prstGeom prst="rect">
            <a:avLst/>
          </a:prstGeom>
          <a:noFill/>
          <a:ln>
            <a:noFill/>
          </a:ln>
        </p:spPr>
      </p:pic>
    </p:spTree>
    <p:extLst>
      <p:ext uri="{BB962C8B-B14F-4D97-AF65-F5344CB8AC3E}">
        <p14:creationId xmlns:p14="http://schemas.microsoft.com/office/powerpoint/2010/main" val="400223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Separable Footprint</a:t>
            </a:r>
            <a:endParaRPr lang="en-US" dirty="0"/>
          </a:p>
        </p:txBody>
      </p:sp>
      <p:sp>
        <p:nvSpPr>
          <p:cNvPr id="3" name="Content Placeholder 2"/>
          <p:cNvSpPr>
            <a:spLocks noGrp="1"/>
          </p:cNvSpPr>
          <p:nvPr>
            <p:ph idx="1"/>
          </p:nvPr>
        </p:nvSpPr>
        <p:spPr/>
        <p:txBody>
          <a:bodyPr/>
          <a:lstStyle/>
          <a:p>
            <a:r>
              <a:rPr lang="en-US" dirty="0" smtClean="0"/>
              <a:t>Amplitude Approximation:</a:t>
            </a:r>
            <a:endParaRPr lang="en-US" dirty="0" smtClean="0"/>
          </a:p>
          <a:p>
            <a:r>
              <a:rPr lang="en-US" dirty="0" smtClean="0"/>
              <a:t>Determined by azimuthal/polar angles of rays</a:t>
            </a:r>
          </a:p>
          <a:p>
            <a:r>
              <a:rPr lang="en-US" dirty="0" smtClean="0"/>
              <a:t>A3: voxel-dependent amplitude</a:t>
            </a:r>
          </a:p>
          <a:p>
            <a:pPr lvl="1"/>
            <a:r>
              <a:rPr lang="en-US" dirty="0" smtClean="0"/>
              <a:t>Based on angles of rays passing every voxel </a:t>
            </a:r>
            <a:r>
              <a:rPr lang="en-US" dirty="0" smtClean="0"/>
              <a:t>center</a:t>
            </a:r>
          </a:p>
          <a:p>
            <a:r>
              <a:rPr lang="en-US" dirty="0" smtClean="0"/>
              <a:t>A2: voxel-ray dependent amplitude</a:t>
            </a:r>
          </a:p>
          <a:p>
            <a:pPr lvl="1"/>
            <a:r>
              <a:rPr lang="en-US" dirty="0" smtClean="0"/>
              <a:t>Polar </a:t>
            </a:r>
            <a:r>
              <a:rPr lang="en-US" dirty="0" smtClean="0"/>
              <a:t>amp: Based on polar angle of ray connecting source/detector center</a:t>
            </a:r>
          </a:p>
          <a:p>
            <a:r>
              <a:rPr lang="en-US" dirty="0" smtClean="0"/>
              <a:t>A3: ray-dependent amplitude</a:t>
            </a:r>
          </a:p>
          <a:p>
            <a:pPr lvl="1"/>
            <a:r>
              <a:rPr lang="en-US" dirty="0" smtClean="0"/>
              <a:t>Based on azimuthal/polar angle of ray connecting source/detector center</a:t>
            </a:r>
          </a:p>
        </p:txBody>
      </p:sp>
      <p:pic>
        <p:nvPicPr>
          <p:cNvPr id="4" name="Picture 3"/>
          <p:cNvPicPr>
            <a:picLocks noChangeAspect="1"/>
          </p:cNvPicPr>
          <p:nvPr/>
        </p:nvPicPr>
        <p:blipFill>
          <a:blip r:embed="rId3"/>
          <a:stretch>
            <a:fillRect/>
          </a:stretch>
        </p:blipFill>
        <p:spPr>
          <a:xfrm>
            <a:off x="5134937" y="1813306"/>
            <a:ext cx="3700125" cy="575533"/>
          </a:xfrm>
          <a:prstGeom prst="rect">
            <a:avLst/>
          </a:prstGeom>
        </p:spPr>
      </p:pic>
    </p:spTree>
    <p:extLst>
      <p:ext uri="{BB962C8B-B14F-4D97-AF65-F5344CB8AC3E}">
        <p14:creationId xmlns:p14="http://schemas.microsoft.com/office/powerpoint/2010/main" val="1553217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3" name="Content Placeholder 2"/>
          <p:cNvSpPr>
            <a:spLocks noGrp="1"/>
          </p:cNvSpPr>
          <p:nvPr>
            <p:ph idx="1"/>
          </p:nvPr>
        </p:nvSpPr>
        <p:spPr>
          <a:xfrm>
            <a:off x="838200" y="1825625"/>
            <a:ext cx="10515600" cy="4555510"/>
          </a:xfrm>
        </p:spPr>
        <p:txBody>
          <a:bodyPr>
            <a:normAutofit/>
          </a:bodyPr>
          <a:lstStyle/>
          <a:p>
            <a:r>
              <a:rPr lang="en-US" dirty="0" smtClean="0"/>
              <a:t>Compared with distance-driven (DD) projector </a:t>
            </a:r>
            <a:r>
              <a:rPr lang="en-US" dirty="0" smtClean="0"/>
              <a:t>method for evaluation</a:t>
            </a:r>
            <a:endParaRPr lang="en-US" dirty="0" smtClean="0"/>
          </a:p>
          <a:p>
            <a:pPr lvl="1"/>
            <a:r>
              <a:rPr lang="en-US" dirty="0" smtClean="0"/>
              <a:t>DD method: approximates voxel footprints using rectangle</a:t>
            </a:r>
            <a:r>
              <a:rPr lang="en-US" dirty="0" smtClean="0"/>
              <a:t>.</a:t>
            </a:r>
            <a:endParaRPr lang="en-US" dirty="0" smtClean="0"/>
          </a:p>
          <a:p>
            <a:r>
              <a:rPr lang="en-US" dirty="0" smtClean="0"/>
              <a:t>Experiment 1: Forward projection </a:t>
            </a:r>
            <a:r>
              <a:rPr lang="en-US" dirty="0" smtClean="0"/>
              <a:t>of 1mm</a:t>
            </a:r>
            <a:r>
              <a:rPr lang="en-US" baseline="30000" dirty="0" smtClean="0"/>
              <a:t>3</a:t>
            </a:r>
            <a:r>
              <a:rPr lang="en-US" baseline="-25000" dirty="0" smtClean="0"/>
              <a:t> </a:t>
            </a:r>
            <a:r>
              <a:rPr lang="en-US" dirty="0" smtClean="0"/>
              <a:t>voxel</a:t>
            </a:r>
          </a:p>
          <a:p>
            <a:pPr lvl="1"/>
            <a:r>
              <a:rPr lang="en-US" dirty="0" smtClean="0"/>
              <a:t>Computed maximum errors of forward projections</a:t>
            </a:r>
          </a:p>
          <a:p>
            <a:r>
              <a:rPr lang="en-US" dirty="0" smtClean="0"/>
              <a:t>Experiment 2: Speed of forward/back </a:t>
            </a:r>
            <a:r>
              <a:rPr lang="en-US" dirty="0" smtClean="0"/>
              <a:t>projection</a:t>
            </a:r>
            <a:endParaRPr lang="en-US" dirty="0" smtClean="0"/>
          </a:p>
          <a:p>
            <a:pPr lvl="1"/>
            <a:r>
              <a:rPr lang="en-US" dirty="0" smtClean="0"/>
              <a:t>Measured </a:t>
            </a:r>
            <a:r>
              <a:rPr lang="en-US" dirty="0" smtClean="0"/>
              <a:t>computation time</a:t>
            </a:r>
          </a:p>
          <a:p>
            <a:r>
              <a:rPr lang="en-US" dirty="0" smtClean="0"/>
              <a:t>Experiment 3: Iterative Reconstruction</a:t>
            </a:r>
          </a:p>
          <a:p>
            <a:pPr lvl="1"/>
            <a:r>
              <a:rPr lang="en-US" dirty="0" smtClean="0"/>
              <a:t>Compared image generated by iterative reconstruction of digital phantom</a:t>
            </a:r>
          </a:p>
          <a:p>
            <a:endParaRPr lang="en-US" dirty="0"/>
          </a:p>
        </p:txBody>
      </p:sp>
    </p:spTree>
    <p:extLst>
      <p:ext uri="{BB962C8B-B14F-4D97-AF65-F5344CB8AC3E}">
        <p14:creationId xmlns:p14="http://schemas.microsoft.com/office/powerpoint/2010/main" val="1972922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Experiment 1</a:t>
            </a:r>
            <a:endParaRPr lang="en-US" dirty="0"/>
          </a:p>
        </p:txBody>
      </p:sp>
      <p:sp>
        <p:nvSpPr>
          <p:cNvPr id="3" name="Content Placeholder 2"/>
          <p:cNvSpPr>
            <a:spLocks noGrp="1"/>
          </p:cNvSpPr>
          <p:nvPr>
            <p:ph idx="1"/>
          </p:nvPr>
        </p:nvSpPr>
        <p:spPr>
          <a:xfrm>
            <a:off x="838200" y="1419224"/>
            <a:ext cx="5660923" cy="5207717"/>
          </a:xfrm>
        </p:spPr>
        <p:txBody>
          <a:bodyPr>
            <a:normAutofit/>
          </a:bodyPr>
          <a:lstStyle/>
          <a:p>
            <a:r>
              <a:rPr lang="en-US" sz="2000" dirty="0" smtClean="0"/>
              <a:t>Forward projection of basis function</a:t>
            </a:r>
          </a:p>
          <a:p>
            <a:pPr lvl="1"/>
            <a:r>
              <a:rPr lang="en-US" sz="1600" dirty="0" smtClean="0"/>
              <a:t>Voxel size 1x1x1 mm</a:t>
            </a:r>
          </a:p>
          <a:p>
            <a:pPr lvl="1"/>
            <a:r>
              <a:rPr lang="en-US" sz="1600" dirty="0" smtClean="0"/>
              <a:t>Centered at (0,0,0) and (100, 150, -100)</a:t>
            </a:r>
          </a:p>
          <a:p>
            <a:r>
              <a:rPr lang="en-US" sz="2000" dirty="0" smtClean="0"/>
              <a:t>Combination </a:t>
            </a:r>
            <a:r>
              <a:rPr lang="en-US" sz="2000" dirty="0"/>
              <a:t>of different SF and amplitude </a:t>
            </a:r>
            <a:r>
              <a:rPr lang="en-US" sz="2000" dirty="0" smtClean="0"/>
              <a:t>methods examined (TR-A1~A3, TT-A1,A2)</a:t>
            </a:r>
            <a:endParaRPr lang="en-US" sz="2000" dirty="0" smtClean="0"/>
          </a:p>
          <a:p>
            <a:r>
              <a:rPr lang="en-US" sz="2000" dirty="0" smtClean="0"/>
              <a:t>Ground </a:t>
            </a:r>
            <a:r>
              <a:rPr lang="en-US" sz="2000" dirty="0" smtClean="0"/>
              <a:t>truth: </a:t>
            </a:r>
            <a:r>
              <a:rPr lang="en-US" sz="2000" dirty="0"/>
              <a:t>linearly averaging 1000 x 1000 analytical line integrals of rays sampled over each detector cell </a:t>
            </a:r>
            <a:endParaRPr lang="en-US" sz="2000" dirty="0" smtClean="0"/>
          </a:p>
          <a:p>
            <a:r>
              <a:rPr lang="en-US" sz="2000" dirty="0" smtClean="0"/>
              <a:t>SF method: lower maximum error than DD method</a:t>
            </a:r>
          </a:p>
          <a:p>
            <a:r>
              <a:rPr lang="en-US" sz="2000" dirty="0" smtClean="0"/>
              <a:t>Case 1: center at (0,0,0)</a:t>
            </a:r>
          </a:p>
          <a:p>
            <a:pPr lvl="1"/>
            <a:r>
              <a:rPr lang="en-US" sz="1600" dirty="0" smtClean="0"/>
              <a:t>TR/TT showed same result – similar profile</a:t>
            </a:r>
          </a:p>
          <a:p>
            <a:pPr lvl="1"/>
            <a:r>
              <a:rPr lang="en-US" sz="1600" dirty="0" smtClean="0"/>
              <a:t>A1 vs. A2, A3</a:t>
            </a:r>
            <a:br>
              <a:rPr lang="en-US" sz="1600" dirty="0" smtClean="0"/>
            </a:br>
            <a:r>
              <a:rPr lang="en-US" sz="1600" dirty="0" smtClean="0"/>
              <a:t>Slightly higher error for A1 by 3.4x10</a:t>
            </a:r>
            <a:r>
              <a:rPr lang="en-US" sz="1600" baseline="30000" dirty="0" smtClean="0"/>
              <a:t>-4</a:t>
            </a:r>
            <a:r>
              <a:rPr lang="en-US" sz="1600" dirty="0" smtClean="0"/>
              <a:t> at </a:t>
            </a:r>
            <a:r>
              <a:rPr lang="el-GR" sz="1600" dirty="0"/>
              <a:t>β</a:t>
            </a:r>
            <a:r>
              <a:rPr lang="en-US" sz="1600" dirty="0"/>
              <a:t> = 45</a:t>
            </a:r>
            <a:r>
              <a:rPr lang="en-US" sz="1600" b="1" dirty="0"/>
              <a:t>°</a:t>
            </a:r>
            <a:endParaRPr lang="en-US" sz="1600" b="1" dirty="0" smtClean="0"/>
          </a:p>
          <a:p>
            <a:pPr lvl="1"/>
            <a:r>
              <a:rPr lang="en-US" sz="1600" dirty="0" smtClean="0"/>
              <a:t>DD errors: at </a:t>
            </a:r>
            <a:r>
              <a:rPr lang="el-GR" sz="1600" dirty="0" smtClean="0"/>
              <a:t>β</a:t>
            </a:r>
            <a:r>
              <a:rPr lang="en-US" sz="1600" dirty="0" smtClean="0"/>
              <a:t> = </a:t>
            </a:r>
            <a:r>
              <a:rPr lang="en-US" sz="1600" dirty="0"/>
              <a:t>45</a:t>
            </a:r>
            <a:r>
              <a:rPr lang="en-US" sz="1600" b="1" dirty="0"/>
              <a:t>°</a:t>
            </a:r>
            <a:r>
              <a:rPr lang="en-US" sz="1600" dirty="0" smtClean="0"/>
              <a:t/>
            </a:r>
            <a:br>
              <a:rPr lang="en-US" sz="1600" dirty="0" smtClean="0"/>
            </a:br>
            <a:r>
              <a:rPr lang="en-US" sz="1600" dirty="0" smtClean="0"/>
              <a:t>x652 larger than SF-A1 methods</a:t>
            </a:r>
            <a:br>
              <a:rPr lang="en-US" sz="1600" dirty="0" smtClean="0"/>
            </a:br>
            <a:r>
              <a:rPr lang="en-US" sz="1600" dirty="0" smtClean="0"/>
              <a:t>x2.6 </a:t>
            </a:r>
            <a:r>
              <a:rPr lang="en-US" sz="1600" dirty="0"/>
              <a:t>× </a:t>
            </a:r>
            <a:r>
              <a:rPr lang="en-US" sz="1600" dirty="0" smtClean="0"/>
              <a:t>10</a:t>
            </a:r>
            <a:r>
              <a:rPr lang="en-US" sz="1600" baseline="30000" dirty="0" smtClean="0"/>
              <a:t>3</a:t>
            </a:r>
            <a:r>
              <a:rPr lang="en-US" sz="1600" dirty="0" smtClean="0"/>
              <a:t> larger than SF with A2/A3 methods</a:t>
            </a:r>
            <a:endParaRPr lang="en-US" sz="1600" baseline="30000" dirty="0" smtClean="0"/>
          </a:p>
          <a:p>
            <a:pPr lvl="1"/>
            <a:endParaRPr lang="en-US" sz="1600" dirty="0" smtClean="0"/>
          </a:p>
        </p:txBody>
      </p:sp>
      <p:pic>
        <p:nvPicPr>
          <p:cNvPr id="7" name="Picture 6"/>
          <p:cNvPicPr>
            <a:picLocks noChangeAspect="1"/>
          </p:cNvPicPr>
          <p:nvPr/>
        </p:nvPicPr>
        <p:blipFill>
          <a:blip r:embed="rId3"/>
          <a:stretch>
            <a:fillRect/>
          </a:stretch>
        </p:blipFill>
        <p:spPr>
          <a:xfrm>
            <a:off x="6429375" y="1214719"/>
            <a:ext cx="5762625" cy="4657725"/>
          </a:xfrm>
          <a:prstGeom prst="rect">
            <a:avLst/>
          </a:prstGeom>
        </p:spPr>
      </p:pic>
    </p:spTree>
    <p:extLst>
      <p:ext uri="{BB962C8B-B14F-4D97-AF65-F5344CB8AC3E}">
        <p14:creationId xmlns:p14="http://schemas.microsoft.com/office/powerpoint/2010/main" val="24982762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Experiment 1</a:t>
            </a:r>
          </a:p>
        </p:txBody>
      </p:sp>
      <p:sp>
        <p:nvSpPr>
          <p:cNvPr id="3" name="Content Placeholder 2"/>
          <p:cNvSpPr>
            <a:spLocks noGrp="1"/>
          </p:cNvSpPr>
          <p:nvPr>
            <p:ph idx="1"/>
          </p:nvPr>
        </p:nvSpPr>
        <p:spPr>
          <a:xfrm>
            <a:off x="838200" y="1825625"/>
            <a:ext cx="4785852" cy="4351338"/>
          </a:xfrm>
        </p:spPr>
        <p:txBody>
          <a:bodyPr>
            <a:normAutofit/>
          </a:bodyPr>
          <a:lstStyle/>
          <a:p>
            <a:r>
              <a:rPr lang="en-US" sz="2400" dirty="0"/>
              <a:t>Case 2: </a:t>
            </a:r>
            <a:r>
              <a:rPr lang="en-US" sz="2400" dirty="0" smtClean="0"/>
              <a:t>Voxel centered </a:t>
            </a:r>
            <a:r>
              <a:rPr lang="en-US" sz="2400" dirty="0"/>
              <a:t>at (100, 150, -100) </a:t>
            </a:r>
            <a:r>
              <a:rPr lang="en-US" sz="2400" dirty="0" smtClean="0"/>
              <a:t>mm</a:t>
            </a:r>
          </a:p>
          <a:p>
            <a:r>
              <a:rPr lang="en-US" sz="2400" dirty="0" smtClean="0"/>
              <a:t>TT method showed higher accuracy</a:t>
            </a:r>
          </a:p>
          <a:p>
            <a:pPr lvl="1"/>
            <a:r>
              <a:rPr lang="en-US" sz="2000" dirty="0" smtClean="0"/>
              <a:t>TT: More accurate approximation when high axial angle.</a:t>
            </a:r>
            <a:endParaRPr lang="en-US" sz="2000" dirty="0"/>
          </a:p>
          <a:p>
            <a:r>
              <a:rPr lang="en-US" sz="2400" dirty="0" smtClean="0"/>
              <a:t>Overlap of different TT and TR methods</a:t>
            </a:r>
          </a:p>
          <a:p>
            <a:pPr lvl="1"/>
            <a:r>
              <a:rPr lang="en-US" sz="2000" dirty="0" smtClean="0"/>
              <a:t>With larger cone angles, three amplitude method have similar accuracies</a:t>
            </a:r>
            <a:endParaRPr lang="en-US" sz="2000" dirty="0"/>
          </a:p>
        </p:txBody>
      </p:sp>
      <p:pic>
        <p:nvPicPr>
          <p:cNvPr id="4" name="Picture 3"/>
          <p:cNvPicPr>
            <a:picLocks noChangeAspect="1"/>
          </p:cNvPicPr>
          <p:nvPr/>
        </p:nvPicPr>
        <p:blipFill>
          <a:blip r:embed="rId3"/>
          <a:stretch>
            <a:fillRect/>
          </a:stretch>
        </p:blipFill>
        <p:spPr>
          <a:xfrm>
            <a:off x="6167591" y="1528763"/>
            <a:ext cx="5657850" cy="4648200"/>
          </a:xfrm>
          <a:prstGeom prst="rect">
            <a:avLst/>
          </a:prstGeom>
        </p:spPr>
      </p:pic>
    </p:spTree>
    <p:extLst>
      <p:ext uri="{BB962C8B-B14F-4D97-AF65-F5344CB8AC3E}">
        <p14:creationId xmlns:p14="http://schemas.microsoft.com/office/powerpoint/2010/main" val="11348197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Experiment 2</a:t>
            </a:r>
            <a:endParaRPr lang="en-US" dirty="0"/>
          </a:p>
        </p:txBody>
      </p:sp>
      <p:sp>
        <p:nvSpPr>
          <p:cNvPr id="3" name="Content Placeholder 2"/>
          <p:cNvSpPr>
            <a:spLocks noGrp="1"/>
          </p:cNvSpPr>
          <p:nvPr>
            <p:ph idx="1"/>
          </p:nvPr>
        </p:nvSpPr>
        <p:spPr>
          <a:xfrm>
            <a:off x="838200" y="2506662"/>
            <a:ext cx="11216148" cy="4351338"/>
          </a:xfrm>
        </p:spPr>
        <p:txBody>
          <a:bodyPr>
            <a:normAutofit/>
          </a:bodyPr>
          <a:lstStyle/>
          <a:p>
            <a:endParaRPr lang="en-US" sz="2400" dirty="0" smtClean="0"/>
          </a:p>
          <a:p>
            <a:r>
              <a:rPr lang="en-US" sz="2400" dirty="0" smtClean="0"/>
              <a:t>Use </a:t>
            </a:r>
            <a:r>
              <a:rPr lang="en-US" sz="2400" dirty="0"/>
              <a:t>(512x512x128) volume with spacing </a:t>
            </a:r>
            <a:r>
              <a:rPr lang="en-US" sz="2400" dirty="0" smtClean="0"/>
              <a:t>0.5 mm </a:t>
            </a:r>
            <a:r>
              <a:rPr lang="en-US" sz="2400" dirty="0"/>
              <a:t>in all directions </a:t>
            </a:r>
            <a:endParaRPr lang="en-US" sz="2400" dirty="0" smtClean="0"/>
          </a:p>
          <a:p>
            <a:r>
              <a:rPr lang="en-US" sz="2400" dirty="0" smtClean="0"/>
              <a:t>Average of 5 projector runs </a:t>
            </a:r>
          </a:p>
          <a:p>
            <a:r>
              <a:rPr lang="en-US" sz="2400" dirty="0" smtClean="0"/>
              <a:t>SF-TR A1/A2 method: as fast as DD method (or faster)</a:t>
            </a:r>
          </a:p>
          <a:p>
            <a:r>
              <a:rPr lang="en-US" sz="2400" dirty="0" smtClean="0"/>
              <a:t>A3 method: takes 50% more time than A1/A2</a:t>
            </a:r>
          </a:p>
          <a:p>
            <a:r>
              <a:rPr lang="en-US" sz="2400" dirty="0" smtClean="0"/>
              <a:t>SF-TT: takes x2 more time than SF-TR method or DD method</a:t>
            </a:r>
            <a:endParaRPr lang="en-US" sz="2000" dirty="0"/>
          </a:p>
          <a:p>
            <a:endParaRPr lang="en-US" sz="24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78547" y="1492884"/>
            <a:ext cx="9730105" cy="884555"/>
          </a:xfrm>
          <a:prstGeom prst="rect">
            <a:avLst/>
          </a:prstGeom>
          <a:noFill/>
          <a:ln>
            <a:noFill/>
          </a:ln>
        </p:spPr>
      </p:pic>
    </p:spTree>
    <p:extLst>
      <p:ext uri="{BB962C8B-B14F-4D97-AF65-F5344CB8AC3E}">
        <p14:creationId xmlns:p14="http://schemas.microsoft.com/office/powerpoint/2010/main" val="16938644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Experiment 3</a:t>
            </a:r>
            <a:endParaRPr lang="en-US" dirty="0"/>
          </a:p>
        </p:txBody>
      </p:sp>
      <p:sp>
        <p:nvSpPr>
          <p:cNvPr id="3" name="Content Placeholder 2"/>
          <p:cNvSpPr>
            <a:spLocks noGrp="1"/>
          </p:cNvSpPr>
          <p:nvPr>
            <p:ph idx="1"/>
          </p:nvPr>
        </p:nvSpPr>
        <p:spPr>
          <a:xfrm>
            <a:off x="838200" y="1825625"/>
            <a:ext cx="5809297" cy="4351338"/>
          </a:xfrm>
        </p:spPr>
        <p:txBody>
          <a:bodyPr>
            <a:normAutofit/>
          </a:bodyPr>
          <a:lstStyle/>
          <a:p>
            <a:r>
              <a:rPr lang="en-US" sz="2000" dirty="0" smtClean="0"/>
              <a:t>Compared DD/SF-TR-A1 and A2 methods within iterative image reconstruction</a:t>
            </a:r>
          </a:p>
          <a:p>
            <a:pPr lvl="1"/>
            <a:r>
              <a:rPr lang="en-US" sz="1800" dirty="0" smtClean="0"/>
              <a:t>A1/A2 returned visually </a:t>
            </a:r>
            <a:r>
              <a:rPr lang="en-US" sz="1800" i="1" dirty="0" smtClean="0"/>
              <a:t>the</a:t>
            </a:r>
            <a:r>
              <a:rPr lang="en-US" sz="1800" dirty="0" smtClean="0"/>
              <a:t> same result</a:t>
            </a:r>
            <a:endParaRPr lang="en-US" sz="1800" dirty="0" smtClean="0"/>
          </a:p>
          <a:p>
            <a:r>
              <a:rPr lang="en-US" sz="2000" dirty="0" smtClean="0"/>
              <a:t>3.1. Whole field of view comparison</a:t>
            </a:r>
          </a:p>
          <a:p>
            <a:r>
              <a:rPr lang="en-US" sz="2000" dirty="0"/>
              <a:t>3D </a:t>
            </a:r>
            <a:r>
              <a:rPr lang="en-US" sz="2000" dirty="0" err="1"/>
              <a:t>Shepp</a:t>
            </a:r>
            <a:r>
              <a:rPr lang="en-US" sz="2000" dirty="0"/>
              <a:t>-Logan digital phantom</a:t>
            </a:r>
            <a:endParaRPr lang="en-US" sz="2000" dirty="0" smtClean="0"/>
          </a:p>
          <a:p>
            <a:r>
              <a:rPr lang="en-US" sz="2000" dirty="0" smtClean="0"/>
              <a:t>FOV: 250x250x40 mm</a:t>
            </a:r>
            <a:r>
              <a:rPr lang="en-US" sz="2000" baseline="30000" dirty="0" smtClean="0"/>
              <a:t>3</a:t>
            </a:r>
            <a:r>
              <a:rPr lang="en-US" sz="2000" dirty="0"/>
              <a:t/>
            </a:r>
            <a:br>
              <a:rPr lang="en-US" sz="2000" dirty="0"/>
            </a:br>
            <a:r>
              <a:rPr lang="en-US" sz="2000" dirty="0" smtClean="0"/>
              <a:t>Sampled: 256x256x64</a:t>
            </a:r>
            <a:br>
              <a:rPr lang="en-US" sz="2000" dirty="0" smtClean="0"/>
            </a:br>
            <a:r>
              <a:rPr lang="en-US" sz="2000" dirty="0" smtClean="0"/>
              <a:t>Resolution: 0.98 </a:t>
            </a:r>
            <a:r>
              <a:rPr lang="en-US" sz="2000" dirty="0"/>
              <a:t>× </a:t>
            </a:r>
            <a:r>
              <a:rPr lang="en-US" sz="2000" dirty="0" smtClean="0"/>
              <a:t>0.98 × 0.63 mm</a:t>
            </a:r>
            <a:r>
              <a:rPr lang="en-US" sz="2000" baseline="30000" dirty="0" smtClean="0"/>
              <a:t>3 </a:t>
            </a:r>
            <a:r>
              <a:rPr lang="en-US" sz="2000" dirty="0" smtClean="0"/>
              <a:t>(coarse)</a:t>
            </a:r>
            <a:endParaRPr lang="en-US" sz="2000" dirty="0"/>
          </a:p>
          <a:p>
            <a:r>
              <a:rPr lang="en-US" sz="2000" dirty="0" smtClean="0"/>
              <a:t>Maximum/RMS errors similar for two images</a:t>
            </a:r>
          </a:p>
          <a:p>
            <a:r>
              <a:rPr lang="en-US" sz="2000" dirty="0" smtClean="0"/>
              <a:t>DD method: artifact around top/bottom</a:t>
            </a:r>
          </a:p>
          <a:p>
            <a:pPr lvl="1"/>
            <a:r>
              <a:rPr lang="en-US" sz="1600" dirty="0"/>
              <a:t>CB artifact due to poor sampling @ off-axis </a:t>
            </a:r>
            <a:r>
              <a:rPr lang="en-US" sz="1600" dirty="0" smtClean="0"/>
              <a:t>slices</a:t>
            </a:r>
            <a:endParaRPr lang="en-US" sz="1600" dirty="0"/>
          </a:p>
        </p:txBody>
      </p:sp>
      <p:pic>
        <p:nvPicPr>
          <p:cNvPr id="8" name="Picture 7"/>
          <p:cNvPicPr>
            <a:picLocks noChangeAspect="1"/>
          </p:cNvPicPr>
          <p:nvPr/>
        </p:nvPicPr>
        <p:blipFill>
          <a:blip r:embed="rId3"/>
          <a:stretch>
            <a:fillRect/>
          </a:stretch>
        </p:blipFill>
        <p:spPr>
          <a:xfrm>
            <a:off x="8123508" y="-1"/>
            <a:ext cx="3230291" cy="6939143"/>
          </a:xfrm>
          <a:prstGeom prst="rect">
            <a:avLst/>
          </a:prstGeom>
        </p:spPr>
      </p:pic>
    </p:spTree>
    <p:extLst>
      <p:ext uri="{BB962C8B-B14F-4D97-AF65-F5344CB8AC3E}">
        <p14:creationId xmlns:p14="http://schemas.microsoft.com/office/powerpoint/2010/main" val="42917496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Experiment 3</a:t>
            </a:r>
            <a:endParaRPr lang="en-US" dirty="0"/>
          </a:p>
        </p:txBody>
      </p:sp>
      <p:sp>
        <p:nvSpPr>
          <p:cNvPr id="3" name="Content Placeholder 2"/>
          <p:cNvSpPr>
            <a:spLocks noGrp="1"/>
          </p:cNvSpPr>
          <p:nvPr>
            <p:ph idx="1"/>
          </p:nvPr>
        </p:nvSpPr>
        <p:spPr>
          <a:xfrm>
            <a:off x="838199" y="1825625"/>
            <a:ext cx="4903839" cy="4494696"/>
          </a:xfrm>
        </p:spPr>
        <p:txBody>
          <a:bodyPr>
            <a:normAutofit fontScale="62500" lnSpcReduction="20000"/>
          </a:bodyPr>
          <a:lstStyle/>
          <a:p>
            <a:r>
              <a:rPr lang="en-US" dirty="0" smtClean="0"/>
              <a:t>3.2 ROI Comparison</a:t>
            </a:r>
          </a:p>
          <a:p>
            <a:r>
              <a:rPr lang="en-US" dirty="0" smtClean="0"/>
              <a:t>ROI</a:t>
            </a:r>
            <a:r>
              <a:rPr lang="en-US" dirty="0"/>
              <a:t>: at rotation center </a:t>
            </a:r>
            <a:r>
              <a:rPr lang="en-US" dirty="0" smtClean="0"/>
              <a:t>of FOV</a:t>
            </a:r>
            <a:br>
              <a:rPr lang="en-US" dirty="0" smtClean="0"/>
            </a:br>
            <a:r>
              <a:rPr lang="en-US" dirty="0" smtClean="0"/>
              <a:t>(50 </a:t>
            </a:r>
            <a:r>
              <a:rPr lang="en-US" dirty="0"/>
              <a:t>x 50 x 20</a:t>
            </a:r>
            <a:r>
              <a:rPr lang="en-US" dirty="0" smtClean="0"/>
              <a:t>)</a:t>
            </a:r>
          </a:p>
          <a:p>
            <a:r>
              <a:rPr lang="en-US" dirty="0" smtClean="0"/>
              <a:t>Higher sampling: 256x256x65</a:t>
            </a:r>
          </a:p>
          <a:p>
            <a:r>
              <a:rPr lang="en-US" dirty="0" smtClean="0"/>
              <a:t>Resolution: 0.24×0.24×0.31 mm</a:t>
            </a:r>
            <a:r>
              <a:rPr lang="en-US" baseline="30000" dirty="0" smtClean="0"/>
              <a:t>3</a:t>
            </a:r>
            <a:endParaRPr lang="en-US" dirty="0" smtClean="0"/>
          </a:p>
          <a:p>
            <a:r>
              <a:rPr lang="en-US" dirty="0"/>
              <a:t>Maximum errors:</a:t>
            </a:r>
            <a:br>
              <a:rPr lang="en-US" dirty="0"/>
            </a:br>
            <a:r>
              <a:rPr lang="en-US" dirty="0" smtClean="0"/>
              <a:t>- SF-TR</a:t>
            </a:r>
            <a:r>
              <a:rPr lang="en-US" dirty="0"/>
              <a:t>: 20 Hounsfield units (HU)   </a:t>
            </a:r>
            <a:r>
              <a:rPr lang="en-US" dirty="0" smtClean="0"/>
              <a:t/>
            </a:r>
            <a:br>
              <a:rPr lang="en-US" dirty="0" smtClean="0"/>
            </a:br>
            <a:r>
              <a:rPr lang="en-US" dirty="0" smtClean="0"/>
              <a:t>- DD</a:t>
            </a:r>
            <a:r>
              <a:rPr lang="en-US" dirty="0"/>
              <a:t>: 105 HU</a:t>
            </a:r>
          </a:p>
          <a:p>
            <a:r>
              <a:rPr lang="en-US" dirty="0"/>
              <a:t>RMS errors:</a:t>
            </a:r>
            <a:br>
              <a:rPr lang="en-US" dirty="0"/>
            </a:br>
            <a:r>
              <a:rPr lang="en-US" dirty="0" smtClean="0"/>
              <a:t>- SF-TR</a:t>
            </a:r>
            <a:r>
              <a:rPr lang="en-US" dirty="0"/>
              <a:t>: 1.6 HU	</a:t>
            </a:r>
            <a:r>
              <a:rPr lang="en-US" dirty="0" smtClean="0"/>
              <a:t/>
            </a:r>
            <a:br>
              <a:rPr lang="en-US" dirty="0" smtClean="0"/>
            </a:br>
            <a:r>
              <a:rPr lang="en-US" dirty="0" smtClean="0"/>
              <a:t>- DD</a:t>
            </a:r>
            <a:r>
              <a:rPr lang="en-US" dirty="0"/>
              <a:t>: 2.8 HU</a:t>
            </a:r>
          </a:p>
          <a:p>
            <a:r>
              <a:rPr lang="en-US" dirty="0" smtClean="0"/>
              <a:t>More artifacts in DD method – rectangular app.</a:t>
            </a:r>
          </a:p>
          <a:p>
            <a:r>
              <a:rPr lang="en-US" dirty="0" smtClean="0"/>
              <a:t>Finer </a:t>
            </a:r>
            <a:r>
              <a:rPr lang="en-US" dirty="0"/>
              <a:t>sampling </a:t>
            </a:r>
            <a:r>
              <a:rPr lang="en-US" dirty="0" smtClean="0"/>
              <a:t>of FOV: aliasing </a:t>
            </a:r>
            <a:r>
              <a:rPr lang="en-US" dirty="0"/>
              <a:t>removed in DD</a:t>
            </a:r>
            <a:endParaRPr lang="en-US" dirty="0" smtClean="0"/>
          </a:p>
          <a:p>
            <a:r>
              <a:rPr lang="en-US" dirty="0"/>
              <a:t>SF-TR vs. SF-TT:</a:t>
            </a:r>
            <a:br>
              <a:rPr lang="en-US" dirty="0"/>
            </a:br>
            <a:r>
              <a:rPr lang="en-US" dirty="0" smtClean="0"/>
              <a:t>Artifacts from poor sampling @ off-axis slices dominates</a:t>
            </a:r>
            <a:r>
              <a:rPr lang="en-US" dirty="0"/>
              <a:t/>
            </a:r>
            <a:br>
              <a:rPr lang="en-US" dirty="0"/>
            </a:br>
            <a:r>
              <a:rPr lang="en-US" dirty="0"/>
              <a:t>No difference with voxel with high axial angle</a:t>
            </a:r>
          </a:p>
          <a:p>
            <a:endParaRPr lang="en-US" dirty="0"/>
          </a:p>
          <a:p>
            <a:endParaRPr lang="en-US" dirty="0"/>
          </a:p>
          <a:p>
            <a:endParaRPr lang="en-US" dirty="0"/>
          </a:p>
        </p:txBody>
      </p:sp>
      <p:pic>
        <p:nvPicPr>
          <p:cNvPr id="4" name="Picture 3"/>
          <p:cNvPicPr>
            <a:picLocks noChangeAspect="1"/>
          </p:cNvPicPr>
          <p:nvPr/>
        </p:nvPicPr>
        <p:blipFill>
          <a:blip r:embed="rId3"/>
          <a:stretch>
            <a:fillRect/>
          </a:stretch>
        </p:blipFill>
        <p:spPr>
          <a:xfrm>
            <a:off x="5559689" y="1278193"/>
            <a:ext cx="6400055" cy="5042128"/>
          </a:xfrm>
          <a:prstGeom prst="rect">
            <a:avLst/>
          </a:prstGeom>
        </p:spPr>
      </p:pic>
    </p:spTree>
    <p:extLst>
      <p:ext uri="{BB962C8B-B14F-4D97-AF65-F5344CB8AC3E}">
        <p14:creationId xmlns:p14="http://schemas.microsoft.com/office/powerpoint/2010/main" val="40572819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Assessments</a:t>
            </a:r>
            <a:endParaRPr lang="en-US" dirty="0"/>
          </a:p>
        </p:txBody>
      </p:sp>
      <p:sp>
        <p:nvSpPr>
          <p:cNvPr id="3" name="Content Placeholder 2"/>
          <p:cNvSpPr>
            <a:spLocks noGrp="1"/>
          </p:cNvSpPr>
          <p:nvPr>
            <p:ph idx="1"/>
          </p:nvPr>
        </p:nvSpPr>
        <p:spPr/>
        <p:txBody>
          <a:bodyPr/>
          <a:lstStyle/>
          <a:p>
            <a:r>
              <a:rPr lang="en-US" dirty="0" smtClean="0"/>
              <a:t>Pros</a:t>
            </a:r>
          </a:p>
          <a:p>
            <a:pPr lvl="1"/>
            <a:r>
              <a:rPr lang="en-US" dirty="0" smtClean="0"/>
              <a:t>Well organized</a:t>
            </a:r>
            <a:endParaRPr lang="en-US" dirty="0" smtClean="0"/>
          </a:p>
          <a:p>
            <a:pPr lvl="1"/>
            <a:r>
              <a:rPr lang="en-US" dirty="0" smtClean="0"/>
              <a:t>Well written, extensive amount of background info.</a:t>
            </a:r>
          </a:p>
          <a:p>
            <a:pPr lvl="1"/>
            <a:r>
              <a:rPr lang="en-US" dirty="0" smtClean="0"/>
              <a:t>Experimental methods well described with speculation of systems.</a:t>
            </a:r>
          </a:p>
          <a:p>
            <a:pPr lvl="2"/>
            <a:r>
              <a:rPr lang="en-US" dirty="0" smtClean="0"/>
              <a:t>Types of processor used, FOV/ROI dimensions, spec. of digital phantom used, etc.</a:t>
            </a:r>
          </a:p>
          <a:p>
            <a:pPr lvl="2"/>
            <a:r>
              <a:rPr lang="en-US" dirty="0" smtClean="0"/>
              <a:t>Establishment of ground truth</a:t>
            </a:r>
          </a:p>
          <a:p>
            <a:pPr lvl="1"/>
            <a:r>
              <a:rPr lang="en-US" dirty="0" smtClean="0"/>
              <a:t>Future works addressed</a:t>
            </a:r>
          </a:p>
          <a:p>
            <a:r>
              <a:rPr lang="en-US" dirty="0" smtClean="0"/>
              <a:t>Cons</a:t>
            </a:r>
          </a:p>
          <a:p>
            <a:pPr lvl="1"/>
            <a:r>
              <a:rPr lang="en-US" dirty="0" smtClean="0"/>
              <a:t>Use of low-resolution digital phantom.</a:t>
            </a:r>
            <a:endParaRPr lang="en-US" dirty="0"/>
          </a:p>
        </p:txBody>
      </p:sp>
    </p:spTree>
    <p:extLst>
      <p:ext uri="{BB962C8B-B14F-4D97-AF65-F5344CB8AC3E}">
        <p14:creationId xmlns:p14="http://schemas.microsoft.com/office/powerpoint/2010/main" val="3594694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lnSpcReduction="10000"/>
          </a:bodyPr>
          <a:lstStyle/>
          <a:p>
            <a:r>
              <a:rPr lang="en-US" dirty="0" smtClean="0"/>
              <a:t>Separate Footprint method: good accuracy in forward projection</a:t>
            </a:r>
          </a:p>
          <a:p>
            <a:pPr lvl="1"/>
            <a:r>
              <a:rPr lang="en-US" dirty="0" smtClean="0"/>
              <a:t>Many possible implementation – different basis function, </a:t>
            </a:r>
            <a:r>
              <a:rPr lang="en-US" dirty="0" err="1" smtClean="0"/>
              <a:t>etc</a:t>
            </a:r>
            <a:endParaRPr lang="en-US" dirty="0" smtClean="0"/>
          </a:p>
          <a:p>
            <a:pPr lvl="1"/>
            <a:r>
              <a:rPr lang="en-US" dirty="0" smtClean="0"/>
              <a:t>Well-resolves complexity associated with exact computation of footprint fn.</a:t>
            </a:r>
          </a:p>
          <a:p>
            <a:pPr lvl="1"/>
            <a:r>
              <a:rPr lang="en-US" dirty="0" smtClean="0"/>
              <a:t>Better accuracy in approximation of footprint functions.</a:t>
            </a:r>
            <a:endParaRPr lang="en-US" dirty="0" smtClean="0"/>
          </a:p>
          <a:p>
            <a:r>
              <a:rPr lang="en-US" dirty="0" smtClean="0"/>
              <a:t>Time </a:t>
            </a:r>
            <a:r>
              <a:rPr lang="en-US" dirty="0" smtClean="0"/>
              <a:t>too slow for our application</a:t>
            </a:r>
          </a:p>
          <a:p>
            <a:pPr lvl="1"/>
            <a:r>
              <a:rPr lang="en-US" dirty="0" smtClean="0"/>
              <a:t>Implementation on GPU?</a:t>
            </a:r>
          </a:p>
          <a:p>
            <a:pPr lvl="1"/>
            <a:r>
              <a:rPr lang="en-US" dirty="0" smtClean="0"/>
              <a:t>Report from another paper: forward projection took 20.9s </a:t>
            </a:r>
            <a:r>
              <a:rPr lang="en-US" dirty="0"/>
              <a:t>for a single-turn (360</a:t>
            </a:r>
            <a:r>
              <a:rPr lang="en-US" b="1" dirty="0"/>
              <a:t>°</a:t>
            </a:r>
            <a:r>
              <a:rPr lang="en-US" dirty="0"/>
              <a:t>) with 984 views for 3D object of size 512 x 512 x </a:t>
            </a:r>
            <a:r>
              <a:rPr lang="en-US" dirty="0" smtClean="0"/>
              <a:t>640 [2]</a:t>
            </a:r>
            <a:endParaRPr lang="en-US" dirty="0"/>
          </a:p>
          <a:p>
            <a:r>
              <a:rPr lang="en-US" dirty="0" smtClean="0"/>
              <a:t>May </a:t>
            </a:r>
            <a:r>
              <a:rPr lang="en-US" dirty="0" smtClean="0"/>
              <a:t>provide </a:t>
            </a:r>
            <a:r>
              <a:rPr lang="en-US" dirty="0"/>
              <a:t>additional option for a surgeon to observe a particular fluoroscopic view with a higher accuracy, in sacrifice of computation time</a:t>
            </a:r>
          </a:p>
        </p:txBody>
      </p:sp>
    </p:spTree>
    <p:extLst>
      <p:ext uri="{BB962C8B-B14F-4D97-AF65-F5344CB8AC3E}">
        <p14:creationId xmlns:p14="http://schemas.microsoft.com/office/powerpoint/2010/main" val="37683541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smtClean="0"/>
              <a:t>[</a:t>
            </a:r>
            <a:r>
              <a:rPr lang="en-US" dirty="0"/>
              <a:t>1] Long, Yong, Jeffrey A. </a:t>
            </a:r>
            <a:r>
              <a:rPr lang="en-US" dirty="0" err="1"/>
              <a:t>Fessler</a:t>
            </a:r>
            <a:r>
              <a:rPr lang="en-US" dirty="0"/>
              <a:t>, and James M. </a:t>
            </a:r>
            <a:r>
              <a:rPr lang="en-US" dirty="0" err="1"/>
              <a:t>Balter</a:t>
            </a:r>
            <a:r>
              <a:rPr lang="en-US" dirty="0"/>
              <a:t>. "3D Forward and Back-Projection for X-Ray CT Using Separable Footprints." </a:t>
            </a:r>
            <a:r>
              <a:rPr lang="en-US" i="1" dirty="0"/>
              <a:t>IEEE Transactions on Medical Imaging IEEE Trans. Med. Imaging</a:t>
            </a:r>
            <a:r>
              <a:rPr lang="en-US" dirty="0"/>
              <a:t> 29.11 (2010): 1839-850. Web. </a:t>
            </a:r>
          </a:p>
          <a:p>
            <a:r>
              <a:rPr lang="en-US" dirty="0"/>
              <a:t>[2] M. Wu and J. A. </a:t>
            </a:r>
            <a:r>
              <a:rPr lang="en-US" dirty="0" err="1"/>
              <a:t>Fessler</a:t>
            </a:r>
            <a:r>
              <a:rPr lang="en-US" dirty="0"/>
              <a:t>. “GPU acceleration of 3D forward and backward projection using separable footprints for X-ray CT image reconstruction”. </a:t>
            </a:r>
            <a:r>
              <a:rPr lang="en-US" i="1" dirty="0"/>
              <a:t>Proc. Intl. Mtg. on Fully 3D Image Recon. in Rad. and </a:t>
            </a:r>
            <a:r>
              <a:rPr lang="en-US" i="1" dirty="0" err="1"/>
              <a:t>Nuc</a:t>
            </a:r>
            <a:r>
              <a:rPr lang="en-US" i="1" dirty="0"/>
              <a:t>. Med</a:t>
            </a:r>
            <a:r>
              <a:rPr lang="en-US" dirty="0"/>
              <a:t>, pages 56–9, 2011</a:t>
            </a:r>
          </a:p>
          <a:p>
            <a:endParaRPr lang="en-US" dirty="0"/>
          </a:p>
        </p:txBody>
      </p:sp>
    </p:spTree>
    <p:extLst>
      <p:ext uri="{BB962C8B-B14F-4D97-AF65-F5344CB8AC3E}">
        <p14:creationId xmlns:p14="http://schemas.microsoft.com/office/powerpoint/2010/main" val="2180456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83845"/>
            <a:ext cx="10515600" cy="1325563"/>
          </a:xfrm>
        </p:spPr>
        <p:txBody>
          <a:bodyPr/>
          <a:lstStyle/>
          <a:p>
            <a:r>
              <a:rPr lang="en-US" dirty="0" smtClean="0"/>
              <a:t>Project Overview</a:t>
            </a:r>
            <a:endParaRPr lang="en-US" dirty="0"/>
          </a:p>
        </p:txBody>
      </p:sp>
      <p:sp>
        <p:nvSpPr>
          <p:cNvPr id="3" name="Content Placeholder 2"/>
          <p:cNvSpPr>
            <a:spLocks noGrp="1"/>
          </p:cNvSpPr>
          <p:nvPr>
            <p:ph idx="1"/>
          </p:nvPr>
        </p:nvSpPr>
        <p:spPr>
          <a:xfrm>
            <a:off x="881380" y="2221865"/>
            <a:ext cx="7165340" cy="4351338"/>
          </a:xfrm>
        </p:spPr>
        <p:txBody>
          <a:bodyPr>
            <a:normAutofit/>
          </a:bodyPr>
          <a:lstStyle/>
          <a:p>
            <a:pPr lvl="0">
              <a:lnSpc>
                <a:spcPct val="100000"/>
              </a:lnSpc>
              <a:spcBef>
                <a:spcPts val="0"/>
              </a:spcBef>
              <a:buNone/>
            </a:pPr>
            <a:r>
              <a:rPr lang="ko" sz="2400" dirty="0" smtClean="0">
                <a:solidFill>
                  <a:srgbClr val="000000"/>
                </a:solidFill>
              </a:rPr>
              <a:t>“Fluoro-hunting”</a:t>
            </a:r>
            <a:r>
              <a:rPr lang="en-US" altLang="ko" sz="2400" dirty="0" smtClean="0">
                <a:solidFill>
                  <a:srgbClr val="000000"/>
                </a:solidFill>
              </a:rPr>
              <a:t>:</a:t>
            </a:r>
          </a:p>
          <a:p>
            <a:pPr marL="457200" lvl="0" indent="-298450">
              <a:lnSpc>
                <a:spcPct val="100000"/>
              </a:lnSpc>
              <a:spcBef>
                <a:spcPts val="0"/>
              </a:spcBef>
              <a:buClr>
                <a:schemeClr val="dk1"/>
              </a:buClr>
              <a:buSzPct val="100000"/>
              <a:buChar char="-"/>
            </a:pPr>
            <a:r>
              <a:rPr lang="en-US" altLang="ko" sz="1800" dirty="0" smtClean="0">
                <a:solidFill>
                  <a:schemeClr val="dk1"/>
                </a:solidFill>
              </a:rPr>
              <a:t>Process to find </a:t>
            </a:r>
            <a:r>
              <a:rPr lang="ko" sz="1800" dirty="0" smtClean="0">
                <a:solidFill>
                  <a:schemeClr val="dk1"/>
                </a:solidFill>
              </a:rPr>
              <a:t>an optimal fluoroscopic view</a:t>
            </a:r>
          </a:p>
          <a:p>
            <a:pPr marL="457200" lvl="0" indent="-298450">
              <a:lnSpc>
                <a:spcPct val="100000"/>
              </a:lnSpc>
              <a:spcBef>
                <a:spcPts val="0"/>
              </a:spcBef>
              <a:buClr>
                <a:schemeClr val="dk1"/>
              </a:buClr>
              <a:buSzPct val="100000"/>
              <a:buChar char="-"/>
            </a:pPr>
            <a:r>
              <a:rPr lang="ko" sz="1800" dirty="0" smtClean="0">
                <a:solidFill>
                  <a:schemeClr val="dk1"/>
                </a:solidFill>
              </a:rPr>
              <a:t>Time-consuming, more radiation exposure to both patients and physicians, physically cumbersome, safety issues.</a:t>
            </a:r>
            <a:endParaRPr lang="en-US" altLang="ko" dirty="0" smtClean="0">
              <a:solidFill>
                <a:srgbClr val="000000"/>
              </a:solidFill>
            </a:endParaRPr>
          </a:p>
          <a:p>
            <a:pPr marL="0" lvl="0" indent="0">
              <a:lnSpc>
                <a:spcPct val="100000"/>
              </a:lnSpc>
              <a:buNone/>
            </a:pPr>
            <a:r>
              <a:rPr lang="en-US" altLang="ko" sz="2400" dirty="0" smtClean="0">
                <a:solidFill>
                  <a:srgbClr val="000000"/>
                </a:solidFill>
              </a:rPr>
              <a:t>Solution: Digitally Reconstructed Radiograph (DRR):</a:t>
            </a:r>
          </a:p>
          <a:p>
            <a:pPr marL="457200" lvl="0" indent="-298450">
              <a:lnSpc>
                <a:spcPct val="100000"/>
              </a:lnSpc>
              <a:spcBef>
                <a:spcPts val="0"/>
              </a:spcBef>
              <a:buClr>
                <a:schemeClr val="dk1"/>
              </a:buClr>
              <a:buSzPct val="100000"/>
              <a:buChar char="-"/>
            </a:pPr>
            <a:r>
              <a:rPr lang="en-US" altLang="ko" sz="2000" dirty="0" smtClean="0">
                <a:solidFill>
                  <a:schemeClr val="dk1"/>
                </a:solidFill>
              </a:rPr>
              <a:t>Generate forward-projection image of preoperative CT data</a:t>
            </a:r>
            <a:endParaRPr lang="ko" sz="2000" dirty="0" smtClean="0">
              <a:solidFill>
                <a:schemeClr val="dk1"/>
              </a:solidFill>
            </a:endParaRPr>
          </a:p>
          <a:p>
            <a:pPr marL="457200" lvl="0" indent="-298450">
              <a:lnSpc>
                <a:spcPct val="100000"/>
              </a:lnSpc>
              <a:spcBef>
                <a:spcPts val="0"/>
              </a:spcBef>
              <a:buClr>
                <a:schemeClr val="dk1"/>
              </a:buClr>
              <a:buSzPct val="100000"/>
              <a:buChar char="-"/>
            </a:pPr>
            <a:r>
              <a:rPr lang="en-US" altLang="ko" sz="2000" dirty="0" smtClean="0">
                <a:solidFill>
                  <a:schemeClr val="dk1"/>
                </a:solidFill>
              </a:rPr>
              <a:t>Use DRR to find the most optimal view</a:t>
            </a:r>
          </a:p>
          <a:p>
            <a:pPr marL="0" lvl="0" indent="0">
              <a:lnSpc>
                <a:spcPct val="100000"/>
              </a:lnSpc>
              <a:buNone/>
            </a:pPr>
            <a:r>
              <a:rPr lang="en-US" altLang="ko" sz="2400" dirty="0" smtClean="0">
                <a:solidFill>
                  <a:srgbClr val="000000"/>
                </a:solidFill>
              </a:rPr>
              <a:t>Advantages</a:t>
            </a:r>
          </a:p>
          <a:p>
            <a:pPr marL="457200" lvl="0" indent="-298450">
              <a:lnSpc>
                <a:spcPct val="100000"/>
              </a:lnSpc>
              <a:spcBef>
                <a:spcPts val="0"/>
              </a:spcBef>
              <a:buClr>
                <a:schemeClr val="dk1"/>
              </a:buClr>
              <a:buSzPct val="100000"/>
              <a:buChar char="-"/>
            </a:pPr>
            <a:r>
              <a:rPr lang="en-US" altLang="ko" sz="2000" dirty="0" smtClean="0">
                <a:solidFill>
                  <a:schemeClr val="dk1"/>
                </a:solidFill>
              </a:rPr>
              <a:t>Less time consuming</a:t>
            </a:r>
            <a:endParaRPr lang="ko" sz="2000" dirty="0" smtClean="0">
              <a:solidFill>
                <a:schemeClr val="dk1"/>
              </a:solidFill>
            </a:endParaRPr>
          </a:p>
          <a:p>
            <a:pPr marL="457200" lvl="0" indent="-298450">
              <a:lnSpc>
                <a:spcPct val="100000"/>
              </a:lnSpc>
              <a:spcBef>
                <a:spcPts val="0"/>
              </a:spcBef>
              <a:buClr>
                <a:schemeClr val="dk1"/>
              </a:buClr>
              <a:buSzPct val="100000"/>
              <a:buChar char="-"/>
            </a:pPr>
            <a:r>
              <a:rPr lang="en-US" altLang="ko" sz="2000" dirty="0" smtClean="0">
                <a:solidFill>
                  <a:schemeClr val="dk1"/>
                </a:solidFill>
              </a:rPr>
              <a:t>Less radiation exposure</a:t>
            </a:r>
          </a:p>
          <a:p>
            <a:pPr marL="457200" lvl="0" indent="-298450">
              <a:lnSpc>
                <a:spcPct val="100000"/>
              </a:lnSpc>
              <a:spcBef>
                <a:spcPts val="0"/>
              </a:spcBef>
              <a:buClr>
                <a:schemeClr val="dk1"/>
              </a:buClr>
              <a:buSzPct val="100000"/>
              <a:buChar char="-"/>
            </a:pPr>
            <a:r>
              <a:rPr lang="en-US" altLang="ko" sz="2000" dirty="0" smtClean="0">
                <a:solidFill>
                  <a:schemeClr val="dk1"/>
                </a:solidFill>
              </a:rPr>
              <a:t>Less user variability</a:t>
            </a:r>
          </a:p>
        </p:txBody>
      </p:sp>
      <p:sp>
        <p:nvSpPr>
          <p:cNvPr id="4" name="TextBox 3"/>
          <p:cNvSpPr txBox="1"/>
          <p:nvPr/>
        </p:nvSpPr>
        <p:spPr>
          <a:xfrm>
            <a:off x="881380" y="1429587"/>
            <a:ext cx="7165340" cy="1015663"/>
          </a:xfrm>
          <a:prstGeom prst="rect">
            <a:avLst/>
          </a:prstGeom>
          <a:noFill/>
        </p:spPr>
        <p:txBody>
          <a:bodyPr wrap="square" rtlCol="0">
            <a:spAutoFit/>
          </a:bodyPr>
          <a:lstStyle/>
          <a:p>
            <a:r>
              <a:rPr lang="en-US" sz="2000" dirty="0" smtClean="0"/>
              <a:t>Goal: Surgeon-friendly User Interface (UI) to simulate fluoroscopic view of mobile C-arm</a:t>
            </a:r>
          </a:p>
          <a:p>
            <a:endParaRPr lang="en-US" sz="2000" dirty="0"/>
          </a:p>
        </p:txBody>
      </p:sp>
      <p:pic>
        <p:nvPicPr>
          <p:cNvPr id="6" name="Shape 66"/>
          <p:cNvPicPr preferRelativeResize="0"/>
          <p:nvPr/>
        </p:nvPicPr>
        <p:blipFill>
          <a:blip r:embed="rId3">
            <a:alphaModFix/>
          </a:blip>
          <a:stretch>
            <a:fillRect/>
          </a:stretch>
        </p:blipFill>
        <p:spPr>
          <a:xfrm>
            <a:off x="8089900" y="1119936"/>
            <a:ext cx="3740035" cy="3105349"/>
          </a:xfrm>
          <a:prstGeom prst="rect">
            <a:avLst/>
          </a:prstGeom>
          <a:noFill/>
          <a:ln>
            <a:noFill/>
          </a:ln>
        </p:spPr>
      </p:pic>
      <p:pic>
        <p:nvPicPr>
          <p:cNvPr id="7" name="Shape 67"/>
          <p:cNvPicPr preferRelativeResize="0"/>
          <p:nvPr/>
        </p:nvPicPr>
        <p:blipFill>
          <a:blip r:embed="rId4">
            <a:alphaModFix/>
          </a:blip>
          <a:stretch>
            <a:fillRect/>
          </a:stretch>
        </p:blipFill>
        <p:spPr>
          <a:xfrm>
            <a:off x="8361931" y="4397534"/>
            <a:ext cx="3195971" cy="2275395"/>
          </a:xfrm>
          <a:prstGeom prst="rect">
            <a:avLst/>
          </a:prstGeom>
          <a:noFill/>
          <a:ln>
            <a:noFill/>
          </a:ln>
        </p:spPr>
      </p:pic>
    </p:spTree>
    <p:extLst>
      <p:ext uri="{BB962C8B-B14F-4D97-AF65-F5344CB8AC3E}">
        <p14:creationId xmlns:p14="http://schemas.microsoft.com/office/powerpoint/2010/main" val="6437075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93803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3845"/>
            <a:ext cx="10515600" cy="1325563"/>
          </a:xfrm>
        </p:spPr>
        <p:txBody>
          <a:bodyPr/>
          <a:lstStyle/>
          <a:p>
            <a:r>
              <a:rPr lang="en-US" dirty="0" smtClean="0"/>
              <a:t>Paper Selection</a:t>
            </a:r>
            <a:endParaRPr lang="en-US" dirty="0"/>
          </a:p>
        </p:txBody>
      </p:sp>
      <p:sp>
        <p:nvSpPr>
          <p:cNvPr id="3" name="Content Placeholder 2"/>
          <p:cNvSpPr>
            <a:spLocks noGrp="1"/>
          </p:cNvSpPr>
          <p:nvPr>
            <p:ph idx="1"/>
          </p:nvPr>
        </p:nvSpPr>
        <p:spPr>
          <a:xfrm>
            <a:off x="838200" y="1825624"/>
            <a:ext cx="10515600" cy="4727575"/>
          </a:xfrm>
        </p:spPr>
        <p:txBody>
          <a:bodyPr>
            <a:normAutofit/>
          </a:bodyPr>
          <a:lstStyle/>
          <a:p>
            <a:pPr marL="0" indent="0">
              <a:buNone/>
            </a:pPr>
            <a:r>
              <a:rPr lang="en-US" sz="2000" dirty="0"/>
              <a:t>Long, Yong, Jeffrey A. </a:t>
            </a:r>
            <a:r>
              <a:rPr lang="en-US" sz="2000" dirty="0" err="1"/>
              <a:t>Fessler</a:t>
            </a:r>
            <a:r>
              <a:rPr lang="en-US" sz="2000" dirty="0"/>
              <a:t>, and James M. </a:t>
            </a:r>
            <a:r>
              <a:rPr lang="en-US" sz="2000" dirty="0" err="1"/>
              <a:t>Balter</a:t>
            </a:r>
            <a:r>
              <a:rPr lang="en-US" sz="2000" dirty="0"/>
              <a:t>. "3D Forward and Back-Projection for X-Ray CT Using Separable Footprints." </a:t>
            </a:r>
            <a:r>
              <a:rPr lang="en-US" sz="2000" i="1" dirty="0"/>
              <a:t>IEEE Transactions on Medical Imaging IEEE Trans. Med. Imaging</a:t>
            </a:r>
            <a:r>
              <a:rPr lang="en-US" sz="2000" dirty="0"/>
              <a:t> 29.11 (2010): 1839-850. Web. </a:t>
            </a:r>
          </a:p>
          <a:p>
            <a:endParaRPr lang="en-US" sz="2000" dirty="0" smtClean="0"/>
          </a:p>
          <a:p>
            <a:pPr marL="0" indent="0">
              <a:buNone/>
            </a:pPr>
            <a:r>
              <a:rPr lang="en-US" sz="2000" dirty="0" smtClean="0"/>
              <a:t>Paper: </a:t>
            </a:r>
          </a:p>
          <a:p>
            <a:r>
              <a:rPr lang="en-US" sz="2000" dirty="0" smtClean="0"/>
              <a:t>Proposes two new approaches for 3D forward and back projections by approximating a voxel footprint function as a 2D separable function.</a:t>
            </a:r>
            <a:br>
              <a:rPr lang="en-US" sz="2000" dirty="0" smtClean="0"/>
            </a:br>
            <a:r>
              <a:rPr lang="en-US" sz="2000" dirty="0" smtClean="0">
                <a:sym typeface="Wingdings" panose="05000000000000000000" pitchFamily="2" charset="2"/>
              </a:rPr>
              <a:t> </a:t>
            </a:r>
            <a:r>
              <a:rPr lang="en-US" sz="2000" dirty="0" smtClean="0"/>
              <a:t>Reduce computational burden by simplifying integration of the footprint </a:t>
            </a:r>
            <a:r>
              <a:rPr lang="en-US" sz="2000" dirty="0" smtClean="0"/>
              <a:t>functions</a:t>
            </a:r>
          </a:p>
          <a:p>
            <a:r>
              <a:rPr lang="en-US" sz="2000" dirty="0" smtClean="0"/>
              <a:t>Our project: Generate DRR </a:t>
            </a:r>
            <a:r>
              <a:rPr lang="en-US" sz="2000" dirty="0" smtClean="0">
                <a:sym typeface="Wingdings" panose="05000000000000000000" pitchFamily="2" charset="2"/>
              </a:rPr>
              <a:t> forward projection</a:t>
            </a:r>
          </a:p>
          <a:p>
            <a:pPr lvl="1"/>
            <a:r>
              <a:rPr lang="en-US" sz="1600" dirty="0" smtClean="0">
                <a:sym typeface="Wingdings" panose="05000000000000000000" pitchFamily="2" charset="2"/>
              </a:rPr>
              <a:t>Possible implementation for </a:t>
            </a:r>
            <a:r>
              <a:rPr lang="en-US" sz="1600" dirty="0" smtClean="0">
                <a:sym typeface="Wingdings" panose="05000000000000000000" pitchFamily="2" charset="2"/>
              </a:rPr>
              <a:t>more accurate DRR generation (as a future work)</a:t>
            </a:r>
            <a:endParaRPr lang="en-US" sz="1600" dirty="0" smtClean="0"/>
          </a:p>
          <a:p>
            <a:pPr lvl="1"/>
            <a:endParaRPr lang="en-US" sz="1600" dirty="0"/>
          </a:p>
          <a:p>
            <a:pPr lvl="1"/>
            <a:endParaRPr lang="en-US" sz="1600" dirty="0" smtClean="0"/>
          </a:p>
          <a:p>
            <a:pPr marL="0" indent="0">
              <a:buNone/>
            </a:pPr>
            <a:r>
              <a:rPr lang="en-US" sz="2000" dirty="0" smtClean="0"/>
              <a:t>*Footprint Function: projection of </a:t>
            </a:r>
            <a:r>
              <a:rPr lang="en-US" sz="2000" dirty="0" smtClean="0"/>
              <a:t>a basis function </a:t>
            </a:r>
            <a:r>
              <a:rPr lang="en-US" sz="2000" dirty="0" smtClean="0"/>
              <a:t>(i.e. cubic voxel, </a:t>
            </a:r>
            <a:r>
              <a:rPr lang="en-US" sz="2000" dirty="0" err="1" smtClean="0"/>
              <a:t>etc</a:t>
            </a:r>
            <a:r>
              <a:rPr lang="en-US" sz="2000" dirty="0" smtClean="0"/>
              <a:t>)</a:t>
            </a:r>
            <a:endParaRPr lang="en-US" sz="2000" dirty="0"/>
          </a:p>
        </p:txBody>
      </p:sp>
    </p:spTree>
    <p:extLst>
      <p:ext uri="{BB962C8B-B14F-4D97-AF65-F5344CB8AC3E}">
        <p14:creationId xmlns:p14="http://schemas.microsoft.com/office/powerpoint/2010/main" val="4224608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838200" y="1825625"/>
            <a:ext cx="8626642" cy="4351338"/>
          </a:xfrm>
        </p:spPr>
        <p:txBody>
          <a:bodyPr/>
          <a:lstStyle/>
          <a:p>
            <a:r>
              <a:rPr lang="en-US" dirty="0" smtClean="0"/>
              <a:t>Iterative statistical methods for 3D </a:t>
            </a:r>
            <a:r>
              <a:rPr lang="en-US" dirty="0" smtClean="0"/>
              <a:t>CT </a:t>
            </a:r>
            <a:r>
              <a:rPr lang="en-US" dirty="0" smtClean="0"/>
              <a:t>reconstruction </a:t>
            </a:r>
            <a:r>
              <a:rPr lang="en-US" dirty="0" smtClean="0">
                <a:sym typeface="Wingdings" panose="05000000000000000000" pitchFamily="2" charset="2"/>
              </a:rPr>
              <a:t> Better image quality/ reduce </a:t>
            </a:r>
            <a:r>
              <a:rPr lang="en-US" dirty="0" smtClean="0">
                <a:sym typeface="Wingdings" panose="05000000000000000000" pitchFamily="2" charset="2"/>
              </a:rPr>
              <a:t>dose than conventional</a:t>
            </a:r>
            <a:endParaRPr lang="en-US" dirty="0" smtClean="0">
              <a:sym typeface="Wingdings" panose="05000000000000000000" pitchFamily="2" charset="2"/>
            </a:endParaRPr>
          </a:p>
          <a:p>
            <a:r>
              <a:rPr lang="en-US" dirty="0" smtClean="0">
                <a:sym typeface="Wingdings" panose="05000000000000000000" pitchFamily="2" charset="2"/>
              </a:rPr>
              <a:t>Computationally heavy: bottleneck in iteration of forward/back </a:t>
            </a:r>
            <a:r>
              <a:rPr lang="en-US" dirty="0" smtClean="0">
                <a:sym typeface="Wingdings" panose="05000000000000000000" pitchFamily="2" charset="2"/>
              </a:rPr>
              <a:t>projections</a:t>
            </a:r>
          </a:p>
          <a:p>
            <a:pPr lvl="1"/>
            <a:r>
              <a:rPr lang="en-US" dirty="0" smtClean="0">
                <a:sym typeface="Wingdings" panose="05000000000000000000" pitchFamily="2" charset="2"/>
              </a:rPr>
              <a:t>Forward/</a:t>
            </a:r>
            <a:r>
              <a:rPr lang="en-US" dirty="0" err="1" smtClean="0">
                <a:sym typeface="Wingdings" panose="05000000000000000000" pitchFamily="2" charset="2"/>
              </a:rPr>
              <a:t>backprojection</a:t>
            </a:r>
            <a:r>
              <a:rPr lang="en-US" dirty="0" smtClean="0">
                <a:sym typeface="Wingdings" panose="05000000000000000000" pitchFamily="2" charset="2"/>
              </a:rPr>
              <a:t> per iteration</a:t>
            </a:r>
            <a:endParaRPr lang="en-US" dirty="0" smtClean="0">
              <a:sym typeface="Wingdings" panose="05000000000000000000" pitchFamily="2" charset="2"/>
            </a:endParaRPr>
          </a:p>
          <a:p>
            <a:pPr lvl="1"/>
            <a:r>
              <a:rPr lang="en-US" dirty="0" smtClean="0">
                <a:sym typeface="Wingdings" panose="05000000000000000000" pitchFamily="2" charset="2"/>
              </a:rPr>
              <a:t>Many studies with compromise b/t complexity and </a:t>
            </a:r>
            <a:r>
              <a:rPr lang="en-US" dirty="0" smtClean="0">
                <a:sym typeface="Wingdings" panose="05000000000000000000" pitchFamily="2" charset="2"/>
              </a:rPr>
              <a:t>accuracy</a:t>
            </a:r>
            <a:endParaRPr lang="en-US" dirty="0" smtClean="0">
              <a:sym typeface="Wingdings" panose="05000000000000000000" pitchFamily="2" charset="2"/>
            </a:endParaRPr>
          </a:p>
          <a:p>
            <a:pPr lvl="1"/>
            <a:r>
              <a:rPr lang="en-US" dirty="0" smtClean="0">
                <a:sym typeface="Wingdings" panose="05000000000000000000" pitchFamily="2" charset="2"/>
              </a:rPr>
              <a:t>Evaluating integrals of footprint fn. over detector </a:t>
            </a:r>
            <a:r>
              <a:rPr lang="en-US" dirty="0" smtClean="0">
                <a:sym typeface="Wingdings" panose="05000000000000000000" pitchFamily="2" charset="2"/>
              </a:rPr>
              <a:t>cell / Exact calculation of footprint function  expensive </a:t>
            </a:r>
            <a:endParaRPr lang="en-US" dirty="0"/>
          </a:p>
        </p:txBody>
      </p:sp>
    </p:spTree>
    <p:extLst>
      <p:ext uri="{BB962C8B-B14F-4D97-AF65-F5344CB8AC3E}">
        <p14:creationId xmlns:p14="http://schemas.microsoft.com/office/powerpoint/2010/main" val="2654090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3845"/>
            <a:ext cx="10515600" cy="1325563"/>
          </a:xfrm>
        </p:spPr>
        <p:txBody>
          <a:bodyPr/>
          <a:lstStyle/>
          <a:p>
            <a:r>
              <a:rPr lang="en-US" dirty="0" smtClean="0"/>
              <a:t>Background: Cone-Beam Geometry</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24840" y="1876425"/>
                <a:ext cx="4861560" cy="4351338"/>
              </a:xfrm>
            </p:spPr>
            <p:txBody>
              <a:bodyPr>
                <a:normAutofit/>
              </a:bodyPr>
              <a:lstStyle/>
              <a:p>
                <a:r>
                  <a:rPr lang="en-US" sz="2000" dirty="0" smtClean="0"/>
                  <a:t>Cone-Beam (CB) system with flat detector</a:t>
                </a:r>
              </a:p>
              <a:p>
                <a:r>
                  <a:rPr lang="en-US" sz="2000" dirty="0" smtClean="0"/>
                  <a:t>β</a:t>
                </a:r>
                <a:r>
                  <a:rPr lang="en-US" sz="2000" dirty="0" smtClean="0"/>
                  <a:t>: source position angle from y axis</a:t>
                </a:r>
              </a:p>
              <a:p>
                <a:r>
                  <a:rPr lang="en-US" sz="2000" dirty="0" smtClean="0"/>
                  <a:t>(s, t): detector coordinate</a:t>
                </a:r>
              </a:p>
              <a:p>
                <a:r>
                  <a:rPr lang="en-US" sz="2000" dirty="0" smtClean="0"/>
                  <a:t>p</a:t>
                </a:r>
                <a:r>
                  <a:rPr lang="en-US" sz="2000" baseline="-25000" dirty="0" smtClean="0"/>
                  <a:t>0</a:t>
                </a:r>
                <a:r>
                  <a:rPr lang="en-US" sz="2000" dirty="0" smtClean="0"/>
                  <a:t>, p</a:t>
                </a:r>
                <a:r>
                  <a:rPr lang="en-US" sz="2000" baseline="-25000" dirty="0" smtClean="0"/>
                  <a:t>1</a:t>
                </a:r>
                <a:r>
                  <a:rPr lang="en-US" sz="2000" dirty="0" smtClean="0"/>
                  <a:t>: source / projection point</a:t>
                </a:r>
              </a:p>
              <a:p>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𝑒</m:t>
                        </m:r>
                      </m:e>
                    </m:acc>
                  </m:oMath>
                </a14:m>
                <a:r>
                  <a:rPr lang="en-US" sz="2000" dirty="0" smtClean="0"/>
                  <a:t> : Direction vector</a:t>
                </a:r>
              </a:p>
              <a:p>
                <a:r>
                  <a:rPr lang="en-US" sz="2000" dirty="0" smtClean="0"/>
                  <a:t>D</a:t>
                </a:r>
                <a:r>
                  <a:rPr lang="en-US" sz="2000" baseline="-25000" dirty="0" smtClean="0"/>
                  <a:t>s0</a:t>
                </a:r>
                <a:r>
                  <a:rPr lang="en-US" sz="2000" dirty="0" smtClean="0"/>
                  <a:t> : Source-rotation center distance</a:t>
                </a:r>
              </a:p>
              <a:p>
                <a:r>
                  <a:rPr lang="en-US" sz="2000" dirty="0" smtClean="0"/>
                  <a:t>D</a:t>
                </a:r>
                <a:r>
                  <a:rPr lang="en-US" sz="2000" baseline="-25000" dirty="0" smtClean="0"/>
                  <a:t>0d</a:t>
                </a:r>
                <a:r>
                  <a:rPr lang="en-US" sz="2000" dirty="0" smtClean="0"/>
                  <a:t> : Rotation center-detector distance</a:t>
                </a:r>
              </a:p>
              <a:p>
                <a14:m>
                  <m:oMath xmlns:m="http://schemas.openxmlformats.org/officeDocument/2006/math">
                    <m:r>
                      <a:rPr lang="en-US" sz="2000" i="1" smtClean="0">
                        <a:latin typeface="Cambria Math" panose="02040503050406030204" pitchFamily="18" charset="0"/>
                      </a:rPr>
                      <m:t>𝜑</m:t>
                    </m:r>
                  </m:oMath>
                </a14:m>
                <a:r>
                  <a:rPr lang="en-US" sz="2000" dirty="0" smtClean="0"/>
                  <a:t>: Azimuthal angle of </a:t>
                </a:r>
                <a:r>
                  <a:rPr lang="en-US" sz="2000" dirty="0" smtClean="0"/>
                  <a:t>a ray</a:t>
                </a:r>
                <a:endParaRPr lang="en-US" sz="2000" dirty="0" smtClean="0"/>
              </a:p>
              <a:p>
                <a14:m>
                  <m:oMath xmlns:m="http://schemas.openxmlformats.org/officeDocument/2006/math">
                    <m:r>
                      <a:rPr lang="en-US" sz="2000" i="1" smtClean="0">
                        <a:latin typeface="Cambria Math" panose="02040503050406030204" pitchFamily="18" charset="0"/>
                      </a:rPr>
                      <m:t>𝜃</m:t>
                    </m:r>
                  </m:oMath>
                </a14:m>
                <a:r>
                  <a:rPr lang="en-US" sz="2000" dirty="0" smtClean="0"/>
                  <a:t>: Polar angle of </a:t>
                </a:r>
                <a:r>
                  <a:rPr lang="en-US" sz="2000" dirty="0" smtClean="0"/>
                  <a:t>a ray</a:t>
                </a:r>
                <a:endParaRPr lang="en-US" sz="2000" dirty="0"/>
              </a:p>
              <a:p>
                <a:endParaRPr lang="en-US" sz="2000" dirty="0"/>
              </a:p>
              <a:p>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24840" y="1876425"/>
                <a:ext cx="4861560" cy="4351338"/>
              </a:xfrm>
              <a:blipFill rotWithShape="0">
                <a:blip r:embed="rId3"/>
                <a:stretch>
                  <a:fillRect l="-1129" t="-1541"/>
                </a:stretch>
              </a:blipFill>
            </p:spPr>
            <p:txBody>
              <a:bodyPr/>
              <a:lstStyle/>
              <a:p>
                <a:r>
                  <a:rPr lang="en-US">
                    <a:noFill/>
                  </a:rPr>
                  <a:t> </a:t>
                </a:r>
              </a:p>
            </p:txBody>
          </p:sp>
        </mc:Fallback>
      </mc:AlternateContent>
      <p:pic>
        <p:nvPicPr>
          <p:cNvPr id="5" name="Picture 4"/>
          <p:cNvPicPr>
            <a:picLocks noChangeAspect="1"/>
          </p:cNvPicPr>
          <p:nvPr/>
        </p:nvPicPr>
        <p:blipFill>
          <a:blip r:embed="rId4"/>
          <a:stretch>
            <a:fillRect/>
          </a:stretch>
        </p:blipFill>
        <p:spPr>
          <a:xfrm>
            <a:off x="6096000" y="1408103"/>
            <a:ext cx="4815840" cy="2425243"/>
          </a:xfrm>
          <a:prstGeom prst="rect">
            <a:avLst/>
          </a:prstGeom>
        </p:spPr>
      </p:pic>
      <p:grpSp>
        <p:nvGrpSpPr>
          <p:cNvPr id="7" name="Group 6"/>
          <p:cNvGrpSpPr/>
          <p:nvPr/>
        </p:nvGrpSpPr>
        <p:grpSpPr>
          <a:xfrm>
            <a:off x="6109527" y="3925216"/>
            <a:ext cx="1643530" cy="2601998"/>
            <a:chOff x="2821021" y="1579219"/>
            <a:chExt cx="2256817" cy="3572939"/>
          </a:xfrm>
        </p:grpSpPr>
        <p:sp>
          <p:nvSpPr>
            <p:cNvPr id="8" name="Oval 7"/>
            <p:cNvSpPr/>
            <p:nvPr/>
          </p:nvSpPr>
          <p:spPr>
            <a:xfrm>
              <a:off x="3072384" y="3597678"/>
              <a:ext cx="1554480" cy="1554480"/>
            </a:xfrm>
            <a:prstGeom prst="ellipse">
              <a:avLst/>
            </a:prstGeom>
            <a:solidFill>
              <a:schemeClr val="bg1"/>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3849624" y="4374918"/>
              <a:ext cx="1228214" cy="2"/>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849624" y="3239311"/>
              <a:ext cx="0" cy="1135607"/>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821021" y="1964664"/>
              <a:ext cx="225681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539316" y="4287369"/>
              <a:ext cx="175098" cy="17509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757601" y="4283592"/>
              <a:ext cx="175098" cy="17509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stCxn id="13" idx="3"/>
              <a:endCxn id="13" idx="7"/>
            </p:cNvCxnSpPr>
            <p:nvPr/>
          </p:nvCxnSpPr>
          <p:spPr>
            <a:xfrm flipV="1">
              <a:off x="3783244" y="4309235"/>
              <a:ext cx="123812" cy="1238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3" idx="5"/>
              <a:endCxn id="13" idx="1"/>
            </p:cNvCxnSpPr>
            <p:nvPr/>
          </p:nvCxnSpPr>
          <p:spPr>
            <a:xfrm flipH="1" flipV="1">
              <a:off x="3783244" y="4309235"/>
              <a:ext cx="123812" cy="1238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577412" y="3167935"/>
              <a:ext cx="1101885" cy="422625"/>
            </a:xfrm>
            <a:prstGeom prst="rect">
              <a:avLst/>
            </a:prstGeom>
            <a:noFill/>
          </p:spPr>
          <p:txBody>
            <a:bodyPr wrap="square" rtlCol="0">
              <a:spAutoFit/>
            </a:bodyPr>
            <a:lstStyle/>
            <a:p>
              <a:r>
                <a:rPr lang="en-US" sz="1400" dirty="0" smtClean="0"/>
                <a:t>y</a:t>
              </a:r>
              <a:endParaRPr lang="en-US" sz="1400" dirty="0"/>
            </a:p>
          </p:txBody>
        </p:sp>
        <p:sp>
          <p:nvSpPr>
            <p:cNvPr id="17" name="TextBox 16"/>
            <p:cNvSpPr txBox="1"/>
            <p:nvPr/>
          </p:nvSpPr>
          <p:spPr>
            <a:xfrm>
              <a:off x="3882277" y="4432481"/>
              <a:ext cx="1101885" cy="422625"/>
            </a:xfrm>
            <a:prstGeom prst="rect">
              <a:avLst/>
            </a:prstGeom>
            <a:noFill/>
          </p:spPr>
          <p:txBody>
            <a:bodyPr wrap="square" rtlCol="0">
              <a:spAutoFit/>
            </a:bodyPr>
            <a:lstStyle/>
            <a:p>
              <a:r>
                <a:rPr lang="en-US" sz="1400" dirty="0" smtClean="0"/>
                <a:t>z</a:t>
              </a:r>
              <a:endParaRPr lang="en-US" sz="1400" dirty="0"/>
            </a:p>
          </p:txBody>
        </p:sp>
        <p:cxnSp>
          <p:nvCxnSpPr>
            <p:cNvPr id="18" name="Straight Connector 17"/>
            <p:cNvCxnSpPr>
              <a:stCxn id="12" idx="0"/>
            </p:cNvCxnSpPr>
            <p:nvPr/>
          </p:nvCxnSpPr>
          <p:spPr>
            <a:xfrm flipH="1" flipV="1">
              <a:off x="4626864" y="1964664"/>
              <a:ext cx="1" cy="232270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8" idx="6"/>
            </p:cNvCxnSpPr>
            <p:nvPr/>
          </p:nvCxnSpPr>
          <p:spPr>
            <a:xfrm flipH="1" flipV="1">
              <a:off x="3907056" y="1964664"/>
              <a:ext cx="719808" cy="24102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Arc 19"/>
            <p:cNvSpPr/>
            <p:nvPr/>
          </p:nvSpPr>
          <p:spPr>
            <a:xfrm rot="19150657">
              <a:off x="4188295" y="3483627"/>
              <a:ext cx="591479" cy="372217"/>
            </a:xfrm>
            <a:prstGeom prst="arc">
              <a:avLst>
                <a:gd name="adj1" fmla="val 16200000"/>
                <a:gd name="adj2" fmla="val 2043529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extBox 20"/>
                <p:cNvSpPr txBox="1"/>
                <p:nvPr/>
              </p:nvSpPr>
              <p:spPr>
                <a:xfrm>
                  <a:off x="4294573" y="3105241"/>
                  <a:ext cx="475892" cy="4226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𝜑</m:t>
                        </m:r>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4294573" y="3105241"/>
                  <a:ext cx="475892" cy="422625"/>
                </a:xfrm>
                <a:prstGeom prst="rect">
                  <a:avLst/>
                </a:prstGeom>
                <a:blipFill rotWithShape="0">
                  <a:blip r:embed="rId5"/>
                  <a:stretch>
                    <a:fillRect b="-2000"/>
                  </a:stretch>
                </a:blipFill>
              </p:spPr>
              <p:txBody>
                <a:bodyPr/>
                <a:lstStyle/>
                <a:p>
                  <a:r>
                    <a:rPr lang="en-US">
                      <a:noFill/>
                    </a:rPr>
                    <a:t> </a:t>
                  </a:r>
                </a:p>
              </p:txBody>
            </p:sp>
          </mc:Fallback>
        </mc:AlternateContent>
        <p:sp>
          <p:nvSpPr>
            <p:cNvPr id="22" name="TextBox 21"/>
            <p:cNvSpPr txBox="1"/>
            <p:nvPr/>
          </p:nvSpPr>
          <p:spPr>
            <a:xfrm>
              <a:off x="3716138" y="1579219"/>
              <a:ext cx="467089" cy="422625"/>
            </a:xfrm>
            <a:prstGeom prst="rect">
              <a:avLst/>
            </a:prstGeom>
            <a:noFill/>
          </p:spPr>
          <p:txBody>
            <a:bodyPr wrap="none" rtlCol="0">
              <a:spAutoFit/>
            </a:bodyPr>
            <a:lstStyle/>
            <a:p>
              <a:r>
                <a:rPr lang="en-US" sz="1400" dirty="0" smtClean="0"/>
                <a:t>p</a:t>
              </a:r>
              <a:r>
                <a:rPr lang="en-US" sz="1400" baseline="-25000" dirty="0" smtClean="0"/>
                <a:t>1</a:t>
              </a:r>
              <a:endParaRPr lang="en-US" sz="1400" dirty="0"/>
            </a:p>
          </p:txBody>
        </p:sp>
      </p:grpSp>
      <p:sp>
        <p:nvSpPr>
          <p:cNvPr id="24" name="TextBox 23"/>
          <p:cNvSpPr txBox="1"/>
          <p:nvPr/>
        </p:nvSpPr>
        <p:spPr>
          <a:xfrm>
            <a:off x="7019921" y="6045907"/>
            <a:ext cx="397129" cy="307777"/>
          </a:xfrm>
          <a:prstGeom prst="rect">
            <a:avLst/>
          </a:prstGeom>
          <a:noFill/>
        </p:spPr>
        <p:txBody>
          <a:bodyPr wrap="square" rtlCol="0">
            <a:spAutoFit/>
          </a:bodyPr>
          <a:lstStyle/>
          <a:p>
            <a:r>
              <a:rPr lang="en-US" sz="1400" dirty="0" smtClean="0"/>
              <a:t>p</a:t>
            </a:r>
            <a:r>
              <a:rPr lang="en-US" sz="1400" baseline="-25000" dirty="0" smtClean="0"/>
              <a:t>0</a:t>
            </a:r>
            <a:endParaRPr lang="en-US" sz="1400" dirty="0"/>
          </a:p>
        </p:txBody>
      </p:sp>
      <p:sp>
        <p:nvSpPr>
          <p:cNvPr id="25" name="TextBox 24"/>
          <p:cNvSpPr txBox="1"/>
          <p:nvPr/>
        </p:nvSpPr>
        <p:spPr>
          <a:xfrm>
            <a:off x="7395592" y="5982148"/>
            <a:ext cx="397129" cy="307777"/>
          </a:xfrm>
          <a:prstGeom prst="rect">
            <a:avLst/>
          </a:prstGeom>
          <a:noFill/>
        </p:spPr>
        <p:txBody>
          <a:bodyPr wrap="square" rtlCol="0">
            <a:spAutoFit/>
          </a:bodyPr>
          <a:lstStyle/>
          <a:p>
            <a:r>
              <a:rPr lang="en-US" sz="1400" dirty="0" smtClean="0"/>
              <a:t>x</a:t>
            </a:r>
            <a:endParaRPr lang="en-US" sz="1400" dirty="0"/>
          </a:p>
        </p:txBody>
      </p:sp>
      <p:grpSp>
        <p:nvGrpSpPr>
          <p:cNvPr id="26" name="Group 25"/>
          <p:cNvGrpSpPr/>
          <p:nvPr/>
        </p:nvGrpSpPr>
        <p:grpSpPr>
          <a:xfrm>
            <a:off x="8356042" y="4221193"/>
            <a:ext cx="2904390" cy="2151594"/>
            <a:chOff x="6672305" y="2362200"/>
            <a:chExt cx="2904390" cy="2151594"/>
          </a:xfrm>
        </p:grpSpPr>
        <p:cxnSp>
          <p:nvCxnSpPr>
            <p:cNvPr id="27" name="Straight Connector 26"/>
            <p:cNvCxnSpPr/>
            <p:nvPr/>
          </p:nvCxnSpPr>
          <p:spPr>
            <a:xfrm flipV="1">
              <a:off x="6791046" y="2966315"/>
              <a:ext cx="0" cy="109475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V="1">
              <a:off x="7388361" y="3512756"/>
              <a:ext cx="0" cy="1135607"/>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rot="5400000">
              <a:off x="6703497" y="3999482"/>
              <a:ext cx="175098" cy="17509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814563" y="2746430"/>
              <a:ext cx="1101885" cy="369332"/>
            </a:xfrm>
            <a:prstGeom prst="rect">
              <a:avLst/>
            </a:prstGeom>
            <a:noFill/>
          </p:spPr>
          <p:txBody>
            <a:bodyPr wrap="square" rtlCol="0">
              <a:spAutoFit/>
            </a:bodyPr>
            <a:lstStyle/>
            <a:p>
              <a:r>
                <a:rPr lang="en-US" dirty="0" smtClean="0"/>
                <a:t>z</a:t>
              </a:r>
              <a:endParaRPr lang="en-US" dirty="0"/>
            </a:p>
          </p:txBody>
        </p:sp>
        <p:cxnSp>
          <p:nvCxnSpPr>
            <p:cNvPr id="31" name="Straight Connector 30"/>
            <p:cNvCxnSpPr>
              <a:stCxn id="29" idx="0"/>
            </p:cNvCxnSpPr>
            <p:nvPr/>
          </p:nvCxnSpPr>
          <p:spPr>
            <a:xfrm rot="5400000" flipH="1" flipV="1">
              <a:off x="8039947" y="2925678"/>
              <a:ext cx="1" cy="232270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9" idx="0"/>
            </p:cNvCxnSpPr>
            <p:nvPr/>
          </p:nvCxnSpPr>
          <p:spPr>
            <a:xfrm flipV="1">
              <a:off x="6878595" y="3367222"/>
              <a:ext cx="2322705" cy="7198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Arc 32"/>
            <p:cNvSpPr/>
            <p:nvPr/>
          </p:nvSpPr>
          <p:spPr>
            <a:xfrm rot="2950657">
              <a:off x="7200489" y="3758092"/>
              <a:ext cx="591479" cy="372217"/>
            </a:xfrm>
            <a:prstGeom prst="arc">
              <a:avLst>
                <a:gd name="adj1" fmla="val 16200000"/>
                <a:gd name="adj2" fmla="val 2043529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4" name="TextBox 33"/>
                <p:cNvSpPr txBox="1"/>
                <p:nvPr/>
              </p:nvSpPr>
              <p:spPr>
                <a:xfrm>
                  <a:off x="7678727" y="3767405"/>
                  <a:ext cx="36740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𝜃</m:t>
                        </m:r>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7678727" y="3767405"/>
                  <a:ext cx="367408" cy="369332"/>
                </a:xfrm>
                <a:prstGeom prst="rect">
                  <a:avLst/>
                </a:prstGeom>
                <a:blipFill rotWithShape="0">
                  <a:blip r:embed="rId6"/>
                  <a:stretch>
                    <a:fillRect/>
                  </a:stretch>
                </a:blipFill>
              </p:spPr>
              <p:txBody>
                <a:bodyPr/>
                <a:lstStyle/>
                <a:p>
                  <a:r>
                    <a:rPr lang="en-US">
                      <a:noFill/>
                    </a:rPr>
                    <a:t> </a:t>
                  </a:r>
                </a:p>
              </p:txBody>
            </p:sp>
          </mc:Fallback>
        </mc:AlternateContent>
        <p:sp>
          <p:nvSpPr>
            <p:cNvPr id="35" name="TextBox 34"/>
            <p:cNvSpPr txBox="1"/>
            <p:nvPr/>
          </p:nvSpPr>
          <p:spPr>
            <a:xfrm>
              <a:off x="7748321" y="4074088"/>
              <a:ext cx="1101885" cy="369332"/>
            </a:xfrm>
            <a:prstGeom prst="rect">
              <a:avLst/>
            </a:prstGeom>
            <a:noFill/>
          </p:spPr>
          <p:txBody>
            <a:bodyPr wrap="square" rtlCol="0">
              <a:spAutoFit/>
            </a:bodyPr>
            <a:lstStyle/>
            <a:p>
              <a:r>
                <a:rPr lang="en-US" dirty="0" smtClean="0"/>
                <a:t>y</a:t>
              </a:r>
              <a:endParaRPr lang="en-US" dirty="0"/>
            </a:p>
          </p:txBody>
        </p:sp>
        <p:cxnSp>
          <p:nvCxnSpPr>
            <p:cNvPr id="36" name="Straight Connector 35"/>
            <p:cNvCxnSpPr/>
            <p:nvPr/>
          </p:nvCxnSpPr>
          <p:spPr>
            <a:xfrm flipV="1">
              <a:off x="9194859" y="2362200"/>
              <a:ext cx="6441" cy="20862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9194859" y="3105241"/>
              <a:ext cx="381836" cy="369332"/>
            </a:xfrm>
            <a:prstGeom prst="rect">
              <a:avLst/>
            </a:prstGeom>
            <a:noFill/>
          </p:spPr>
          <p:txBody>
            <a:bodyPr wrap="none" rtlCol="0">
              <a:spAutoFit/>
            </a:bodyPr>
            <a:lstStyle/>
            <a:p>
              <a:r>
                <a:rPr lang="en-US" dirty="0" smtClean="0"/>
                <a:t>p</a:t>
              </a:r>
              <a:r>
                <a:rPr lang="en-US" baseline="-25000" dirty="0" smtClean="0"/>
                <a:t>1</a:t>
              </a:r>
              <a:endParaRPr lang="en-US" dirty="0"/>
            </a:p>
          </p:txBody>
        </p:sp>
        <p:sp>
          <p:nvSpPr>
            <p:cNvPr id="38" name="TextBox 37"/>
            <p:cNvSpPr txBox="1"/>
            <p:nvPr/>
          </p:nvSpPr>
          <p:spPr>
            <a:xfrm>
              <a:off x="6672305" y="4144462"/>
              <a:ext cx="1101885" cy="369332"/>
            </a:xfrm>
            <a:prstGeom prst="rect">
              <a:avLst/>
            </a:prstGeom>
            <a:noFill/>
          </p:spPr>
          <p:txBody>
            <a:bodyPr wrap="square" rtlCol="0">
              <a:spAutoFit/>
            </a:bodyPr>
            <a:lstStyle/>
            <a:p>
              <a:r>
                <a:rPr lang="en-US" dirty="0" smtClean="0"/>
                <a:t>p</a:t>
              </a:r>
              <a:r>
                <a:rPr lang="en-US" baseline="-25000" dirty="0" smtClean="0"/>
                <a:t>0</a:t>
              </a:r>
              <a:endParaRPr lang="en-US" dirty="0"/>
            </a:p>
          </p:txBody>
        </p:sp>
      </p:grpSp>
    </p:spTree>
    <p:extLst>
      <p:ext uri="{BB962C8B-B14F-4D97-AF65-F5344CB8AC3E}">
        <p14:creationId xmlns:p14="http://schemas.microsoft.com/office/powerpoint/2010/main" val="4241431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Cone beam projection</a:t>
            </a:r>
            <a:endParaRPr lang="en-US" dirty="0"/>
          </a:p>
        </p:txBody>
      </p:sp>
      <mc:AlternateContent xmlns:mc="http://schemas.openxmlformats.org/markup-compatibility/2006">
        <mc:Choice xmlns:a14="http://schemas.microsoft.com/office/drawing/2010/main" Requires="a14">
          <p:sp>
            <p:nvSpPr>
              <p:cNvPr id="10" name="Content Placeholder 2"/>
              <p:cNvSpPr>
                <a:spLocks noGrp="1"/>
              </p:cNvSpPr>
              <p:nvPr>
                <p:ph idx="1"/>
              </p:nvPr>
            </p:nvSpPr>
            <p:spPr>
              <a:xfrm>
                <a:off x="838200" y="1594104"/>
                <a:ext cx="5123688" cy="4981416"/>
              </a:xfrm>
            </p:spPr>
            <p:txBody>
              <a:bodyPr>
                <a:normAutofit/>
              </a:bodyPr>
              <a:lstStyle/>
              <a:p>
                <a:pPr marL="0" indent="0">
                  <a:buNone/>
                </a:pPr>
                <a:r>
                  <a:rPr lang="en-US" sz="1800" b="0" dirty="0" smtClean="0">
                    <a:ea typeface="Cambria Math" panose="02040503050406030204" pitchFamily="18" charset="0"/>
                  </a:rPr>
                  <a:t>Discretized object described by basis function </a:t>
                </a:r>
                <a14:m>
                  <m:oMath xmlns:m="http://schemas.openxmlformats.org/officeDocument/2006/math">
                    <m:sSub>
                      <m:sSubPr>
                        <m:ctrlPr>
                          <a:rPr lang="en-US" sz="1800" b="0" i="1" smtClean="0">
                            <a:latin typeface="Cambria Math" panose="02040503050406030204" pitchFamily="18" charset="0"/>
                            <a:ea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𝛽</m:t>
                        </m:r>
                      </m:e>
                      <m:sub>
                        <m:r>
                          <a:rPr lang="en-US" sz="1800" b="0" i="1" smtClean="0">
                            <a:latin typeface="Cambria Math" panose="02040503050406030204" pitchFamily="18" charset="0"/>
                            <a:ea typeface="Cambria Math" panose="02040503050406030204" pitchFamily="18" charset="0"/>
                          </a:rPr>
                          <m:t>0</m:t>
                        </m:r>
                      </m:sub>
                    </m:sSub>
                    <m:d>
                      <m:dPr>
                        <m:ctrlPr>
                          <a:rPr lang="en-US" sz="1800" b="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𝑥</m:t>
                        </m:r>
                      </m:e>
                    </m:d>
                  </m:oMath>
                </a14:m>
                <a:r>
                  <a:rPr lang="en-US" sz="1800" dirty="0" smtClean="0">
                    <a:latin typeface="Cambria Math" panose="02040503050406030204" pitchFamily="18" charset="0"/>
                  </a:rPr>
                  <a:t> superimposed on N1xN2xN3 Cartesian Grid</a:t>
                </a:r>
                <a:r>
                  <a:rPr lang="en-US" sz="1800" i="1" dirty="0" smtClean="0">
                    <a:latin typeface="Cambria Math" panose="02040503050406030204" pitchFamily="18" charset="0"/>
                  </a:rPr>
                  <a:t>:</a:t>
                </a:r>
              </a:p>
              <a:p>
                <a:pPr marL="0" indent="0">
                  <a:buNone/>
                </a:pPr>
                <a14:m>
                  <m:oMathPara xmlns:m="http://schemas.openxmlformats.org/officeDocument/2006/math">
                    <m:oMathParaPr>
                      <m:jc m:val="centerGroup"/>
                    </m:oMathParaPr>
                    <m:oMath xmlns:m="http://schemas.openxmlformats.org/officeDocument/2006/math">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m:t>
                          </m:r>
                        </m:e>
                      </m:acc>
                      <m:r>
                        <a:rPr lang="en-US" sz="1800" b="0" i="0" smtClean="0">
                          <a:latin typeface="Cambria Math" panose="02040503050406030204" pitchFamily="18" charset="0"/>
                          <a:ea typeface="Cambria Math" panose="02040503050406030204" pitchFamily="18" charset="0"/>
                        </a:rPr>
                        <m:t>:</m:t>
                      </m:r>
                      <m:r>
                        <m:rPr>
                          <m:sty m:val="p"/>
                        </m:rPr>
                        <a:rPr lang="en-US" sz="1800" b="0" i="0" smtClean="0">
                          <a:latin typeface="Cambria Math" panose="02040503050406030204" pitchFamily="18" charset="0"/>
                          <a:ea typeface="Cambria Math" panose="02040503050406030204" pitchFamily="18" charset="0"/>
                        </a:rPr>
                        <m:t>Grid</m:t>
                      </m:r>
                      <m:r>
                        <a:rPr lang="en-US" sz="1800" b="0" i="0" smtClean="0">
                          <a:latin typeface="Cambria Math" panose="02040503050406030204" pitchFamily="18" charset="0"/>
                          <a:ea typeface="Cambria Math" panose="02040503050406030204" pitchFamily="18" charset="0"/>
                        </a:rPr>
                        <m:t> </m:t>
                      </m:r>
                      <m:r>
                        <m:rPr>
                          <m:sty m:val="p"/>
                        </m:rPr>
                        <a:rPr lang="en-US" sz="1800" b="0" i="0" smtClean="0">
                          <a:latin typeface="Cambria Math" panose="02040503050406030204" pitchFamily="18" charset="0"/>
                          <a:ea typeface="Cambria Math" panose="02040503050406030204" pitchFamily="18" charset="0"/>
                        </a:rPr>
                        <m:t>spacing</m:t>
                      </m:r>
                      <m:r>
                        <a:rPr lang="en-US" sz="1800" b="0" i="0" smtClean="0">
                          <a:latin typeface="Cambria Math" panose="02040503050406030204" pitchFamily="18" charset="0"/>
                          <a:ea typeface="Cambria Math" panose="02040503050406030204" pitchFamily="18" charset="0"/>
                        </a:rPr>
                        <m:t>. </m:t>
                      </m:r>
                    </m:oMath>
                    <m:oMath xmlns:m="http://schemas.openxmlformats.org/officeDocument/2006/math">
                      <m:r>
                        <m:rPr>
                          <m:sty m:val="p"/>
                        </m:rPr>
                        <a:rPr lang="en-US" sz="1800" b="0" i="0" smtClean="0">
                          <a:latin typeface="Cambria Math" panose="02040503050406030204" pitchFamily="18" charset="0"/>
                          <a:ea typeface="Cambria Math" panose="02040503050406030204" pitchFamily="18" charset="0"/>
                        </a:rPr>
                        <m:t>c</m:t>
                      </m:r>
                      <m:d>
                        <m:dPr>
                          <m:begChr m:val="["/>
                          <m:endChr m:val="]"/>
                          <m:ctrlPr>
                            <a:rPr lang="en-US" sz="1800" b="0" i="0" smtClean="0">
                              <a:latin typeface="Cambria Math" panose="02040503050406030204" pitchFamily="18" charset="0"/>
                              <a:ea typeface="Cambria Math" panose="02040503050406030204" pitchFamily="18" charset="0"/>
                            </a:rPr>
                          </m:ctrlPr>
                        </m:dPr>
                        <m:e>
                          <m:r>
                            <m:rPr>
                              <m:sty m:val="p"/>
                            </m:rPr>
                            <a:rPr lang="en-US" sz="1800" b="0" i="0" smtClean="0">
                              <a:latin typeface="Cambria Math" panose="02040503050406030204" pitchFamily="18" charset="0"/>
                              <a:ea typeface="Cambria Math" panose="02040503050406030204" pitchFamily="18" charset="0"/>
                            </a:rPr>
                            <m:t>n</m:t>
                          </m:r>
                        </m:e>
                      </m:d>
                      <m:r>
                        <a:rPr lang="en-US" sz="1800" b="0" i="0" smtClean="0">
                          <a:latin typeface="Cambria Math" panose="02040503050406030204" pitchFamily="18" charset="0"/>
                          <a:ea typeface="Cambria Math" panose="02040503050406030204" pitchFamily="18" charset="0"/>
                        </a:rPr>
                        <m:t>:</m:t>
                      </m:r>
                      <m:r>
                        <m:rPr>
                          <m:sty m:val="p"/>
                        </m:rPr>
                        <a:rPr lang="en-US" sz="1800" b="0" i="0" smtClean="0">
                          <a:latin typeface="Cambria Math" panose="02040503050406030204" pitchFamily="18" charset="0"/>
                          <a:ea typeface="Cambria Math" panose="02040503050406030204" pitchFamily="18" charset="0"/>
                        </a:rPr>
                        <m:t>center</m:t>
                      </m:r>
                      <m:r>
                        <a:rPr lang="en-US" sz="1800" b="0" i="0" smtClean="0">
                          <a:latin typeface="Cambria Math" panose="02040503050406030204" pitchFamily="18" charset="0"/>
                          <a:ea typeface="Cambria Math" panose="02040503050406030204" pitchFamily="18" charset="0"/>
                        </a:rPr>
                        <m:t> </m:t>
                      </m:r>
                      <m:r>
                        <m:rPr>
                          <m:sty m:val="p"/>
                        </m:rPr>
                        <a:rPr lang="en-US" sz="1800" b="0" i="0" smtClean="0">
                          <a:latin typeface="Cambria Math" panose="02040503050406030204" pitchFamily="18" charset="0"/>
                          <a:ea typeface="Cambria Math" panose="02040503050406030204" pitchFamily="18" charset="0"/>
                        </a:rPr>
                        <m:t>of</m:t>
                      </m:r>
                      <m:r>
                        <a:rPr lang="en-US" sz="1800" b="0" i="0" smtClean="0">
                          <a:latin typeface="Cambria Math" panose="02040503050406030204" pitchFamily="18" charset="0"/>
                          <a:ea typeface="Cambria Math" panose="02040503050406030204" pitchFamily="18" charset="0"/>
                        </a:rPr>
                        <m:t> </m:t>
                      </m:r>
                      <m:sSup>
                        <m:sSupPr>
                          <m:ctrlPr>
                            <a:rPr lang="en-US" sz="1800" b="0" i="0" smtClean="0">
                              <a:latin typeface="Cambria Math" panose="02040503050406030204" pitchFamily="18" charset="0"/>
                              <a:ea typeface="Cambria Math" panose="02040503050406030204" pitchFamily="18" charset="0"/>
                            </a:rPr>
                          </m:ctrlPr>
                        </m:sSupPr>
                        <m:e>
                          <m:r>
                            <m:rPr>
                              <m:sty m:val="p"/>
                            </m:rPr>
                            <a:rPr lang="en-US" sz="1800" b="0" i="0" smtClean="0">
                              <a:latin typeface="Cambria Math" panose="02040503050406030204" pitchFamily="18" charset="0"/>
                              <a:ea typeface="Cambria Math" panose="02040503050406030204" pitchFamily="18" charset="0"/>
                            </a:rPr>
                            <m:t>n</m:t>
                          </m:r>
                        </m:e>
                        <m:sup>
                          <m:r>
                            <m:rPr>
                              <m:sty m:val="p"/>
                            </m:rPr>
                            <a:rPr lang="en-US" sz="1800" b="0" i="0" smtClean="0">
                              <a:latin typeface="Cambria Math" panose="02040503050406030204" pitchFamily="18" charset="0"/>
                              <a:ea typeface="Cambria Math" panose="02040503050406030204" pitchFamily="18" charset="0"/>
                            </a:rPr>
                            <m:t>th</m:t>
                          </m:r>
                        </m:sup>
                      </m:sSup>
                      <m:r>
                        <a:rPr lang="en-US" sz="1800" b="0" i="0" smtClean="0">
                          <a:latin typeface="Cambria Math" panose="02040503050406030204" pitchFamily="18" charset="0"/>
                          <a:ea typeface="Cambria Math" panose="02040503050406030204" pitchFamily="18" charset="0"/>
                        </a:rPr>
                        <m:t> </m:t>
                      </m:r>
                      <m:r>
                        <m:rPr>
                          <m:sty m:val="p"/>
                        </m:rPr>
                        <a:rPr lang="en-US" sz="1800" b="0" i="0" smtClean="0">
                          <a:latin typeface="Cambria Math" panose="02040503050406030204" pitchFamily="18" charset="0"/>
                          <a:ea typeface="Cambria Math" panose="02040503050406030204" pitchFamily="18" charset="0"/>
                        </a:rPr>
                        <m:t>basis</m:t>
                      </m:r>
                      <m:r>
                        <a:rPr lang="en-US" sz="1800" b="0" i="0" smtClean="0">
                          <a:latin typeface="Cambria Math" panose="02040503050406030204" pitchFamily="18" charset="0"/>
                          <a:ea typeface="Cambria Math" panose="02040503050406030204" pitchFamily="18" charset="0"/>
                        </a:rPr>
                        <m:t> </m:t>
                      </m:r>
                      <m:r>
                        <m:rPr>
                          <m:sty m:val="p"/>
                        </m:rPr>
                        <a:rPr lang="en-US" sz="1800" b="0" i="0" smtClean="0">
                          <a:latin typeface="Cambria Math" panose="02040503050406030204" pitchFamily="18" charset="0"/>
                          <a:ea typeface="Cambria Math" panose="02040503050406030204" pitchFamily="18" charset="0"/>
                        </a:rPr>
                        <m:t>function</m:t>
                      </m:r>
                      <m:r>
                        <a:rPr lang="en-US" sz="1800" b="0" i="0" smtClean="0">
                          <a:latin typeface="Cambria Math" panose="02040503050406030204" pitchFamily="18" charset="0"/>
                          <a:ea typeface="Cambria Math" panose="02040503050406030204" pitchFamily="18" charset="0"/>
                        </a:rPr>
                        <m:t> </m:t>
                      </m:r>
                      <m:r>
                        <m:rPr>
                          <m:sty m:val="p"/>
                        </m:rPr>
                        <a:rPr lang="en-US" sz="1800" b="0" i="0" smtClean="0">
                          <a:latin typeface="Cambria Math" panose="02040503050406030204" pitchFamily="18" charset="0"/>
                          <a:ea typeface="Cambria Math" panose="02040503050406030204" pitchFamily="18" charset="0"/>
                        </a:rPr>
                        <m:t>where</m:t>
                      </m:r>
                      <m:r>
                        <a:rPr lang="en-US" sz="1800" b="0" i="1" smtClean="0">
                          <a:latin typeface="Cambria Math" panose="02040503050406030204" pitchFamily="18" charset="0"/>
                          <a:ea typeface="Cambria Math" panose="02040503050406030204" pitchFamily="18" charset="0"/>
                        </a:rPr>
                        <m:t> </m:t>
                      </m:r>
                    </m:oMath>
                    <m:oMath xmlns:m="http://schemas.openxmlformats.org/officeDocument/2006/math">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𝑛</m:t>
                          </m:r>
                        </m:e>
                      </m:acc>
                      <m:r>
                        <a:rPr lang="en-US" sz="1800" b="0" i="1" smtClean="0">
                          <a:latin typeface="Cambria Math" panose="02040503050406030204" pitchFamily="18" charset="0"/>
                          <a:ea typeface="Cambria Math" panose="02040503050406030204" pitchFamily="18" charset="0"/>
                        </a:rPr>
                        <m:t>=</m:t>
                      </m:r>
                      <m:d>
                        <m:dPr>
                          <m:ctrlPr>
                            <a:rPr lang="en-US" sz="1800" b="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𝑛</m:t>
                          </m:r>
                          <m:r>
                            <a:rPr lang="en-US" sz="1800" b="0" i="1" smtClean="0">
                              <a:latin typeface="Cambria Math" panose="02040503050406030204" pitchFamily="18" charset="0"/>
                              <a:ea typeface="Cambria Math" panose="02040503050406030204" pitchFamily="18" charset="0"/>
                            </a:rPr>
                            <m:t>1, </m:t>
                          </m:r>
                          <m:r>
                            <a:rPr lang="en-US" sz="1800" b="0" i="1" smtClean="0">
                              <a:latin typeface="Cambria Math" panose="02040503050406030204" pitchFamily="18" charset="0"/>
                              <a:ea typeface="Cambria Math" panose="02040503050406030204" pitchFamily="18" charset="0"/>
                            </a:rPr>
                            <m:t>𝑛</m:t>
                          </m:r>
                          <m:r>
                            <a:rPr lang="en-US" sz="1800" b="0" i="1" smtClean="0">
                              <a:latin typeface="Cambria Math" panose="02040503050406030204" pitchFamily="18" charset="0"/>
                              <a:ea typeface="Cambria Math" panose="02040503050406030204" pitchFamily="18" charset="0"/>
                            </a:rPr>
                            <m:t>2, </m:t>
                          </m:r>
                          <m:r>
                            <a:rPr lang="en-US" sz="1800" b="0" i="1" smtClean="0">
                              <a:latin typeface="Cambria Math" panose="02040503050406030204" pitchFamily="18" charset="0"/>
                              <a:ea typeface="Cambria Math" panose="02040503050406030204" pitchFamily="18" charset="0"/>
                            </a:rPr>
                            <m:t>𝑛</m:t>
                          </m:r>
                          <m:r>
                            <a:rPr lang="en-US" sz="1800" b="0" i="1" smtClean="0">
                              <a:latin typeface="Cambria Math" panose="02040503050406030204" pitchFamily="18" charset="0"/>
                              <a:ea typeface="Cambria Math" panose="02040503050406030204" pitchFamily="18" charset="0"/>
                            </a:rPr>
                            <m:t>3</m:t>
                          </m:r>
                        </m:e>
                      </m:d>
                      <m:r>
                        <a:rPr lang="en-US" sz="1800" b="0" i="1"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𝐺𝑟𝑖𝑑</m:t>
                      </m:r>
                      <m:r>
                        <a:rPr lang="en-US" sz="1800" b="0" i="1"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𝑐𝑜𝑜𝑟𝑑𝑖𝑛𝑎𝑡𝑒</m:t>
                      </m:r>
                      <m:r>
                        <a:rPr lang="en-US" sz="1800" b="0" i="1" smtClean="0">
                          <a:latin typeface="Cambria Math" panose="02040503050406030204" pitchFamily="18" charset="0"/>
                          <a:ea typeface="Cambria Math" panose="02040503050406030204" pitchFamily="18" charset="0"/>
                        </a:rPr>
                        <m:t>)</m:t>
                      </m:r>
                    </m:oMath>
                  </m:oMathPara>
                </a14:m>
                <a:endParaRPr lang="en-US" sz="1800" i="1" dirty="0" smtClean="0">
                  <a:latin typeface="Cambria Math" panose="02040503050406030204" pitchFamily="18" charset="0"/>
                  <a:ea typeface="Cambria Math" panose="02040503050406030204" pitchFamily="18" charset="0"/>
                </a:endParaRPr>
              </a:p>
              <a:p>
                <a:pPr marL="0" indent="0">
                  <a:buNone/>
                </a:pPr>
                <a:endParaRPr lang="en-US" sz="1800" i="1" dirty="0" smtClean="0">
                  <a:latin typeface="Cambria Math" panose="02040503050406030204" pitchFamily="18" charset="0"/>
                  <a:ea typeface="Cambria Math" panose="02040503050406030204" pitchFamily="18" charset="0"/>
                </a:endParaRPr>
              </a:p>
              <a:p>
                <a:pPr marL="0" indent="0">
                  <a:buNone/>
                </a:pPr>
                <a:r>
                  <a:rPr lang="en-US" sz="1800" dirty="0"/>
                  <a:t>Projection y of a 3D discretized object f(n) on detector (</a:t>
                </a:r>
                <a:r>
                  <a:rPr lang="en-US" sz="1800" dirty="0" err="1"/>
                  <a:t>s</a:t>
                </a:r>
                <a:r>
                  <a:rPr lang="en-US" sz="1800" baseline="-25000" dirty="0" err="1"/>
                  <a:t>k</a:t>
                </a:r>
                <a:r>
                  <a:rPr lang="en-US" sz="1800" dirty="0" err="1"/>
                  <a:t>,t</a:t>
                </a:r>
                <a:r>
                  <a:rPr lang="en-US" sz="1800" baseline="-25000" dirty="0" err="1"/>
                  <a:t>l</a:t>
                </a:r>
                <a:r>
                  <a:rPr lang="en-US" sz="1800" dirty="0" smtClean="0"/>
                  <a:t>): sum of blurred footprint * value</a:t>
                </a:r>
              </a:p>
              <a:p>
                <a:pPr marL="0" indent="0">
                  <a:buNone/>
                </a:pPr>
                <a:endParaRPr lang="en-US" sz="1800" dirty="0" smtClean="0"/>
              </a:p>
              <a:p>
                <a:pPr marL="0" indent="0">
                  <a:buNone/>
                </a:pPr>
                <a:r>
                  <a:rPr lang="en-US" sz="1800" dirty="0">
                    <a:latin typeface="Cambria Math" panose="02040503050406030204" pitchFamily="18" charset="0"/>
                    <a:ea typeface="Cambria Math" panose="02040503050406030204" pitchFamily="18" charset="0"/>
                  </a:rPr>
                  <a:t>Blurred </a:t>
                </a:r>
                <a:r>
                  <a:rPr lang="en-US" sz="1800" dirty="0" smtClean="0">
                    <a:latin typeface="Cambria Math" panose="02040503050406030204" pitchFamily="18" charset="0"/>
                    <a:ea typeface="Cambria Math" panose="02040503050406030204" pitchFamily="18" charset="0"/>
                  </a:rPr>
                  <a:t>footprint F: 2D convolution of </a:t>
                </a:r>
                <a:r>
                  <a:rPr lang="en-US" sz="1800" i="1" dirty="0" smtClean="0">
                    <a:latin typeface="Cambria Math" panose="02040503050406030204" pitchFamily="18" charset="0"/>
                    <a:ea typeface="Cambria Math" panose="02040503050406030204" pitchFamily="18" charset="0"/>
                  </a:rPr>
                  <a:t>q</a:t>
                </a:r>
                <a:r>
                  <a:rPr lang="en-US" sz="1800" dirty="0" smtClean="0">
                    <a:latin typeface="Cambria Math" panose="02040503050406030204" pitchFamily="18" charset="0"/>
                    <a:ea typeface="Cambria Math" panose="02040503050406030204" pitchFamily="18" charset="0"/>
                  </a:rPr>
                  <a:t>/</a:t>
                </a:r>
                <a:r>
                  <a:rPr lang="en-US" sz="1800" i="1" dirty="0" smtClean="0">
                    <a:latin typeface="Cambria Math" panose="02040503050406030204" pitchFamily="18" charset="0"/>
                    <a:ea typeface="Cambria Math" panose="02040503050406030204" pitchFamily="18" charset="0"/>
                  </a:rPr>
                  <a:t>h</a:t>
                </a:r>
                <a:endParaRPr lang="en-US" sz="1800" i="1" dirty="0">
                  <a:latin typeface="Cambria Math" panose="02040503050406030204" pitchFamily="18" charset="0"/>
                  <a:ea typeface="Cambria Math" panose="02040503050406030204" pitchFamily="18" charset="0"/>
                </a:endParaRPr>
              </a:p>
              <a:p>
                <a:pPr marL="457200" lvl="1" indent="0">
                  <a:buNone/>
                </a:pPr>
                <a:r>
                  <a:rPr lang="en-US" sz="1400" dirty="0" smtClean="0">
                    <a:latin typeface="Cambria Math" panose="02040503050406030204" pitchFamily="18" charset="0"/>
                    <a:ea typeface="Cambria Math" panose="02040503050406030204" pitchFamily="18" charset="0"/>
                  </a:rPr>
                  <a:t>q: footprint function of nth basis on (</a:t>
                </a:r>
                <a:r>
                  <a:rPr lang="en-US" sz="1400" dirty="0" err="1" smtClean="0">
                    <a:latin typeface="Cambria Math" panose="02040503050406030204" pitchFamily="18" charset="0"/>
                    <a:ea typeface="Cambria Math" panose="02040503050406030204" pitchFamily="18" charset="0"/>
                  </a:rPr>
                  <a:t>s,t</a:t>
                </a:r>
                <a:r>
                  <a:rPr lang="en-US" sz="1400" dirty="0" smtClean="0">
                    <a:latin typeface="Cambria Math" panose="02040503050406030204" pitchFamily="18" charset="0"/>
                    <a:ea typeface="Cambria Math" panose="02040503050406030204" pitchFamily="18" charset="0"/>
                  </a:rPr>
                  <a:t>) with angle </a:t>
                </a:r>
                <a:r>
                  <a:rPr lang="el-GR" sz="1400" dirty="0">
                    <a:latin typeface="Cambria Math" panose="02040503050406030204" pitchFamily="18" charset="0"/>
                    <a:ea typeface="Cambria Math" panose="02040503050406030204" pitchFamily="18" charset="0"/>
                  </a:rPr>
                  <a:t>β</a:t>
                </a:r>
                <a:endParaRPr lang="en-US" sz="1400" dirty="0" smtClean="0">
                  <a:latin typeface="Cambria Math" panose="02040503050406030204" pitchFamily="18" charset="0"/>
                  <a:ea typeface="Cambria Math" panose="02040503050406030204" pitchFamily="18" charset="0"/>
                </a:endParaRPr>
              </a:p>
              <a:p>
                <a:pPr marL="457200" lvl="1" indent="0">
                  <a:buNone/>
                </a:pPr>
                <a:r>
                  <a:rPr lang="en-US" sz="1400" dirty="0" smtClean="0">
                    <a:latin typeface="Cambria Math" panose="02040503050406030204" pitchFamily="18" charset="0"/>
                    <a:ea typeface="Cambria Math" panose="02040503050406030204" pitchFamily="18" charset="0"/>
                  </a:rPr>
                  <a:t>h: shift-invariant 2D blur function</a:t>
                </a:r>
              </a:p>
              <a:p>
                <a:pPr marL="457200" lvl="1" indent="0">
                  <a:buNone/>
                </a:pPr>
                <a:endParaRPr lang="en-US" sz="1400" dirty="0" smtClean="0">
                  <a:latin typeface="Cambria Math" panose="02040503050406030204" pitchFamily="18" charset="0"/>
                  <a:ea typeface="Cambria Math" panose="02040503050406030204" pitchFamily="18" charset="0"/>
                </a:endParaRPr>
              </a:p>
              <a:p>
                <a:pPr marL="0" indent="0">
                  <a:buNone/>
                </a:pPr>
                <a:r>
                  <a:rPr lang="en-US" sz="1800" dirty="0" smtClean="0">
                    <a:latin typeface="Cambria Math" panose="02040503050406030204" pitchFamily="18" charset="0"/>
                    <a:ea typeface="Cambria Math" panose="02040503050406030204" pitchFamily="18" charset="0"/>
                  </a:rPr>
                  <a:t>CB projection footprint function of n</a:t>
                </a:r>
                <a:r>
                  <a:rPr lang="en-US" sz="1800" baseline="30000" dirty="0" smtClean="0">
                    <a:latin typeface="Cambria Math" panose="02040503050406030204" pitchFamily="18" charset="0"/>
                    <a:ea typeface="Cambria Math" panose="02040503050406030204" pitchFamily="18" charset="0"/>
                  </a:rPr>
                  <a:t>th</a:t>
                </a:r>
                <a:r>
                  <a:rPr lang="en-US" sz="1800" dirty="0" smtClean="0">
                    <a:latin typeface="Cambria Math" panose="02040503050406030204" pitchFamily="18" charset="0"/>
                    <a:ea typeface="Cambria Math" panose="02040503050406030204" pitchFamily="18" charset="0"/>
                  </a:rPr>
                  <a:t> basis on (</a:t>
                </a:r>
                <a:r>
                  <a:rPr lang="en-US" sz="1800" dirty="0" err="1" smtClean="0">
                    <a:latin typeface="Cambria Math" panose="02040503050406030204" pitchFamily="18" charset="0"/>
                    <a:ea typeface="Cambria Math" panose="02040503050406030204" pitchFamily="18" charset="0"/>
                  </a:rPr>
                  <a:t>s,t</a:t>
                </a:r>
                <a:r>
                  <a:rPr lang="en-US" sz="1800" dirty="0" smtClean="0">
                    <a:latin typeface="Cambria Math" panose="02040503050406030204" pitchFamily="18" charset="0"/>
                    <a:ea typeface="Cambria Math" panose="02040503050406030204" pitchFamily="18" charset="0"/>
                  </a:rPr>
                  <a:t>) with </a:t>
                </a:r>
                <a:r>
                  <a:rPr lang="en-US" sz="1800" dirty="0" err="1" smtClean="0">
                    <a:latin typeface="Cambria Math" panose="02040503050406030204" pitchFamily="18" charset="0"/>
                    <a:ea typeface="Cambria Math" panose="02040503050406030204" pitchFamily="18" charset="0"/>
                  </a:rPr>
                  <a:t>proj</a:t>
                </a:r>
                <a:r>
                  <a:rPr lang="en-US" sz="1800" dirty="0" smtClean="0">
                    <a:latin typeface="Cambria Math" panose="02040503050406030204" pitchFamily="18" charset="0"/>
                    <a:ea typeface="Cambria Math" panose="02040503050406030204" pitchFamily="18" charset="0"/>
                  </a:rPr>
                  <a:t>. angle </a:t>
                </a:r>
                <a:r>
                  <a:rPr lang="el-GR" sz="1800" dirty="0" smtClean="0">
                    <a:latin typeface="Cambria Math" panose="02040503050406030204" pitchFamily="18" charset="0"/>
                    <a:ea typeface="Cambria Math" panose="02040503050406030204" pitchFamily="18" charset="0"/>
                  </a:rPr>
                  <a:t>β</a:t>
                </a:r>
                <a:r>
                  <a:rPr lang="en-US" sz="1800" dirty="0" smtClean="0">
                    <a:latin typeface="Cambria Math" panose="02040503050406030204" pitchFamily="18" charset="0"/>
                    <a:ea typeface="Cambria Math" panose="02040503050406030204" pitchFamily="18" charset="0"/>
                  </a:rPr>
                  <a:t>: forward projection</a:t>
                </a:r>
              </a:p>
              <a:p>
                <a:pPr marL="457200" lvl="1" indent="0">
                  <a:buNone/>
                </a:pPr>
                <a:r>
                  <a:rPr lang="en-US" sz="1400" dirty="0" smtClean="0">
                    <a:latin typeface="Cambria Math" panose="02040503050406030204" pitchFamily="18" charset="0"/>
                    <a:ea typeface="Cambria Math" panose="02040503050406030204" pitchFamily="18" charset="0"/>
                  </a:rPr>
                  <a:t>- Computationally expensive</a:t>
                </a:r>
              </a:p>
            </p:txBody>
          </p:sp>
        </mc:Choice>
        <mc:Fallback>
          <p:sp>
            <p:nvSpPr>
              <p:cNvPr id="10" name="Content Placeholder 2"/>
              <p:cNvSpPr>
                <a:spLocks noGrp="1" noRot="1" noChangeAspect="1" noMove="1" noResize="1" noEditPoints="1" noAdjustHandles="1" noChangeArrowheads="1" noChangeShapeType="1" noTextEdit="1"/>
              </p:cNvSpPr>
              <p:nvPr>
                <p:ph idx="1"/>
              </p:nvPr>
            </p:nvSpPr>
            <p:spPr>
              <a:xfrm>
                <a:off x="838200" y="1594104"/>
                <a:ext cx="5123688" cy="4981416"/>
              </a:xfrm>
              <a:blipFill rotWithShape="0">
                <a:blip r:embed="rId3"/>
                <a:stretch>
                  <a:fillRect l="-1071" t="-1224"/>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7315200" y="1594104"/>
            <a:ext cx="2933000" cy="639869"/>
          </a:xfrm>
          <a:prstGeom prst="rect">
            <a:avLst/>
          </a:prstGeom>
        </p:spPr>
      </p:pic>
      <p:pic>
        <p:nvPicPr>
          <p:cNvPr id="9" name="Picture 8"/>
          <p:cNvPicPr>
            <a:picLocks noChangeAspect="1"/>
          </p:cNvPicPr>
          <p:nvPr/>
        </p:nvPicPr>
        <p:blipFill>
          <a:blip r:embed="rId5"/>
          <a:stretch>
            <a:fillRect/>
          </a:stretch>
        </p:blipFill>
        <p:spPr>
          <a:xfrm>
            <a:off x="7200052" y="4992907"/>
            <a:ext cx="3885671" cy="556264"/>
          </a:xfrm>
          <a:prstGeom prst="rect">
            <a:avLst/>
          </a:prstGeom>
        </p:spPr>
      </p:pic>
      <p:pic>
        <p:nvPicPr>
          <p:cNvPr id="12" name="Picture 11"/>
          <p:cNvPicPr>
            <a:picLocks noChangeAspect="1"/>
          </p:cNvPicPr>
          <p:nvPr/>
        </p:nvPicPr>
        <p:blipFill>
          <a:blip r:embed="rId6"/>
          <a:stretch>
            <a:fillRect/>
          </a:stretch>
        </p:blipFill>
        <p:spPr>
          <a:xfrm>
            <a:off x="6522518" y="4216604"/>
            <a:ext cx="5240737" cy="500295"/>
          </a:xfrm>
          <a:prstGeom prst="rect">
            <a:avLst/>
          </a:prstGeom>
        </p:spPr>
      </p:pic>
      <mc:AlternateContent xmlns:mc="http://schemas.openxmlformats.org/markup-compatibility/2006">
        <mc:Choice xmlns:a14="http://schemas.microsoft.com/office/drawing/2010/main" Requires="a14">
          <p:sp>
            <p:nvSpPr>
              <p:cNvPr id="13" name="TextBox 12"/>
              <p:cNvSpPr txBox="1"/>
              <p:nvPr/>
            </p:nvSpPr>
            <p:spPr>
              <a:xfrm>
                <a:off x="6774788" y="2637354"/>
                <a:ext cx="4584192" cy="776303"/>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ea typeface="Cambria Math" panose="02040503050406030204" pitchFamily="18" charset="0"/>
                            </a:rPr>
                            <m:t>𝛽</m:t>
                          </m:r>
                        </m:sub>
                      </m:sSub>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𝑘</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𝑙</m:t>
                              </m:r>
                            </m:sub>
                          </m:sSub>
                        </m:e>
                      </m:d>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acc>
                            <m:accPr>
                              <m:chr m:val="⃗"/>
                              <m:ctrlPr>
                                <a:rPr lang="en-US" i="1">
                                  <a:latin typeface="Cambria Math" panose="02040503050406030204" pitchFamily="18" charset="0"/>
                                </a:rPr>
                              </m:ctrlPr>
                            </m:accPr>
                            <m:e>
                              <m:r>
                                <a:rPr lang="en-US" i="1">
                                  <a:latin typeface="Cambria Math" panose="02040503050406030204" pitchFamily="18" charset="0"/>
                                </a:rPr>
                                <m:t>𝑛</m:t>
                              </m:r>
                            </m:e>
                          </m:acc>
                        </m:sub>
                        <m:sup/>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ea typeface="Cambria Math" panose="02040503050406030204" pitchFamily="18" charset="0"/>
                                </a:rPr>
                                <m:t>𝛽</m:t>
                              </m:r>
                            </m:sub>
                          </m:sSub>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𝑘</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𝑙</m:t>
                                  </m:r>
                                </m:sub>
                              </m:sSub>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𝑛</m:t>
                                  </m:r>
                                </m:e>
                              </m:acc>
                            </m:e>
                          </m:d>
                          <m:r>
                            <a:rPr lang="en-US" i="1">
                              <a:latin typeface="Cambria Math" panose="02040503050406030204" pitchFamily="18" charset="0"/>
                            </a:rPr>
                            <m:t>𝑓</m:t>
                          </m:r>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𝑛</m:t>
                              </m:r>
                            </m:e>
                          </m:acc>
                          <m:r>
                            <a:rPr lang="en-US" i="1">
                              <a:latin typeface="Cambria Math" panose="02040503050406030204" pitchFamily="18" charset="0"/>
                            </a:rPr>
                            <m:t>)</m:t>
                          </m:r>
                        </m:e>
                      </m:nary>
                    </m:oMath>
                  </m:oMathPara>
                </a14:m>
                <a:endParaRPr lang="en-US" dirty="0"/>
              </a:p>
            </p:txBody>
          </p:sp>
        </mc:Choice>
        <mc:Fallback>
          <p:sp>
            <p:nvSpPr>
              <p:cNvPr id="13" name="TextBox 12"/>
              <p:cNvSpPr txBox="1">
                <a:spLocks noRot="1" noChangeAspect="1" noMove="1" noResize="1" noEditPoints="1" noAdjustHandles="1" noChangeArrowheads="1" noChangeShapeType="1" noTextEdit="1"/>
              </p:cNvSpPr>
              <p:nvPr/>
            </p:nvSpPr>
            <p:spPr>
              <a:xfrm>
                <a:off x="6774788" y="2637354"/>
                <a:ext cx="4584192" cy="776303"/>
              </a:xfrm>
              <a:prstGeom prst="rect">
                <a:avLst/>
              </a:prstGeom>
              <a:blipFill rotWithShape="0">
                <a:blip r:embed="rId7"/>
                <a:stretch>
                  <a:fillRect/>
                </a:stretch>
              </a:blipFill>
            </p:spPr>
            <p:txBody>
              <a:bodyPr/>
              <a:lstStyle/>
              <a:p>
                <a:r>
                  <a:rPr lang="en-US">
                    <a:noFill/>
                  </a:rPr>
                  <a:t> </a:t>
                </a:r>
              </a:p>
            </p:txBody>
          </p:sp>
        </mc:Fallback>
      </mc:AlternateContent>
      <p:sp>
        <p:nvSpPr>
          <p:cNvPr id="14" name="TextBox 13"/>
          <p:cNvSpPr txBox="1"/>
          <p:nvPr/>
        </p:nvSpPr>
        <p:spPr>
          <a:xfrm>
            <a:off x="8884006" y="2268022"/>
            <a:ext cx="1655064" cy="369332"/>
          </a:xfrm>
          <a:prstGeom prst="rect">
            <a:avLst/>
          </a:prstGeom>
          <a:noFill/>
        </p:spPr>
        <p:txBody>
          <a:bodyPr wrap="square" rtlCol="0">
            <a:spAutoFit/>
          </a:bodyPr>
          <a:lstStyle/>
          <a:p>
            <a:r>
              <a:rPr lang="en-US" dirty="0" smtClean="0"/>
              <a:t>Basis function</a:t>
            </a:r>
            <a:endParaRPr lang="en-US" dirty="0"/>
          </a:p>
        </p:txBody>
      </p:sp>
      <p:sp>
        <p:nvSpPr>
          <p:cNvPr id="15" name="Left Brace 14"/>
          <p:cNvSpPr/>
          <p:nvPr/>
        </p:nvSpPr>
        <p:spPr>
          <a:xfrm>
            <a:off x="9116568" y="832104"/>
            <a:ext cx="155448" cy="762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ight Brace 15"/>
          <p:cNvSpPr/>
          <p:nvPr/>
        </p:nvSpPr>
        <p:spPr>
          <a:xfrm rot="5400000">
            <a:off x="9405519" y="1607540"/>
            <a:ext cx="226768" cy="1133855"/>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7" name="Picture 16"/>
          <p:cNvPicPr>
            <a:picLocks noChangeAspect="1"/>
          </p:cNvPicPr>
          <p:nvPr/>
        </p:nvPicPr>
        <p:blipFill>
          <a:blip r:embed="rId8"/>
          <a:stretch>
            <a:fillRect/>
          </a:stretch>
        </p:blipFill>
        <p:spPr>
          <a:xfrm>
            <a:off x="8037576" y="3581470"/>
            <a:ext cx="2210624" cy="403037"/>
          </a:xfrm>
          <a:prstGeom prst="rect">
            <a:avLst/>
          </a:prstGeom>
        </p:spPr>
      </p:pic>
      <p:cxnSp>
        <p:nvCxnSpPr>
          <p:cNvPr id="19" name="Straight Connector 18"/>
          <p:cNvCxnSpPr/>
          <p:nvPr/>
        </p:nvCxnSpPr>
        <p:spPr>
          <a:xfrm flipV="1">
            <a:off x="5416918" y="1993392"/>
            <a:ext cx="1617866" cy="18107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559405" y="3104998"/>
            <a:ext cx="1755795" cy="49711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5559404" y="5331388"/>
            <a:ext cx="1475380" cy="46634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105590" y="4483728"/>
            <a:ext cx="1331712" cy="489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0890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approach: approximate footprint</a:t>
            </a:r>
            <a:endParaRPr lang="en-US" dirty="0"/>
          </a:p>
        </p:txBody>
      </p:sp>
      <p:sp>
        <p:nvSpPr>
          <p:cNvPr id="3" name="Content Placeholder 2"/>
          <p:cNvSpPr>
            <a:spLocks noGrp="1"/>
          </p:cNvSpPr>
          <p:nvPr>
            <p:ph idx="1"/>
          </p:nvPr>
        </p:nvSpPr>
        <p:spPr>
          <a:xfrm>
            <a:off x="484632" y="1825625"/>
            <a:ext cx="4434840" cy="4456304"/>
          </a:xfrm>
        </p:spPr>
        <p:txBody>
          <a:bodyPr>
            <a:normAutofit lnSpcReduction="10000"/>
          </a:bodyPr>
          <a:lstStyle/>
          <a:p>
            <a:r>
              <a:rPr lang="en-US" sz="2000" dirty="0" smtClean="0"/>
              <a:t>Simulated flat-detector CB geometry</a:t>
            </a:r>
          </a:p>
          <a:p>
            <a:r>
              <a:rPr lang="en-US" sz="2000" dirty="0" smtClean="0"/>
              <a:t>“</a:t>
            </a:r>
            <a:r>
              <a:rPr lang="en-US" sz="2000" dirty="0" smtClean="0"/>
              <a:t>Exact” Footprint functions computed for voxels centered at 3 </a:t>
            </a:r>
            <a:r>
              <a:rPr lang="en-US" sz="2000" dirty="0" smtClean="0"/>
              <a:t>different places</a:t>
            </a:r>
          </a:p>
          <a:p>
            <a:pPr lvl="1"/>
            <a:r>
              <a:rPr lang="en-US" sz="1800" dirty="0" smtClean="0"/>
              <a:t>Origin (left)</a:t>
            </a:r>
          </a:p>
          <a:p>
            <a:pPr lvl="1"/>
            <a:r>
              <a:rPr lang="en-US" sz="1800" dirty="0" smtClean="0"/>
              <a:t>(100, 150, 15), </a:t>
            </a:r>
            <a:r>
              <a:rPr lang="el-GR" sz="1800" dirty="0" smtClean="0"/>
              <a:t>β</a:t>
            </a:r>
            <a:r>
              <a:rPr lang="en-US" sz="1800" dirty="0" smtClean="0"/>
              <a:t> = 0</a:t>
            </a:r>
            <a:r>
              <a:rPr lang="en-US" sz="1800" b="1" dirty="0"/>
              <a:t> °</a:t>
            </a:r>
            <a:r>
              <a:rPr lang="en-US" sz="1800" dirty="0" smtClean="0"/>
              <a:t> (mid) </a:t>
            </a:r>
            <a:r>
              <a:rPr lang="el-GR" sz="1800" dirty="0" smtClean="0"/>
              <a:t>θ</a:t>
            </a:r>
            <a:r>
              <a:rPr lang="en-US" sz="1800" dirty="0" smtClean="0"/>
              <a:t>=2.1</a:t>
            </a:r>
            <a:r>
              <a:rPr lang="en-US" sz="1800" b="1" dirty="0" smtClean="0"/>
              <a:t>°</a:t>
            </a:r>
            <a:endParaRPr lang="en-US" sz="1800" dirty="0" smtClean="0"/>
          </a:p>
          <a:p>
            <a:pPr lvl="1"/>
            <a:r>
              <a:rPr lang="en-US" sz="1800" dirty="0" smtClean="0"/>
              <a:t>(93, 93, 93),</a:t>
            </a:r>
            <a:r>
              <a:rPr lang="el-GR" sz="1800" dirty="0"/>
              <a:t> β</a:t>
            </a:r>
            <a:r>
              <a:rPr lang="en-US" sz="1800" dirty="0"/>
              <a:t> = </a:t>
            </a:r>
            <a:r>
              <a:rPr lang="en-US" sz="1800" dirty="0" smtClean="0"/>
              <a:t>0</a:t>
            </a:r>
            <a:r>
              <a:rPr lang="en-US" sz="1800" b="1" dirty="0" smtClean="0"/>
              <a:t>°</a:t>
            </a:r>
            <a:r>
              <a:rPr lang="en-US" sz="1800" dirty="0" smtClean="0"/>
              <a:t>(right) </a:t>
            </a:r>
            <a:r>
              <a:rPr lang="en-US" sz="1800" dirty="0">
                <a:sym typeface="Wingdings" panose="05000000000000000000" pitchFamily="2" charset="2"/>
              </a:rPr>
              <a:t/>
            </a:r>
            <a:br>
              <a:rPr lang="en-US" sz="1800" dirty="0">
                <a:sym typeface="Wingdings" panose="05000000000000000000" pitchFamily="2" charset="2"/>
              </a:rPr>
            </a:br>
            <a:r>
              <a:rPr lang="el-GR" sz="1800" dirty="0" smtClean="0"/>
              <a:t>θ</a:t>
            </a:r>
            <a:r>
              <a:rPr lang="en-US" sz="1800" dirty="0" smtClean="0"/>
              <a:t>=11.5</a:t>
            </a:r>
            <a:r>
              <a:rPr lang="en-US" sz="1800" b="1" dirty="0" smtClean="0"/>
              <a:t>° </a:t>
            </a:r>
            <a:r>
              <a:rPr lang="en-US" sz="1800" b="1" dirty="0" smtClean="0">
                <a:sym typeface="Wingdings" panose="05000000000000000000" pitchFamily="2" charset="2"/>
              </a:rPr>
              <a:t> </a:t>
            </a:r>
            <a:r>
              <a:rPr lang="en-US" sz="1800" dirty="0" smtClean="0">
                <a:sym typeface="Wingdings" panose="05000000000000000000" pitchFamily="2" charset="2"/>
              </a:rPr>
              <a:t>high axial angle</a:t>
            </a:r>
            <a:endParaRPr lang="en-US" sz="1800" dirty="0" smtClean="0"/>
          </a:p>
          <a:p>
            <a:pPr lvl="1"/>
            <a:endParaRPr lang="en-US" sz="1800" dirty="0" smtClean="0"/>
          </a:p>
          <a:p>
            <a:r>
              <a:rPr lang="en-US" sz="2000" dirty="0" smtClean="0"/>
              <a:t>Profile in t/s: look like 2D separable functions</a:t>
            </a:r>
          </a:p>
          <a:p>
            <a:endParaRPr lang="en-US" sz="2000" dirty="0" smtClean="0"/>
          </a:p>
          <a:p>
            <a:r>
              <a:rPr lang="en-US" sz="2000" dirty="0" smtClean="0"/>
              <a:t>Profile in s: </a:t>
            </a:r>
            <a:r>
              <a:rPr lang="en-US" sz="2000" dirty="0" smtClean="0"/>
              <a:t>Trapezoidal function</a:t>
            </a:r>
          </a:p>
          <a:p>
            <a:r>
              <a:rPr lang="en-US" sz="2000" dirty="0" smtClean="0"/>
              <a:t>Profile in t: Rectangular/trapezoidal fn.</a:t>
            </a:r>
            <a:endParaRPr lang="en-US" sz="2000" dirty="0"/>
          </a:p>
        </p:txBody>
      </p:sp>
      <p:pic>
        <p:nvPicPr>
          <p:cNvPr id="5" name="Picture 4"/>
          <p:cNvPicPr>
            <a:picLocks noChangeAspect="1"/>
          </p:cNvPicPr>
          <p:nvPr/>
        </p:nvPicPr>
        <p:blipFill>
          <a:blip r:embed="rId3"/>
          <a:stretch>
            <a:fillRect/>
          </a:stretch>
        </p:blipFill>
        <p:spPr>
          <a:xfrm>
            <a:off x="4837176" y="1508312"/>
            <a:ext cx="7034784" cy="5111943"/>
          </a:xfrm>
          <a:prstGeom prst="rect">
            <a:avLst/>
          </a:prstGeom>
        </p:spPr>
      </p:pic>
    </p:spTree>
    <p:extLst>
      <p:ext uri="{BB962C8B-B14F-4D97-AF65-F5344CB8AC3E}">
        <p14:creationId xmlns:p14="http://schemas.microsoft.com/office/powerpoint/2010/main" val="522070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Separable </a:t>
            </a:r>
            <a:r>
              <a:rPr lang="en-US" dirty="0" smtClean="0"/>
              <a:t>Footprint</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10184" y="1690688"/>
                <a:ext cx="11211560" cy="4351338"/>
              </a:xfrm>
            </p:spPr>
            <p:txBody>
              <a:bodyPr>
                <a:normAutofit fontScale="77500" lnSpcReduction="20000"/>
              </a:bodyPr>
              <a:lstStyle/>
              <a:p>
                <a:r>
                  <a:rPr lang="en-US" dirty="0" smtClean="0"/>
                  <a:t>Models footprint function as a multiple of amplitude function and 2D separable function.</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𝑛</m:t>
                              </m:r>
                            </m:e>
                          </m:acc>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𝑙</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𝑛</m:t>
                              </m:r>
                            </m:e>
                          </m:acc>
                        </m:e>
                      </m:d>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𝑠𝑓</m:t>
                          </m:r>
                        </m:sub>
                      </m:sSub>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𝑛</m:t>
                          </m:r>
                        </m:e>
                      </m:acc>
                      <m:r>
                        <a:rPr lang="en-US" b="0" i="1" smtClean="0">
                          <a:latin typeface="Cambria Math" panose="02040503050406030204" pitchFamily="18" charset="0"/>
                          <a:ea typeface="Cambria Math" panose="02040503050406030204" pitchFamily="18" charset="0"/>
                        </a:rPr>
                        <m:t>)</m:t>
                      </m:r>
                    </m:oMath>
                  </m:oMathPara>
                </a14:m>
                <a:endParaRPr lang="en-US" dirty="0" smtClean="0"/>
              </a:p>
              <a:p>
                <a:pPr marL="0" indent="0">
                  <a:buNone/>
                </a:pPr>
                <a:r>
                  <a:rPr lang="en-US" dirty="0" smtClean="0"/>
                  <a:t>					</a:t>
                </a:r>
                <a:br>
                  <a:rPr lang="en-US" dirty="0" smtClean="0"/>
                </a:br>
                <a:r>
                  <a:rPr lang="en-US" dirty="0" smtClean="0"/>
                  <a:t>  </a:t>
                </a:r>
              </a:p>
              <a:p>
                <a:r>
                  <a:rPr lang="en-US" dirty="0" smtClean="0"/>
                  <a:t>2D Separable function:</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𝑠𝑓</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𝑞</m:t>
                          </m:r>
                        </m:e>
                        <m:sub>
                          <m:r>
                            <a:rPr lang="en-US" i="1">
                              <a:latin typeface="Cambria Math" panose="02040503050406030204" pitchFamily="18" charset="0"/>
                              <a:ea typeface="Cambria Math" panose="02040503050406030204" pitchFamily="18" charset="0"/>
                            </a:rPr>
                            <m:t>1</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𝑠</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𝑛</m:t>
                              </m:r>
                            </m:e>
                          </m:acc>
                        </m:e>
                      </m:d>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𝑞</m:t>
                          </m:r>
                        </m:e>
                        <m:sub>
                          <m:r>
                            <a:rPr lang="en-US" i="1">
                              <a:latin typeface="Cambria Math" panose="02040503050406030204" pitchFamily="18" charset="0"/>
                              <a:ea typeface="Cambria Math" panose="02040503050406030204" pitchFamily="18" charset="0"/>
                            </a:rPr>
                            <m:t>2</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𝑛</m:t>
                              </m:r>
                            </m:e>
                          </m:acc>
                        </m:e>
                      </m:d>
                    </m:oMath>
                  </m:oMathPara>
                </a14:m>
                <a:endParaRPr lang="en-US" dirty="0" smtClean="0"/>
              </a:p>
              <a:p>
                <a:pPr marL="0" indent="0">
                  <a:buNone/>
                </a:pPr>
                <a:endParaRPr lang="en-US" sz="1400"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𝑞</m:t>
                          </m:r>
                        </m:e>
                        <m:sub>
                          <m:r>
                            <a:rPr lang="en-US" i="1">
                              <a:latin typeface="Cambria Math" panose="02040503050406030204" pitchFamily="18" charset="0"/>
                              <a:ea typeface="Cambria Math" panose="02040503050406030204" pitchFamily="18" charset="0"/>
                            </a:rPr>
                            <m:t>1</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𝑠</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𝑛</m:t>
                              </m:r>
                            </m:e>
                          </m:acc>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𝑠</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𝑝𝑟𝑜𝑓𝑖𝑙𝑒</m:t>
                      </m:r>
                    </m:oMath>
                  </m:oMathPara>
                </a14:m>
                <a:endParaRPr lang="en-US"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𝑞</m:t>
                          </m:r>
                        </m:e>
                        <m:sub>
                          <m:r>
                            <a:rPr lang="en-US" i="1">
                              <a:latin typeface="Cambria Math" panose="02040503050406030204" pitchFamily="18" charset="0"/>
                              <a:ea typeface="Cambria Math" panose="02040503050406030204" pitchFamily="18" charset="0"/>
                            </a:rPr>
                            <m:t>2</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𝑛</m:t>
                              </m:r>
                            </m:e>
                          </m:acc>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𝑝𝑟𝑜𝑓𝑖𝑙𝑒</m:t>
                      </m:r>
                    </m:oMath>
                  </m:oMathPara>
                </a14:m>
                <a:endParaRPr lang="en-US" dirty="0"/>
              </a:p>
              <a:p>
                <a:endParaRPr lang="en-US" dirty="0" smtClean="0"/>
              </a:p>
              <a:p>
                <a:r>
                  <a:rPr lang="en-US" dirty="0" smtClean="0"/>
                  <a:t>Approximation of footprint function:</a:t>
                </a:r>
              </a:p>
              <a:p>
                <a:pPr lvl="1"/>
                <a:r>
                  <a:rPr lang="en-US" dirty="0" smtClean="0"/>
                  <a:t>No need of line integral </a:t>
                </a:r>
              </a:p>
              <a:p>
                <a:pPr lvl="1"/>
                <a:r>
                  <a:rPr lang="en-US" dirty="0" smtClean="0"/>
                  <a:t>Much faster to compute blurred footprint (in assumption h(</a:t>
                </a:r>
                <a:r>
                  <a:rPr lang="en-US" dirty="0" err="1" smtClean="0"/>
                  <a:t>s,t</a:t>
                </a:r>
                <a:r>
                  <a:rPr lang="en-US" dirty="0" smtClean="0"/>
                  <a:t>) also separable)</a:t>
                </a:r>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10184" y="1690688"/>
                <a:ext cx="11211560" cy="4351338"/>
              </a:xfrm>
              <a:blipFill rotWithShape="0">
                <a:blip r:embed="rId3"/>
                <a:stretch>
                  <a:fillRect l="-653" t="-2801"/>
                </a:stretch>
              </a:blipFill>
            </p:spPr>
            <p:txBody>
              <a:bodyPr/>
              <a:lstStyle/>
              <a:p>
                <a:r>
                  <a:rPr lang="en-US">
                    <a:noFill/>
                  </a:rPr>
                  <a:t> </a:t>
                </a:r>
              </a:p>
            </p:txBody>
          </p:sp>
        </mc:Fallback>
      </mc:AlternateContent>
      <p:sp>
        <p:nvSpPr>
          <p:cNvPr id="4" name="Right Brace 3"/>
          <p:cNvSpPr/>
          <p:nvPr/>
        </p:nvSpPr>
        <p:spPr>
          <a:xfrm rot="5400000">
            <a:off x="6250211" y="1913028"/>
            <a:ext cx="131503" cy="1158240"/>
          </a:xfrm>
          <a:prstGeom prst="rightBrace">
            <a:avLst>
              <a:gd name="adj1" fmla="val 8333"/>
              <a:gd name="adj2" fmla="val 5100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p:cNvSpPr/>
          <p:nvPr/>
        </p:nvSpPr>
        <p:spPr>
          <a:xfrm rot="5400000">
            <a:off x="7818408" y="1679347"/>
            <a:ext cx="131502" cy="1625600"/>
          </a:xfrm>
          <a:prstGeom prst="rightBrace">
            <a:avLst>
              <a:gd name="adj1" fmla="val 8333"/>
              <a:gd name="adj2" fmla="val 5100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7062977" y="2557898"/>
            <a:ext cx="1563624" cy="646331"/>
          </a:xfrm>
          <a:prstGeom prst="rect">
            <a:avLst/>
          </a:prstGeom>
          <a:noFill/>
        </p:spPr>
        <p:txBody>
          <a:bodyPr wrap="square" rtlCol="0">
            <a:spAutoFit/>
          </a:bodyPr>
          <a:lstStyle/>
          <a:p>
            <a:pPr algn="ctr"/>
            <a:r>
              <a:rPr lang="en-US" dirty="0" smtClean="0"/>
              <a:t>2D separable footprint fn.</a:t>
            </a:r>
            <a:endParaRPr lang="en-US" dirty="0"/>
          </a:p>
        </p:txBody>
      </p:sp>
      <p:sp>
        <p:nvSpPr>
          <p:cNvPr id="7" name="TextBox 6"/>
          <p:cNvSpPr txBox="1"/>
          <p:nvPr/>
        </p:nvSpPr>
        <p:spPr>
          <a:xfrm>
            <a:off x="5534150" y="2691576"/>
            <a:ext cx="1563624" cy="369332"/>
          </a:xfrm>
          <a:prstGeom prst="rect">
            <a:avLst/>
          </a:prstGeom>
          <a:noFill/>
        </p:spPr>
        <p:txBody>
          <a:bodyPr wrap="square" rtlCol="0">
            <a:spAutoFit/>
          </a:bodyPr>
          <a:lstStyle/>
          <a:p>
            <a:pPr algn="ctr"/>
            <a:r>
              <a:rPr lang="en-US" dirty="0" smtClean="0"/>
              <a:t>Amplitude</a:t>
            </a:r>
            <a:endParaRPr lang="en-US" dirty="0"/>
          </a:p>
        </p:txBody>
      </p:sp>
    </p:spTree>
    <p:extLst>
      <p:ext uri="{BB962C8B-B14F-4D97-AF65-F5344CB8AC3E}">
        <p14:creationId xmlns:p14="http://schemas.microsoft.com/office/powerpoint/2010/main" val="26142054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Separable Footprint</a:t>
            </a:r>
            <a:endParaRPr lang="en-US" dirty="0"/>
          </a:p>
        </p:txBody>
      </p:sp>
      <p:sp>
        <p:nvSpPr>
          <p:cNvPr id="3" name="Content Placeholder 2"/>
          <p:cNvSpPr>
            <a:spLocks noGrp="1"/>
          </p:cNvSpPr>
          <p:nvPr>
            <p:ph idx="1"/>
          </p:nvPr>
        </p:nvSpPr>
        <p:spPr/>
        <p:txBody>
          <a:bodyPr/>
          <a:lstStyle/>
          <a:p>
            <a:r>
              <a:rPr lang="en-US" dirty="0" smtClean="0"/>
              <a:t>As observed previously, increase in axial angle of a ray changes shape of profile in t of a footprint function</a:t>
            </a:r>
          </a:p>
          <a:p>
            <a:r>
              <a:rPr lang="en-US" dirty="0" smtClean="0"/>
              <a:t>Two methods:</a:t>
            </a:r>
          </a:p>
          <a:p>
            <a:pPr lvl="1"/>
            <a:r>
              <a:rPr lang="en-US" dirty="0" smtClean="0"/>
              <a:t>Trapezoid/Rectangular (SF-TR)</a:t>
            </a:r>
          </a:p>
          <a:p>
            <a:pPr lvl="2"/>
            <a:r>
              <a:rPr lang="en-US" dirty="0" smtClean="0"/>
              <a:t>s profile: trapezoid (</a:t>
            </a:r>
            <a:r>
              <a:rPr lang="en-US" dirty="0" err="1" smtClean="0"/>
              <a:t>transaxial</a:t>
            </a:r>
            <a:r>
              <a:rPr lang="en-US" dirty="0" smtClean="0"/>
              <a:t>)</a:t>
            </a:r>
          </a:p>
          <a:p>
            <a:pPr lvl="2"/>
            <a:r>
              <a:rPr lang="en-US" dirty="0" smtClean="0"/>
              <a:t>t profile: rectangular  (axial)</a:t>
            </a:r>
          </a:p>
          <a:p>
            <a:pPr marL="457200" lvl="1" indent="0">
              <a:buNone/>
            </a:pPr>
            <a:endParaRPr lang="en-US" dirty="0" smtClean="0"/>
          </a:p>
          <a:p>
            <a:pPr lvl="1"/>
            <a:r>
              <a:rPr lang="en-US" dirty="0" smtClean="0"/>
              <a:t>Trapezoid/Trapezoid (SF-TT)</a:t>
            </a:r>
          </a:p>
          <a:p>
            <a:pPr lvl="2"/>
            <a:r>
              <a:rPr lang="en-US" dirty="0" smtClean="0"/>
              <a:t>s/t profile: trapezoid (both)</a:t>
            </a:r>
          </a:p>
          <a:p>
            <a:pPr lvl="2"/>
            <a:r>
              <a:rPr lang="en-US" dirty="0" smtClean="0"/>
              <a:t>More accurate approximation </a:t>
            </a:r>
            <a:br>
              <a:rPr lang="en-US" dirty="0" smtClean="0"/>
            </a:br>
            <a:r>
              <a:rPr lang="en-US" dirty="0" smtClean="0"/>
              <a:t>for bigger axial angles</a:t>
            </a:r>
          </a:p>
          <a:p>
            <a:pPr lvl="1"/>
            <a:endParaRPr lang="en-US" dirty="0"/>
          </a:p>
        </p:txBody>
      </p:sp>
      <p:grpSp>
        <p:nvGrpSpPr>
          <p:cNvPr id="17" name="Group 16"/>
          <p:cNvGrpSpPr/>
          <p:nvPr/>
        </p:nvGrpSpPr>
        <p:grpSpPr>
          <a:xfrm>
            <a:off x="5945004" y="2699407"/>
            <a:ext cx="6177816" cy="2847196"/>
            <a:chOff x="5195791" y="2689575"/>
            <a:chExt cx="6789377" cy="3129049"/>
          </a:xfrm>
        </p:grpSpPr>
        <p:sp>
          <p:nvSpPr>
            <p:cNvPr id="6" name="Oval 5"/>
            <p:cNvSpPr/>
            <p:nvPr/>
          </p:nvSpPr>
          <p:spPr>
            <a:xfrm>
              <a:off x="5195791" y="4598456"/>
              <a:ext cx="160256" cy="1602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20563" y="4145969"/>
              <a:ext cx="1065229" cy="1065229"/>
            </a:xfrm>
            <a:prstGeom prst="rect">
              <a:avLst/>
            </a:prstGeom>
            <a:pattFill prst="lgGrid">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5450315" y="4664444"/>
              <a:ext cx="2714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165234" y="3222143"/>
              <a:ext cx="0" cy="23284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450315" y="3588774"/>
              <a:ext cx="2714919" cy="10756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a:stretch>
              <a:fillRect/>
            </a:stretch>
          </p:blipFill>
          <p:spPr>
            <a:xfrm>
              <a:off x="8545170" y="4107106"/>
              <a:ext cx="1581337" cy="1303212"/>
            </a:xfrm>
            <a:prstGeom prst="rect">
              <a:avLst/>
            </a:prstGeom>
          </p:spPr>
        </p:pic>
        <p:pic>
          <p:nvPicPr>
            <p:cNvPr id="12" name="Picture 11"/>
            <p:cNvPicPr>
              <a:picLocks noChangeAspect="1"/>
            </p:cNvPicPr>
            <p:nvPr/>
          </p:nvPicPr>
          <p:blipFill>
            <a:blip r:embed="rId4"/>
            <a:stretch>
              <a:fillRect/>
            </a:stretch>
          </p:blipFill>
          <p:spPr>
            <a:xfrm>
              <a:off x="8590245" y="2694294"/>
              <a:ext cx="1508973" cy="1313510"/>
            </a:xfrm>
            <a:prstGeom prst="rect">
              <a:avLst/>
            </a:prstGeom>
          </p:spPr>
        </p:pic>
        <p:pic>
          <p:nvPicPr>
            <p:cNvPr id="13" name="Picture 12"/>
            <p:cNvPicPr>
              <a:picLocks noChangeAspect="1"/>
            </p:cNvPicPr>
            <p:nvPr/>
          </p:nvPicPr>
          <p:blipFill>
            <a:blip r:embed="rId5"/>
            <a:stretch>
              <a:fillRect/>
            </a:stretch>
          </p:blipFill>
          <p:spPr>
            <a:xfrm>
              <a:off x="10262482" y="2689575"/>
              <a:ext cx="1722686" cy="1318229"/>
            </a:xfrm>
            <a:prstGeom prst="rect">
              <a:avLst/>
            </a:prstGeom>
          </p:spPr>
        </p:pic>
        <p:pic>
          <p:nvPicPr>
            <p:cNvPr id="14" name="Picture 13"/>
            <p:cNvPicPr>
              <a:picLocks noChangeAspect="1"/>
            </p:cNvPicPr>
            <p:nvPr/>
          </p:nvPicPr>
          <p:blipFill>
            <a:blip r:embed="rId6"/>
            <a:stretch>
              <a:fillRect/>
            </a:stretch>
          </p:blipFill>
          <p:spPr>
            <a:xfrm>
              <a:off x="10262482" y="4107106"/>
              <a:ext cx="1722686" cy="1373273"/>
            </a:xfrm>
            <a:prstGeom prst="rect">
              <a:avLst/>
            </a:prstGeom>
          </p:spPr>
        </p:pic>
        <p:sp>
          <p:nvSpPr>
            <p:cNvPr id="15" name="TextBox 14"/>
            <p:cNvSpPr txBox="1"/>
            <p:nvPr/>
          </p:nvSpPr>
          <p:spPr>
            <a:xfrm>
              <a:off x="8684092" y="5480379"/>
              <a:ext cx="1415126" cy="338245"/>
            </a:xfrm>
            <a:prstGeom prst="rect">
              <a:avLst/>
            </a:prstGeom>
            <a:noFill/>
          </p:spPr>
          <p:txBody>
            <a:bodyPr wrap="square" rtlCol="0">
              <a:spAutoFit/>
            </a:bodyPr>
            <a:lstStyle/>
            <a:p>
              <a:r>
                <a:rPr lang="en-US" sz="1400" dirty="0" smtClean="0"/>
                <a:t>Footprint fn</a:t>
              </a:r>
              <a:r>
                <a:rPr lang="en-US" sz="1400" dirty="0"/>
                <a:t>.</a:t>
              </a:r>
            </a:p>
          </p:txBody>
        </p:sp>
        <p:sp>
          <p:nvSpPr>
            <p:cNvPr id="16" name="TextBox 15"/>
            <p:cNvSpPr txBox="1"/>
            <p:nvPr/>
          </p:nvSpPr>
          <p:spPr>
            <a:xfrm>
              <a:off x="10551998" y="5480379"/>
              <a:ext cx="1143656" cy="338245"/>
            </a:xfrm>
            <a:prstGeom prst="rect">
              <a:avLst/>
            </a:prstGeom>
            <a:noFill/>
          </p:spPr>
          <p:txBody>
            <a:bodyPr wrap="square" rtlCol="0">
              <a:spAutoFit/>
            </a:bodyPr>
            <a:lstStyle/>
            <a:p>
              <a:r>
                <a:rPr lang="en-US" sz="1400" dirty="0" smtClean="0"/>
                <a:t>Profile in t</a:t>
              </a:r>
              <a:endParaRPr lang="en-US" sz="1400" dirty="0"/>
            </a:p>
          </p:txBody>
        </p:sp>
      </p:grpSp>
      <p:sp>
        <p:nvSpPr>
          <p:cNvPr id="18" name="Arc 17"/>
          <p:cNvSpPr/>
          <p:nvPr/>
        </p:nvSpPr>
        <p:spPr>
          <a:xfrm>
            <a:off x="6449961" y="4243345"/>
            <a:ext cx="283341" cy="495803"/>
          </a:xfrm>
          <a:prstGeom prst="arc">
            <a:avLst>
              <a:gd name="adj1" fmla="val 17856194"/>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6591631" y="4446659"/>
            <a:ext cx="141671" cy="369332"/>
          </a:xfrm>
          <a:prstGeom prst="rect">
            <a:avLst/>
          </a:prstGeom>
          <a:noFill/>
        </p:spPr>
        <p:txBody>
          <a:bodyPr wrap="square" rtlCol="0">
            <a:spAutoFit/>
          </a:bodyPr>
          <a:lstStyle/>
          <a:p>
            <a:r>
              <a:rPr lang="el-GR" dirty="0" smtClean="0"/>
              <a:t>θ</a:t>
            </a:r>
            <a:endParaRPr lang="en-US" dirty="0"/>
          </a:p>
        </p:txBody>
      </p:sp>
      <p:sp>
        <p:nvSpPr>
          <p:cNvPr id="20" name="TextBox 19"/>
          <p:cNvSpPr txBox="1"/>
          <p:nvPr/>
        </p:nvSpPr>
        <p:spPr>
          <a:xfrm>
            <a:off x="5703427" y="4572663"/>
            <a:ext cx="823607" cy="307777"/>
          </a:xfrm>
          <a:prstGeom prst="rect">
            <a:avLst/>
          </a:prstGeom>
          <a:noFill/>
        </p:spPr>
        <p:txBody>
          <a:bodyPr wrap="square" rtlCol="0">
            <a:spAutoFit/>
          </a:bodyPr>
          <a:lstStyle/>
          <a:p>
            <a:r>
              <a:rPr lang="en-US" sz="1400" dirty="0" smtClean="0"/>
              <a:t>source</a:t>
            </a:r>
            <a:endParaRPr lang="en-US" sz="1400" dirty="0"/>
          </a:p>
        </p:txBody>
      </p:sp>
      <p:sp>
        <p:nvSpPr>
          <p:cNvPr id="21" name="TextBox 20"/>
          <p:cNvSpPr txBox="1"/>
          <p:nvPr/>
        </p:nvSpPr>
        <p:spPr>
          <a:xfrm>
            <a:off x="8235167" y="5302688"/>
            <a:ext cx="823607" cy="307777"/>
          </a:xfrm>
          <a:prstGeom prst="rect">
            <a:avLst/>
          </a:prstGeom>
          <a:noFill/>
        </p:spPr>
        <p:txBody>
          <a:bodyPr wrap="square" rtlCol="0">
            <a:spAutoFit/>
          </a:bodyPr>
          <a:lstStyle/>
          <a:p>
            <a:r>
              <a:rPr lang="en-US" sz="1400" dirty="0" smtClean="0"/>
              <a:t>Detector</a:t>
            </a:r>
            <a:endParaRPr lang="en-US" sz="1400" dirty="0"/>
          </a:p>
        </p:txBody>
      </p:sp>
    </p:spTree>
    <p:extLst>
      <p:ext uri="{BB962C8B-B14F-4D97-AF65-F5344CB8AC3E}">
        <p14:creationId xmlns:p14="http://schemas.microsoft.com/office/powerpoint/2010/main" val="26208749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580</TotalTime>
  <Words>1969</Words>
  <Application>Microsoft Office PowerPoint</Application>
  <PresentationFormat>Widescreen</PresentationFormat>
  <Paragraphs>235</Paragraphs>
  <Slides>20</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맑은 고딕</vt:lpstr>
      <vt:lpstr>Arial</vt:lpstr>
      <vt:lpstr>Calibri</vt:lpstr>
      <vt:lpstr>Calibri Light</vt:lpstr>
      <vt:lpstr>Cambria Math</vt:lpstr>
      <vt:lpstr>Wingdings</vt:lpstr>
      <vt:lpstr>1_Office Theme</vt:lpstr>
      <vt:lpstr>3D Forward and Back-Projection for X-Ray CT Using Separable Footprints</vt:lpstr>
      <vt:lpstr>Project Overview</vt:lpstr>
      <vt:lpstr>Paper Selection</vt:lpstr>
      <vt:lpstr>Background</vt:lpstr>
      <vt:lpstr>Background: Cone-Beam Geometry</vt:lpstr>
      <vt:lpstr>Background: Cone beam projection</vt:lpstr>
      <vt:lpstr>Alternative approach: approximate footprint</vt:lpstr>
      <vt:lpstr>Separable Footprint</vt:lpstr>
      <vt:lpstr>Separable Footprint</vt:lpstr>
      <vt:lpstr>Separable Footprint</vt:lpstr>
      <vt:lpstr>Experiments:</vt:lpstr>
      <vt:lpstr>Results: Experiment 1</vt:lpstr>
      <vt:lpstr>Results: Experiment 1</vt:lpstr>
      <vt:lpstr>Result: Experiment 2</vt:lpstr>
      <vt:lpstr>Result: Experiment 3</vt:lpstr>
      <vt:lpstr>Result: Experiment 3</vt:lpstr>
      <vt:lpstr>Assessments</vt:lpstr>
      <vt:lpstr>Conclusion</vt:lpstr>
      <vt:lpstr>References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SeungWook Lee</dc:creator>
  <cp:lastModifiedBy>SeungWook Lee</cp:lastModifiedBy>
  <cp:revision>64</cp:revision>
  <dcterms:created xsi:type="dcterms:W3CDTF">2016-04-21T07:27:25Z</dcterms:created>
  <dcterms:modified xsi:type="dcterms:W3CDTF">2016-04-21T19:54:04Z</dcterms:modified>
</cp:coreProperties>
</file>