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256" r:id="rId2"/>
    <p:sldId id="257" r:id="rId3"/>
    <p:sldId id="258" r:id="rId4"/>
    <p:sldId id="259" r:id="rId5"/>
    <p:sldId id="280" r:id="rId6"/>
    <p:sldId id="260" r:id="rId7"/>
    <p:sldId id="263" r:id="rId8"/>
    <p:sldId id="264" r:id="rId9"/>
    <p:sldId id="261" r:id="rId10"/>
    <p:sldId id="265" r:id="rId11"/>
    <p:sldId id="266" r:id="rId12"/>
    <p:sldId id="267" r:id="rId13"/>
    <p:sldId id="268" r:id="rId14"/>
    <p:sldId id="269" r:id="rId15"/>
    <p:sldId id="277" r:id="rId16"/>
    <p:sldId id="271" r:id="rId17"/>
    <p:sldId id="272" r:id="rId18"/>
    <p:sldId id="273" r:id="rId19"/>
    <p:sldId id="276" r:id="rId20"/>
    <p:sldId id="274"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516" autoAdjust="0"/>
    <p:restoredTop sz="81678" autoAdjust="0"/>
  </p:normalViewPr>
  <p:slideViewPr>
    <p:cSldViewPr>
      <p:cViewPr varScale="1">
        <p:scale>
          <a:sx n="60" d="100"/>
          <a:sy n="60" d="100"/>
        </p:scale>
        <p:origin x="-2034" y="-72"/>
      </p:cViewPr>
      <p:guideLst>
        <p:guide orient="horz" pos="2160"/>
        <p:guide pos="2880"/>
      </p:guideLst>
    </p:cSldViewPr>
  </p:slideViewPr>
  <p:notesTextViewPr>
    <p:cViewPr>
      <p:scale>
        <a:sx n="66" d="100"/>
        <a:sy n="66" d="100"/>
      </p:scale>
      <p:origin x="0" y="0"/>
    </p:cViewPr>
  </p:notesTextViewPr>
  <p:notesViewPr>
    <p:cSldViewPr>
      <p:cViewPr varScale="1">
        <p:scale>
          <a:sx n="56" d="100"/>
          <a:sy n="56" d="100"/>
        </p:scale>
        <p:origin x="-2718"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2454E5E-FFD5-45C1-ADC2-5B85C19299C9}" type="datetimeFigureOut">
              <a:rPr lang="en-US" smtClean="0"/>
              <a:t>4/15/2014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7F75FDB-9C67-464D-8113-CD508593A7B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BEA346-8176-4D50-88A8-A114D7F017F1}" type="datetimeFigureOut">
              <a:rPr lang="en-US" smtClean="0"/>
              <a:t>4/15/2014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04A664-E1B2-4073-AAB7-4378E19624A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en.wikipedia.org/wiki/Software_design"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04A664-E1B2-4073-AAB7-4378E19624A6}"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authors created a new value representation, BD (for </a:t>
            </a:r>
            <a:r>
              <a:rPr lang="en-US" baseline="0" dirty="0" err="1" smtClean="0"/>
              <a:t>bulkdata</a:t>
            </a:r>
            <a:r>
              <a:rPr lang="en-US" baseline="0" dirty="0" smtClean="0"/>
              <a:t>) with the following structure:</a:t>
            </a:r>
          </a:p>
          <a:p>
            <a:endParaRPr lang="en-US" baseline="0" dirty="0" smtClean="0"/>
          </a:p>
          <a:p>
            <a:r>
              <a:rPr lang="en-US" baseline="0" dirty="0" smtClean="0"/>
              <a:t>Original VR</a:t>
            </a:r>
          </a:p>
          <a:p>
            <a:r>
              <a:rPr lang="en-US" baseline="0" dirty="0" smtClean="0"/>
              <a:t>Index of this attribute in the </a:t>
            </a:r>
            <a:r>
              <a:rPr lang="en-US" baseline="0" dirty="0" err="1" smtClean="0"/>
              <a:t>bulkdata</a:t>
            </a:r>
            <a:r>
              <a:rPr lang="en-US" baseline="0" dirty="0" smtClean="0"/>
              <a:t> object</a:t>
            </a:r>
          </a:p>
          <a:p>
            <a:r>
              <a:rPr lang="en-US" baseline="0" dirty="0" smtClean="0"/>
              <a:t>Offset to the first byte of the attribute within BD object</a:t>
            </a:r>
          </a:p>
          <a:p>
            <a:r>
              <a:rPr lang="en-US" baseline="0" dirty="0" smtClean="0"/>
              <a:t>Length -   size of the value</a:t>
            </a:r>
          </a:p>
          <a:p>
            <a:endParaRPr lang="en-US" baseline="0" dirty="0" smtClean="0"/>
          </a:p>
          <a:p>
            <a:r>
              <a:rPr lang="en-US" baseline="0" dirty="0" smtClean="0"/>
              <a:t>These 14 bytes replace what were originally the 256 or more bytes of </a:t>
            </a:r>
            <a:r>
              <a:rPr lang="en-US" baseline="0" dirty="0" err="1" smtClean="0"/>
              <a:t>bulkdata</a:t>
            </a:r>
            <a:r>
              <a:rPr lang="en-US" baseline="0" dirty="0" smtClean="0"/>
              <a:t> in a Single Frame DICOM object</a:t>
            </a:r>
          </a:p>
        </p:txBody>
      </p:sp>
      <p:sp>
        <p:nvSpPr>
          <p:cNvPr id="4" name="Slide Number Placeholder 3"/>
          <p:cNvSpPr>
            <a:spLocks noGrp="1"/>
          </p:cNvSpPr>
          <p:nvPr>
            <p:ph type="sldNum" sz="quarter" idx="10"/>
          </p:nvPr>
        </p:nvSpPr>
        <p:spPr/>
        <p:txBody>
          <a:bodyPr/>
          <a:lstStyle/>
          <a:p>
            <a:fld id="{C604A664-E1B2-4073-AAB7-4378E19624A6}"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authors created a new value representation, BD (for </a:t>
            </a:r>
            <a:r>
              <a:rPr lang="en-US" baseline="0" dirty="0" err="1" smtClean="0"/>
              <a:t>bulkdata</a:t>
            </a:r>
            <a:r>
              <a:rPr lang="en-US" baseline="0" dirty="0" smtClean="0"/>
              <a:t>) with the following structure:</a:t>
            </a:r>
          </a:p>
          <a:p>
            <a:r>
              <a:rPr lang="en-US" baseline="0" dirty="0" smtClean="0"/>
              <a:t>Value Representation</a:t>
            </a:r>
          </a:p>
          <a:p>
            <a:r>
              <a:rPr lang="en-US" baseline="0" dirty="0" smtClean="0"/>
              <a:t>Index in BD</a:t>
            </a:r>
          </a:p>
          <a:p>
            <a:r>
              <a:rPr lang="en-US" baseline="0" dirty="0" smtClean="0"/>
              <a:t>Offset</a:t>
            </a:r>
          </a:p>
          <a:p>
            <a:r>
              <a:rPr lang="en-US" baseline="0" dirty="0" smtClean="0"/>
              <a:t>Length</a:t>
            </a:r>
          </a:p>
          <a:p>
            <a:endParaRPr lang="en-US" baseline="0" dirty="0" smtClean="0"/>
          </a:p>
          <a:p>
            <a:r>
              <a:rPr lang="en-US" baseline="0" dirty="0" smtClean="0"/>
              <a:t>These 14 bytes replace what were originally the 256 or more bytes in a Single Frame DICOM object are replaced by a new value representation, which is much smaller and contains a pointer to the location of the original information in the </a:t>
            </a:r>
            <a:r>
              <a:rPr lang="en-US" baseline="0" dirty="0" err="1" smtClean="0"/>
              <a:t>Bulkdata</a:t>
            </a:r>
            <a:r>
              <a:rPr lang="en-US" baseline="0" dirty="0" smtClean="0"/>
              <a:t> </a:t>
            </a:r>
          </a:p>
        </p:txBody>
      </p:sp>
      <p:sp>
        <p:nvSpPr>
          <p:cNvPr id="4" name="Slide Number Placeholder 3"/>
          <p:cNvSpPr>
            <a:spLocks noGrp="1"/>
          </p:cNvSpPr>
          <p:nvPr>
            <p:ph type="sldNum" sz="quarter" idx="10"/>
          </p:nvPr>
        </p:nvSpPr>
        <p:spPr/>
        <p:txBody>
          <a:bodyPr/>
          <a:lstStyle/>
          <a:p>
            <a:fld id="{C604A664-E1B2-4073-AAB7-4378E19624A6}"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Makes use of this open source </a:t>
            </a:r>
            <a:r>
              <a:rPr lang="en-US" baseline="0" dirty="0" smtClean="0"/>
              <a:t> DICOM Toolkit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And for a previous paper made a Java implementation of MSD format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Built on top of it. They converted the DICOM studies to MSD format in advance.</a:t>
            </a:r>
          </a:p>
          <a:p>
            <a:endParaRPr lang="en-US" baseline="0" dirty="0" smtClean="0"/>
          </a:p>
          <a:p>
            <a:endParaRPr lang="en-US" baseline="0" dirty="0" smtClean="0"/>
          </a:p>
          <a:p>
            <a:r>
              <a:rPr lang="en-US" dirty="0" smtClean="0"/>
              <a:t>Experiment:</a:t>
            </a:r>
          </a:p>
          <a:p>
            <a:pPr marL="342900" indent="-342900">
              <a:buAutoNum type="arabicPeriod"/>
            </a:pPr>
            <a:r>
              <a:rPr lang="en-US" dirty="0" smtClean="0"/>
              <a:t>SFD </a:t>
            </a:r>
            <a:r>
              <a:rPr lang="en-US" dirty="0" err="1" smtClean="0"/>
              <a:t>vs</a:t>
            </a:r>
            <a:r>
              <a:rPr lang="en-US" dirty="0" smtClean="0"/>
              <a:t> MSD format</a:t>
            </a:r>
          </a:p>
          <a:p>
            <a:pPr marL="342900" indent="-342900">
              <a:buAutoNum type="arabicPeriod"/>
            </a:pPr>
            <a:r>
              <a:rPr lang="en-US" dirty="0" smtClean="0"/>
              <a:t>Compare times required to tag morph each study in both formats</a:t>
            </a:r>
          </a:p>
          <a:p>
            <a:pPr marL="342900" indent="-342900">
              <a:buNone/>
            </a:pPr>
            <a:endParaRPr lang="en-US" dirty="0" smtClean="0"/>
          </a:p>
          <a:p>
            <a:pPr marL="342900" indent="-342900">
              <a:buNone/>
            </a:pPr>
            <a:r>
              <a:rPr lang="en-US" dirty="0" smtClean="0"/>
              <a:t>REITERATE WHAT TAG MORPHING IS</a:t>
            </a:r>
          </a:p>
          <a:p>
            <a:pPr marL="342900" indent="-342900">
              <a:buNone/>
            </a:pPr>
            <a:endParaRPr lang="en-US" dirty="0" smtClean="0"/>
          </a:p>
          <a:p>
            <a:pPr marL="342900" indent="-342900">
              <a:buAutoNum type="arabicPeriod"/>
            </a:pPr>
            <a:r>
              <a:rPr lang="en-US" dirty="0" smtClean="0"/>
              <a:t>Used</a:t>
            </a:r>
            <a:r>
              <a:rPr lang="en-US" baseline="0" dirty="0" smtClean="0"/>
              <a:t> 6 studies, three MRIs and tree CTs (smallest 70 MB Largest 1.5 GB)</a:t>
            </a:r>
          </a:p>
          <a:p>
            <a:pPr marL="342900" indent="-342900">
              <a:buAutoNum type="arabicPeriod"/>
            </a:pPr>
            <a:endParaRPr lang="en-US" baseline="0" dirty="0" smtClean="0"/>
          </a:p>
          <a:p>
            <a:pPr marL="342900" indent="-342900">
              <a:buAutoNum type="arabicPeriod"/>
            </a:pPr>
            <a:r>
              <a:rPr lang="en-US" baseline="0" dirty="0" smtClean="0"/>
              <a:t>The reason why SFD metadata size and MSD </a:t>
            </a:r>
            <a:r>
              <a:rPr lang="en-US" baseline="0" dirty="0" err="1" smtClean="0"/>
              <a:t>metadatasize</a:t>
            </a:r>
            <a:r>
              <a:rPr lang="en-US" baseline="0" dirty="0" smtClean="0"/>
              <a:t> differs is because the SFD format has the repetition in metadata which was converted and optimized when </a:t>
            </a:r>
            <a:r>
              <a:rPr lang="en-US" baseline="0" dirty="0" err="1" smtClean="0"/>
              <a:t>transffered</a:t>
            </a:r>
            <a:r>
              <a:rPr lang="en-US" baseline="0" dirty="0" smtClean="0"/>
              <a:t> to MSD</a:t>
            </a:r>
          </a:p>
          <a:p>
            <a:pPr marL="342900" indent="-342900">
              <a:buAutoNum type="arabicPeriod"/>
            </a:pPr>
            <a:endParaRPr lang="en-US" baseline="0" dirty="0" smtClean="0"/>
          </a:p>
          <a:p>
            <a:pPr marL="342900" indent="-342900">
              <a:buNone/>
            </a:pPr>
            <a:r>
              <a:rPr lang="en-US" baseline="0" dirty="0" smtClean="0"/>
              <a:t>Metadata size is small compared to overall study size.</a:t>
            </a:r>
          </a:p>
          <a:p>
            <a:pPr marL="342900" indent="-342900">
              <a:buNone/>
            </a:pPr>
            <a:endParaRPr lang="en-US" baseline="0" dirty="0" smtClean="0"/>
          </a:p>
          <a:p>
            <a:pPr marL="342900" indent="-342900">
              <a:buNone/>
            </a:pPr>
            <a:endParaRPr lang="en-US" baseline="0" dirty="0" smtClean="0"/>
          </a:p>
          <a:p>
            <a:pPr marL="342900" indent="-342900">
              <a:buNone/>
            </a:pPr>
            <a:r>
              <a:rPr lang="en-US" baseline="0" dirty="0" smtClean="0"/>
              <a:t>Steps:</a:t>
            </a:r>
          </a:p>
          <a:p>
            <a:pPr marL="342900" indent="-342900">
              <a:buAutoNum type="arabicPeriod"/>
            </a:pPr>
            <a:r>
              <a:rPr lang="en-US" baseline="0" dirty="0" smtClean="0"/>
              <a:t>Read each study from file system to memory</a:t>
            </a:r>
          </a:p>
          <a:p>
            <a:pPr marL="342900" indent="-342900">
              <a:buAutoNum type="arabicPeriod"/>
            </a:pPr>
            <a:r>
              <a:rPr lang="en-US" baseline="0" dirty="0" smtClean="0"/>
              <a:t>Update values with dummy values</a:t>
            </a:r>
          </a:p>
          <a:p>
            <a:pPr marL="342900" indent="-342900">
              <a:buAutoNum type="arabicPeriod"/>
            </a:pPr>
            <a:r>
              <a:rPr lang="en-US" baseline="0" dirty="0" smtClean="0"/>
              <a:t>Save updated study from memory to file system in original SFD or MSD</a:t>
            </a:r>
          </a:p>
          <a:p>
            <a:pPr marL="342900" indent="-342900">
              <a:buAutoNum type="arabicPeriod"/>
            </a:pPr>
            <a:r>
              <a:rPr lang="en-US" baseline="0" dirty="0" smtClean="0"/>
              <a:t>Record time from steps 1 to 3</a:t>
            </a:r>
            <a:endParaRPr lang="en-US" dirty="0" smtClean="0"/>
          </a:p>
        </p:txBody>
      </p:sp>
      <p:sp>
        <p:nvSpPr>
          <p:cNvPr id="4" name="Slide Number Placeholder 3"/>
          <p:cNvSpPr>
            <a:spLocks noGrp="1"/>
          </p:cNvSpPr>
          <p:nvPr>
            <p:ph type="sldNum" sz="quarter" idx="10"/>
          </p:nvPr>
        </p:nvSpPr>
        <p:spPr/>
        <p:txBody>
          <a:bodyPr/>
          <a:lstStyle/>
          <a:p>
            <a:fld id="{C604A664-E1B2-4073-AAB7-4378E19624A6}"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Results</a:t>
            </a:r>
            <a:r>
              <a:rPr lang="en-US" baseline="0" dirty="0" smtClean="0"/>
              <a:t> are presented as a percentage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 the averages were meant to be divided by 6 (for the number of studies)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And I’ve written the values in red (you can see that the speed increases by 886%</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From this experiment, MSD is faster in all cases than SFD format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As the size of the study increases, so does the advantage of using MSD over SFD</a:t>
            </a:r>
          </a:p>
        </p:txBody>
      </p:sp>
      <p:sp>
        <p:nvSpPr>
          <p:cNvPr id="4" name="Slide Number Placeholder 3"/>
          <p:cNvSpPr>
            <a:spLocks noGrp="1"/>
          </p:cNvSpPr>
          <p:nvPr>
            <p:ph type="sldNum" sz="quarter" idx="10"/>
          </p:nvPr>
        </p:nvSpPr>
        <p:spPr/>
        <p:txBody>
          <a:bodyPr/>
          <a:lstStyle/>
          <a:p>
            <a:fld id="{C604A664-E1B2-4073-AAB7-4378E19624A6}"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Article gives incentive -&gt; There are instances where you want to only access metadata. So if you want to change something in a study, in the standard SFD object, you have to go through every instance in that study to change it, which is extremely inefficient because it also accesses the pixel data.</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mistake was a little unnerving but it was easy enough to figure out what the authors meant. They also wrote about testing the 12 studies, when it was really 6 studies done twice using the two different methods. Again, this was easy to understand and adjust.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topic is</a:t>
            </a:r>
            <a:r>
              <a:rPr lang="en-US" baseline="0" dirty="0" smtClean="0"/>
              <a:t> so specific that I couldn’t find any papers from other authors that were similar. One reference, by the same authors, is to a </a:t>
            </a:r>
            <a:r>
              <a:rPr lang="en-US" dirty="0" smtClean="0"/>
              <a:t>previous paper “Multi-series DICOM: an Extension of DICOM that stores a Whole Study in a Single Object” which</a:t>
            </a:r>
            <a:r>
              <a:rPr lang="en-US" baseline="0" dirty="0" smtClean="0"/>
              <a:t> only has the DICOM standard as its only reference.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 section 2 of the article, the authors acknowledge that they are unaware of any other publications that deal with this topic.</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Emphasizes the interest in faster DICOM parsing. An increased speed is favorable, especially for users ranging from large hospitals, which process hundreds of images daily to regional Health Information Exchanges that potentially manage billions of images. As more studies are conducted, it would be prudent to seek ways to improve the efficiency of medical imaging, storage, and transmission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C604A664-E1B2-4073-AAB7-4378E19624A6}"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Dart debuted in 2011, so there</a:t>
            </a:r>
            <a:r>
              <a:rPr lang="en-US" baseline="0" dirty="0" smtClean="0"/>
              <a:t> aren’t many papers written about it.</a:t>
            </a:r>
          </a:p>
          <a:p>
            <a:endParaRPr lang="en-US" baseline="0" dirty="0" smtClean="0"/>
          </a:p>
          <a:p>
            <a:r>
              <a:rPr lang="en-US" baseline="0" dirty="0" smtClean="0"/>
              <a:t>I want to point out that I’ve no experience with JS so I don’t know how completely accurate the conclusions Ali makes in his paper are.</a:t>
            </a:r>
            <a:endParaRPr lang="en-US" dirty="0"/>
          </a:p>
        </p:txBody>
      </p:sp>
      <p:sp>
        <p:nvSpPr>
          <p:cNvPr id="4" name="Slide Number Placeholder 3"/>
          <p:cNvSpPr>
            <a:spLocks noGrp="1"/>
          </p:cNvSpPr>
          <p:nvPr>
            <p:ph type="sldNum" sz="quarter" idx="10"/>
          </p:nvPr>
        </p:nvSpPr>
        <p:spPr/>
        <p:txBody>
          <a:bodyPr/>
          <a:lstStyle/>
          <a:p>
            <a:fld id="{C604A664-E1B2-4073-AAB7-4378E19624A6}"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Errors are difficult to spot.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JS does not have a well-defined structure for development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CS, TS and Dart address different problems of JS and provide solutions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CS - &gt; Human readable syntax and Object Orientation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Dart and TS -&gt; Strict Types</a:t>
            </a:r>
          </a:p>
        </p:txBody>
      </p:sp>
      <p:sp>
        <p:nvSpPr>
          <p:cNvPr id="4" name="Slide Number Placeholder 3"/>
          <p:cNvSpPr>
            <a:spLocks noGrp="1"/>
          </p:cNvSpPr>
          <p:nvPr>
            <p:ph type="sldNum" sz="quarter" idx="10"/>
          </p:nvPr>
        </p:nvSpPr>
        <p:spPr/>
        <p:txBody>
          <a:bodyPr/>
          <a:lstStyle/>
          <a:p>
            <a:fld id="{C604A664-E1B2-4073-AAB7-4378E19624A6}"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i="0" kern="1200" dirty="0" smtClean="0">
                <a:solidFill>
                  <a:schemeClr val="tx1"/>
                </a:solidFill>
                <a:latin typeface="+mn-lt"/>
                <a:ea typeface="+mn-ea"/>
                <a:cs typeface="+mn-cs"/>
              </a:rPr>
              <a:t>Modular programming</a:t>
            </a:r>
            <a:r>
              <a:rPr lang="en-US" sz="1200" b="0" i="0" kern="1200" dirty="0" smtClean="0">
                <a:solidFill>
                  <a:schemeClr val="tx1"/>
                </a:solidFill>
                <a:latin typeface="+mn-lt"/>
                <a:ea typeface="+mn-ea"/>
                <a:cs typeface="+mn-cs"/>
              </a:rPr>
              <a:t> is a </a:t>
            </a:r>
            <a:r>
              <a:rPr lang="en-US" sz="1200" b="0" i="0" u="none" strike="noStrike" kern="1200" dirty="0" smtClean="0">
                <a:solidFill>
                  <a:schemeClr val="tx1"/>
                </a:solidFill>
                <a:latin typeface="+mn-lt"/>
                <a:ea typeface="+mn-ea"/>
                <a:cs typeface="+mn-cs"/>
                <a:hlinkClick r:id="rId3" tooltip="Software design"/>
              </a:rPr>
              <a:t>software design</a:t>
            </a:r>
            <a:r>
              <a:rPr lang="en-US" sz="1200" b="0" i="0" kern="1200" dirty="0" smtClean="0">
                <a:solidFill>
                  <a:schemeClr val="tx1"/>
                </a:solidFill>
                <a:latin typeface="+mn-lt"/>
                <a:ea typeface="+mn-ea"/>
                <a:cs typeface="+mn-cs"/>
              </a:rPr>
              <a:t> technique that emphasizes separating the functionality of a program into independent, interchangeable </a:t>
            </a:r>
            <a:r>
              <a:rPr lang="en-US" sz="1200" b="1" i="0" kern="1200" dirty="0" smtClean="0">
                <a:solidFill>
                  <a:schemeClr val="tx1"/>
                </a:solidFill>
                <a:latin typeface="+mn-lt"/>
                <a:ea typeface="+mn-ea"/>
                <a:cs typeface="+mn-cs"/>
              </a:rPr>
              <a:t>modules</a:t>
            </a:r>
            <a:r>
              <a:rPr lang="en-US" sz="1200" b="0" i="0" kern="1200" dirty="0" smtClean="0">
                <a:solidFill>
                  <a:schemeClr val="tx1"/>
                </a:solidFill>
                <a:latin typeface="+mn-lt"/>
                <a:ea typeface="+mn-ea"/>
                <a:cs typeface="+mn-cs"/>
              </a:rPr>
              <a:t>, such that each contains everything necessary to execute only one aspect of the desired functionality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latin typeface="+mn-lt"/>
                <a:ea typeface="+mn-ea"/>
                <a:cs typeface="+mn-cs"/>
              </a:rPr>
              <a:t>When you want to deal with many libraries, you must know all dependencies. Uses closures to encapsulate data</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kern="1200" baseline="0" dirty="0" smtClean="0">
                <a:solidFill>
                  <a:schemeClr val="tx1"/>
                </a:solidFill>
                <a:latin typeface="+mn-lt"/>
                <a:ea typeface="+mn-ea"/>
                <a:cs typeface="+mn-cs"/>
              </a:rPr>
              <a:t>Not necessary to declare variable types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latin typeface="+mn-lt"/>
                <a:ea typeface="+mn-ea"/>
                <a:cs typeface="+mn-cs"/>
              </a:rPr>
              <a:t>No error in code even though you assign x a string then assign it an int. Data types help understanding code. Like comments!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kern="1200" baseline="0" dirty="0" smtClean="0">
                <a:solidFill>
                  <a:schemeClr val="tx1"/>
                </a:solidFill>
                <a:latin typeface="+mn-lt"/>
                <a:ea typeface="+mn-ea"/>
                <a:cs typeface="+mn-cs"/>
              </a:rPr>
              <a:t>No Compiler</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latin typeface="+mn-lt"/>
                <a:ea typeface="+mn-ea"/>
                <a:cs typeface="+mn-cs"/>
              </a:rPr>
              <a:t>No compiler errors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kern="1200" baseline="0" dirty="0" smtClean="0">
                <a:solidFill>
                  <a:schemeClr val="tx1"/>
                </a:solidFill>
                <a:latin typeface="+mn-lt"/>
                <a:ea typeface="+mn-ea"/>
                <a:cs typeface="+mn-cs"/>
              </a:rPr>
              <a:t>User defined types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latin typeface="+mn-lt"/>
                <a:ea typeface="+mn-ea"/>
                <a:cs typeface="+mn-cs"/>
              </a:rPr>
              <a:t>Cannot define equality or comparison b/c with JS, everything is a string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p:txBody>
      </p:sp>
      <p:sp>
        <p:nvSpPr>
          <p:cNvPr id="4" name="Slide Number Placeholder 3"/>
          <p:cNvSpPr>
            <a:spLocks noGrp="1"/>
          </p:cNvSpPr>
          <p:nvPr>
            <p:ph type="sldNum" sz="quarter" idx="10"/>
          </p:nvPr>
        </p:nvSpPr>
        <p:spPr/>
        <p:txBody>
          <a:bodyPr/>
          <a:lstStyle/>
          <a:p>
            <a:fld id="{C604A664-E1B2-4073-AAB7-4378E19624A6}"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dirty="0" smtClean="0"/>
              <a:t>What is Dart</a:t>
            </a:r>
            <a:r>
              <a:rPr lang="en-US" sz="1200" baseline="0" dirty="0" smtClean="0"/>
              <a:t> again? </a:t>
            </a:r>
            <a:r>
              <a:rPr lang="en-US" sz="1200" dirty="0" smtClean="0"/>
              <a:t>Open Source,   Class based, single inheritance, object oriented</a:t>
            </a:r>
          </a:p>
          <a:p>
            <a:endParaRPr lang="en-US" sz="1200" dirty="0" smtClean="0"/>
          </a:p>
          <a:p>
            <a:r>
              <a:rPr lang="en-US" sz="1200" dirty="0" smtClean="0"/>
              <a:t>Google’s Engineers felt that JS’s problems could not be solved by evolving the language.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 chose three things that Ali mentions in his paper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Optionally Typed</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Easier for people to read your code</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Tools such as name completion and improved navigation in the IDE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You can use them if you want, or skip them.</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Advantage: can be used as static typing. If programmer makes mistakes and tries to pass bad argument while writing, checked mode will detect the point where you made the mistake.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Building large complex</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Can write prototypes that evolve rapidly and have access to tools, reliable libraries. Dart has support for top-level functions, optional types, classes, libraries, which allows for it to start small and then grow over time.</a:t>
            </a:r>
          </a:p>
        </p:txBody>
      </p:sp>
      <p:sp>
        <p:nvSpPr>
          <p:cNvPr id="4" name="Slide Number Placeholder 3"/>
          <p:cNvSpPr>
            <a:spLocks noGrp="1"/>
          </p:cNvSpPr>
          <p:nvPr>
            <p:ph type="sldNum" sz="quarter" idx="10"/>
          </p:nvPr>
        </p:nvSpPr>
        <p:spPr/>
        <p:txBody>
          <a:bodyPr/>
          <a:lstStyle/>
          <a:p>
            <a:fld id="{C604A664-E1B2-4073-AAB7-4378E19624A6}"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Dart doesn’t execute code on every parsing and loading</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More optimized than JS , which executes the code every time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r>
              <a:rPr lang="en-US" b="1" dirty="0" smtClean="0">
                <a:latin typeface="Calibri Light" pitchFamily="34" charset="0"/>
              </a:rPr>
              <a:t>Debugging is easy in Dart.</a:t>
            </a:r>
          </a:p>
          <a:p>
            <a:r>
              <a:rPr lang="en-US" dirty="0" smtClean="0">
                <a:latin typeface="Calibri Light" pitchFamily="34" charset="0"/>
              </a:rPr>
              <a:t>Out of the three languages the Author considered, Dart has cleaner DOM API, which is helpful in developing client side web application in addition to many libraries to help in development.</a:t>
            </a:r>
          </a:p>
          <a:p>
            <a:endParaRPr lang="en-US" dirty="0" smtClean="0">
              <a:latin typeface="Calibri Light" pitchFamily="34" charset="0"/>
            </a:endParaRPr>
          </a:p>
          <a:p>
            <a:r>
              <a:rPr lang="en-US" dirty="0" smtClean="0">
                <a:latin typeface="Calibri Light" pitchFamily="34" charset="0"/>
              </a:rPr>
              <a:t>DOM is Document Object Model, which </a:t>
            </a:r>
            <a:r>
              <a:rPr lang="en-US" sz="1200" b="0" i="0" kern="1200" dirty="0" smtClean="0">
                <a:solidFill>
                  <a:schemeClr val="tx1"/>
                </a:solidFill>
                <a:latin typeface="+mn-lt"/>
                <a:ea typeface="+mn-ea"/>
                <a:cs typeface="+mn-cs"/>
              </a:rPr>
              <a:t>represents the structure of a web document as a tree of nodes. </a:t>
            </a:r>
            <a:endParaRPr lang="en-US" dirty="0" smtClean="0">
              <a:latin typeface="Calibri Light"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p:txBody>
      </p:sp>
      <p:sp>
        <p:nvSpPr>
          <p:cNvPr id="4" name="Slide Number Placeholder 3"/>
          <p:cNvSpPr>
            <a:spLocks noGrp="1"/>
          </p:cNvSpPr>
          <p:nvPr>
            <p:ph type="sldNum" sz="quarter" idx="10"/>
          </p:nvPr>
        </p:nvSpPr>
        <p:spPr/>
        <p:txBody>
          <a:bodyPr/>
          <a:lstStyle/>
          <a:p>
            <a:fld id="{C604A664-E1B2-4073-AAB7-4378E19624A6}"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04A664-E1B2-4073-AAB7-4378E19624A6}"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Languages Chosen for Analysis</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Upon initially looking at some figures at the start of the paper, it shows how JS is the primary language for web application development.</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It seems a little misleading, because it has been around much longer than the other three languages.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Brief Overview</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Light" pitchFamily="34" charset="0"/>
              </a:rPr>
              <a:t>Because the Paper focuses on Alternate Languages to </a:t>
            </a:r>
            <a:r>
              <a:rPr lang="en-US" dirty="0" err="1" smtClean="0">
                <a:latin typeface="Calibri Light" pitchFamily="34" charset="0"/>
              </a:rPr>
              <a:t>Javascript</a:t>
            </a:r>
            <a:r>
              <a:rPr lang="en-US" dirty="0" smtClean="0">
                <a:latin typeface="Calibri Light" pitchFamily="34" charset="0"/>
              </a:rPr>
              <a:t>, there’s</a:t>
            </a:r>
            <a:r>
              <a:rPr lang="en-US" baseline="0" dirty="0" smtClean="0">
                <a:latin typeface="Calibri Light" pitchFamily="34" charset="0"/>
              </a:rPr>
              <a:t> not too much information about Dart Vs JS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alibri Light" pitchFamily="34" charset="0"/>
              </a:rPr>
              <a:t>There was also a large chunk of the paper that talked about other languages, which could have been shortened.</a:t>
            </a:r>
            <a:endParaRPr lang="en-US" dirty="0" smtClean="0">
              <a:latin typeface="Calibri Light"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latin typeface="+mn-lt"/>
              </a:rPr>
              <a:t>Dart is fast</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latin typeface="+mn-lt"/>
              </a:rPr>
              <a:t>From the last paper, I’ve emphasized that the goal is to be fast. Hopefully a well-developed web browser written in Dart will be able to achieve the goal we’ve set in mind.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latin typeface="Calibri Light" pitchFamily="34" charset="0"/>
            </a:endParaRPr>
          </a:p>
        </p:txBody>
      </p:sp>
      <p:sp>
        <p:nvSpPr>
          <p:cNvPr id="4" name="Slide Number Placeholder 3"/>
          <p:cNvSpPr>
            <a:spLocks noGrp="1"/>
          </p:cNvSpPr>
          <p:nvPr>
            <p:ph type="sldNum" sz="quarter" idx="10"/>
          </p:nvPr>
        </p:nvSpPr>
        <p:spPr/>
        <p:txBody>
          <a:bodyPr/>
          <a:lstStyle/>
          <a:p>
            <a:fld id="{C604A664-E1B2-4073-AAB7-4378E19624A6}"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04A664-E1B2-4073-AAB7-4378E19624A6}" type="slidenum">
              <a:rPr lang="en-US" smtClean="0"/>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second “paper” is  from</a:t>
            </a:r>
            <a:r>
              <a:rPr lang="en-US" baseline="0" dirty="0" smtClean="0"/>
              <a:t> a conference called RCITD (Research Conference in Technical </a:t>
            </a:r>
            <a:r>
              <a:rPr lang="en-US" baseline="0" dirty="0" err="1" smtClean="0"/>
              <a:t>Diciplines</a:t>
            </a:r>
            <a:r>
              <a:rPr lang="en-US" baseline="0" dirty="0" smtClean="0"/>
              <a:t>) in November 2013 which stemmed from Ali’s Master’s Thesis at  </a:t>
            </a:r>
          </a:p>
          <a:p>
            <a:r>
              <a:rPr lang="en-US" baseline="0" dirty="0" smtClean="0"/>
              <a:t>TAMPERE UNIVERSITY OF TECHNOLOGY in </a:t>
            </a:r>
            <a:r>
              <a:rPr lang="en-US" baseline="0" dirty="0" err="1" smtClean="0"/>
              <a:t>finland</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C604A664-E1B2-4073-AAB7-4378E19624A6}"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04A664-E1B2-4073-AAB7-4378E19624A6}"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Dart debuted in 2011, so there</a:t>
            </a:r>
            <a:r>
              <a:rPr lang="en-US" baseline="0" dirty="0" smtClean="0"/>
              <a:t> aren’t many papers written about it.</a:t>
            </a:r>
            <a:endParaRPr lang="en-US" dirty="0"/>
          </a:p>
        </p:txBody>
      </p:sp>
      <p:sp>
        <p:nvSpPr>
          <p:cNvPr id="4" name="Slide Number Placeholder 3"/>
          <p:cNvSpPr>
            <a:spLocks noGrp="1"/>
          </p:cNvSpPr>
          <p:nvPr>
            <p:ph type="sldNum" sz="quarter" idx="10"/>
          </p:nvPr>
        </p:nvSpPr>
        <p:spPr/>
        <p:txBody>
          <a:bodyPr/>
          <a:lstStyle/>
          <a:p>
            <a:fld id="{C604A664-E1B2-4073-AAB7-4378E19624A6}"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things don’t change between each</a:t>
            </a:r>
            <a:r>
              <a:rPr lang="en-US" baseline="0" dirty="0" smtClean="0"/>
              <a:t> frame like pt info and physician</a:t>
            </a:r>
          </a:p>
          <a:p>
            <a:r>
              <a:rPr lang="en-US" baseline="0" dirty="0" smtClean="0"/>
              <a:t>Some things like SLICE location varies by image</a:t>
            </a:r>
            <a:endParaRPr lang="en-US" dirty="0" smtClean="0"/>
          </a:p>
          <a:p>
            <a:endParaRPr lang="en-US" dirty="0" smtClean="0"/>
          </a:p>
          <a:p>
            <a:r>
              <a:rPr lang="en-US" dirty="0" smtClean="0"/>
              <a:t>Rapid development of 3D</a:t>
            </a:r>
            <a:r>
              <a:rPr lang="en-US" baseline="0" dirty="0" smtClean="0"/>
              <a:t> imaging (CT &amp; MRI</a:t>
            </a:r>
          </a:p>
          <a:p>
            <a:r>
              <a:rPr lang="en-US" baseline="0" dirty="0" smtClean="0"/>
              <a:t>Often contains hundreds of images</a:t>
            </a:r>
            <a:endParaRPr lang="en-US" dirty="0" smtClean="0"/>
          </a:p>
          <a:p>
            <a:r>
              <a:rPr lang="en-US" dirty="0" smtClean="0"/>
              <a:t>These</a:t>
            </a:r>
            <a:r>
              <a:rPr lang="en-US" baseline="0" dirty="0" smtClean="0"/>
              <a:t> hundreds of images aren’t small</a:t>
            </a:r>
          </a:p>
          <a:p>
            <a:r>
              <a:rPr lang="en-US" baseline="0" dirty="0" smtClean="0"/>
              <a:t>Medical images =&gt; diagnosing &amp; treatment</a:t>
            </a:r>
          </a:p>
          <a:p>
            <a:r>
              <a:rPr lang="en-US" baseline="0" dirty="0" smtClean="0"/>
              <a:t>Compression makes a difference in seeing possible abnormalities</a:t>
            </a:r>
            <a:endParaRPr lang="en-US" dirty="0"/>
          </a:p>
        </p:txBody>
      </p:sp>
      <p:sp>
        <p:nvSpPr>
          <p:cNvPr id="4" name="Slide Number Placeholder 3"/>
          <p:cNvSpPr>
            <a:spLocks noGrp="1"/>
          </p:cNvSpPr>
          <p:nvPr>
            <p:ph type="sldNum" sz="quarter" idx="10"/>
          </p:nvPr>
        </p:nvSpPr>
        <p:spPr/>
        <p:txBody>
          <a:bodyPr/>
          <a:lstStyle/>
          <a:p>
            <a:fld id="{C604A664-E1B2-4073-AAB7-4378E19624A6}"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Each image in</a:t>
            </a:r>
          </a:p>
          <a:p>
            <a:r>
              <a:rPr lang="en-US" sz="1200" kern="1200" baseline="0" dirty="0" smtClean="0">
                <a:solidFill>
                  <a:schemeClr val="tx1"/>
                </a:solidFill>
                <a:latin typeface="+mn-lt"/>
                <a:ea typeface="+mn-ea"/>
                <a:cs typeface="+mn-cs"/>
              </a:rPr>
              <a:t>DICOM is arranged with four levels: patient, study, series, instance. Because DICOM</a:t>
            </a:r>
          </a:p>
          <a:p>
            <a:r>
              <a:rPr lang="en-US" sz="1200" kern="1200" baseline="0" dirty="0" smtClean="0">
                <a:solidFill>
                  <a:schemeClr val="tx1"/>
                </a:solidFill>
                <a:latin typeface="+mn-lt"/>
                <a:ea typeface="+mn-ea"/>
                <a:cs typeface="+mn-cs"/>
              </a:rPr>
              <a:t>communication is based on single frame objects that each contains four levels, every time</a:t>
            </a:r>
          </a:p>
          <a:p>
            <a:r>
              <a:rPr lang="en-US" sz="1200" kern="1200" baseline="0" dirty="0" smtClean="0">
                <a:solidFill>
                  <a:schemeClr val="tx1"/>
                </a:solidFill>
                <a:latin typeface="+mn-lt"/>
                <a:ea typeface="+mn-ea"/>
                <a:cs typeface="+mn-cs"/>
              </a:rPr>
              <a:t>an image is transmitted, there is repetition in parsing and validating metadata.</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There are instances where you only want to deal with the Metadata. The example focused on in this paper is Tag morphing, which </a:t>
            </a:r>
          </a:p>
          <a:p>
            <a:r>
              <a:rPr lang="en-US" sz="1200" kern="1200" baseline="0" dirty="0" smtClean="0">
                <a:solidFill>
                  <a:schemeClr val="tx1"/>
                </a:solidFill>
                <a:latin typeface="+mn-lt"/>
                <a:ea typeface="+mn-ea"/>
                <a:cs typeface="+mn-cs"/>
              </a:rPr>
              <a:t>Deals with adding, deleting, modifying attributes of a DICOM study so that it is usable in its target domain.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You can guess that in order to update the necessary information in tag morphing in a single study, you may have</a:t>
            </a:r>
          </a:p>
          <a:p>
            <a:r>
              <a:rPr lang="en-US" sz="1200" kern="1200" baseline="0" dirty="0" smtClean="0">
                <a:solidFill>
                  <a:schemeClr val="tx1"/>
                </a:solidFill>
                <a:latin typeface="+mn-lt"/>
                <a:ea typeface="+mn-ea"/>
                <a:cs typeface="+mn-cs"/>
              </a:rPr>
              <a:t>To access hundreds of SINGLE FRAME OBJECTS, which contain duplicated attributes.</a:t>
            </a:r>
          </a:p>
          <a:p>
            <a:endParaRPr lang="en-US" dirty="0" smtClean="0"/>
          </a:p>
        </p:txBody>
      </p:sp>
      <p:sp>
        <p:nvSpPr>
          <p:cNvPr id="4" name="Slide Number Placeholder 3"/>
          <p:cNvSpPr>
            <a:spLocks noGrp="1"/>
          </p:cNvSpPr>
          <p:nvPr>
            <p:ph type="sldNum" sz="quarter" idx="10"/>
          </p:nvPr>
        </p:nvSpPr>
        <p:spPr/>
        <p:txBody>
          <a:bodyPr/>
          <a:lstStyle/>
          <a:p>
            <a:fld id="{C604A664-E1B2-4073-AAB7-4378E19624A6}"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MFD is an already existing method to group</a:t>
            </a:r>
          </a:p>
          <a:p>
            <a:r>
              <a:rPr lang="en-US" dirty="0" smtClean="0"/>
              <a:t>All DICOM objects that belong</a:t>
            </a:r>
            <a:r>
              <a:rPr lang="en-US" baseline="0" dirty="0" smtClean="0"/>
              <a:t> to a series into a single DICOM object</a:t>
            </a:r>
          </a:p>
          <a:p>
            <a:endParaRPr lang="en-US" baseline="0" dirty="0" smtClean="0"/>
          </a:p>
          <a:p>
            <a:r>
              <a:rPr lang="en-US" baseline="0" dirty="0" smtClean="0"/>
              <a:t>It removes the need to repeat study and series level attributes for frames in the series.</a:t>
            </a:r>
          </a:p>
          <a:p>
            <a:endParaRPr lang="en-US" baseline="0" dirty="0" smtClean="0"/>
          </a:p>
          <a:p>
            <a:r>
              <a:rPr lang="en-US" baseline="0" dirty="0" smtClean="0"/>
              <a:t>The authors in this paper argue that two drawbacks are 1. MFD hasn’t been implemented  and 2. there’s no standard way to convert older studies into MFD objects</a:t>
            </a:r>
            <a:endParaRPr lang="en-US" dirty="0"/>
          </a:p>
        </p:txBody>
      </p:sp>
      <p:sp>
        <p:nvSpPr>
          <p:cNvPr id="4" name="Slide Number Placeholder 3"/>
          <p:cNvSpPr>
            <a:spLocks noGrp="1"/>
          </p:cNvSpPr>
          <p:nvPr>
            <p:ph type="sldNum" sz="quarter" idx="10"/>
          </p:nvPr>
        </p:nvSpPr>
        <p:spPr/>
        <p:txBody>
          <a:bodyPr/>
          <a:lstStyle/>
          <a:p>
            <a:fld id="{C604A664-E1B2-4073-AAB7-4378E19624A6}"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MSD</a:t>
            </a:r>
            <a:r>
              <a:rPr lang="en-US" baseline="0" dirty="0" smtClean="0"/>
              <a:t> takes all of the instances of Single-Frame format in  A STUDY</a:t>
            </a:r>
          </a:p>
          <a:p>
            <a:endParaRPr lang="en-US" baseline="0" dirty="0" smtClean="0"/>
          </a:p>
          <a:p>
            <a:r>
              <a:rPr lang="en-US" baseline="0" dirty="0" smtClean="0"/>
              <a:t>And consolidates it into metadata, which as I mentioned before contains the </a:t>
            </a:r>
            <a:r>
              <a:rPr lang="en-US" baseline="0" dirty="0" err="1" smtClean="0"/>
              <a:t>relevent</a:t>
            </a:r>
            <a:r>
              <a:rPr lang="en-US" baseline="0" dirty="0" smtClean="0"/>
              <a:t> study, series and instance level attributes</a:t>
            </a:r>
          </a:p>
          <a:p>
            <a:endParaRPr lang="en-US" baseline="0" dirty="0" smtClean="0"/>
          </a:p>
          <a:p>
            <a:r>
              <a:rPr lang="en-US" baseline="0" dirty="0" smtClean="0"/>
              <a:t>And </a:t>
            </a:r>
            <a:r>
              <a:rPr lang="en-US" baseline="0" dirty="0" err="1" smtClean="0"/>
              <a:t>bulkdata</a:t>
            </a:r>
            <a:r>
              <a:rPr lang="en-US" baseline="0" dirty="0" smtClean="0"/>
              <a:t>, which consists of the pixel data.</a:t>
            </a:r>
          </a:p>
        </p:txBody>
      </p:sp>
      <p:sp>
        <p:nvSpPr>
          <p:cNvPr id="4" name="Slide Number Placeholder 3"/>
          <p:cNvSpPr>
            <a:spLocks noGrp="1"/>
          </p:cNvSpPr>
          <p:nvPr>
            <p:ph type="sldNum" sz="quarter" idx="10"/>
          </p:nvPr>
        </p:nvSpPr>
        <p:spPr/>
        <p:txBody>
          <a:bodyPr/>
          <a:lstStyle/>
          <a:p>
            <a:fld id="{C604A664-E1B2-4073-AAB7-4378E19624A6}"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AF328A-ECA1-4718-BF5A-DFAF35BF17DC}" type="datetime1">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61B533-8DD4-47C7-A62B-D3A9D59205D0}" type="datetime1">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010E15-0EA3-4882-87B0-EF7BBA7B88CB}" type="datetime1">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01D859-E6F7-4D8F-8553-9ECABCED7B37}" type="datetime1">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3DF2C1-8065-4667-A249-3C38F5066BE8}" type="datetime1">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AEF2E6-EDE1-4570-9AA9-38CFEDF2F7D3}" type="datetime1">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631DEC-3869-4796-9A6D-D24445921642}" type="datetime1">
              <a:rPr lang="en-US" smtClean="0"/>
              <a:t>4/15/2014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6B16BE-A255-4332-954E-8A5845417EB0}" type="datetime1">
              <a:rPr lang="en-US" smtClean="0"/>
              <a:t>4/15/2014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2BEF13-8825-4BAF-BD96-8D2AF0DEE9C9}" type="datetime1">
              <a:rPr lang="en-US" smtClean="0"/>
              <a:t>4/15/2014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4DFBEA-F01B-4040-8F8A-B8C0055354C6}" type="datetime1">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44F34-2CCB-43BC-8EC7-202A7D9EA74D}" type="datetime1">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61AC8-06D4-4B24-AED6-904B824C0FD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82CD66-3352-414E-A173-2CF37A574A59}" type="datetime1">
              <a:rPr lang="en-US" smtClean="0"/>
              <a:t>4/15/2014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161AC8-06D4-4B24-AED6-904B824C0FD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latin typeface="Calibri Light" pitchFamily="34" charset="0"/>
              </a:rPr>
              <a:t>DICOM in Dart (</a:t>
            </a:r>
            <a:r>
              <a:rPr lang="en-US" sz="6000" dirty="0" err="1" smtClean="0">
                <a:latin typeface="Calibri Light" pitchFamily="34" charset="0"/>
              </a:rPr>
              <a:t>DCMiD</a:t>
            </a:r>
            <a:r>
              <a:rPr lang="en-US" sz="6000" dirty="0" smtClean="0">
                <a:latin typeface="Calibri Light" pitchFamily="34" charset="0"/>
              </a:rPr>
              <a:t>)</a:t>
            </a:r>
            <a:endParaRPr lang="en-US" sz="6000" dirty="0">
              <a:latin typeface="Calibri Light" pitchFamily="34" charset="0"/>
            </a:endParaRPr>
          </a:p>
        </p:txBody>
      </p:sp>
      <p:sp>
        <p:nvSpPr>
          <p:cNvPr id="3" name="Subtitle 2"/>
          <p:cNvSpPr>
            <a:spLocks noGrp="1"/>
          </p:cNvSpPr>
          <p:nvPr>
            <p:ph type="subTitle" idx="1"/>
          </p:nvPr>
        </p:nvSpPr>
        <p:spPr>
          <a:xfrm>
            <a:off x="1371600" y="3810000"/>
            <a:ext cx="6400800" cy="1752600"/>
          </a:xfrm>
        </p:spPr>
        <p:txBody>
          <a:bodyPr>
            <a:normAutofit/>
          </a:bodyPr>
          <a:lstStyle/>
          <a:p>
            <a:r>
              <a:rPr lang="en-US" sz="2100" dirty="0" smtClean="0">
                <a:solidFill>
                  <a:schemeClr val="tx1"/>
                </a:solidFill>
              </a:rPr>
              <a:t>Project 13</a:t>
            </a:r>
          </a:p>
          <a:p>
            <a:r>
              <a:rPr lang="en-US" sz="2100" dirty="0" smtClean="0">
                <a:solidFill>
                  <a:schemeClr val="tx1"/>
                </a:solidFill>
              </a:rPr>
              <a:t>Damish Shah    </a:t>
            </a:r>
            <a:r>
              <a:rPr lang="en-US" sz="2100" b="1" dirty="0" smtClean="0">
                <a:solidFill>
                  <a:schemeClr val="tx1"/>
                </a:solidFill>
              </a:rPr>
              <a:t>Danielle Tinio</a:t>
            </a:r>
          </a:p>
          <a:p>
            <a:r>
              <a:rPr lang="en-US" sz="2100" dirty="0" smtClean="0">
                <a:solidFill>
                  <a:schemeClr val="tx1"/>
                </a:solidFill>
              </a:rPr>
              <a:t>Mentor: Dr. James </a:t>
            </a:r>
            <a:r>
              <a:rPr lang="en-US" sz="2100" dirty="0" err="1" smtClean="0">
                <a:solidFill>
                  <a:schemeClr val="tx1"/>
                </a:solidFill>
              </a:rPr>
              <a:t>Philbin</a:t>
            </a:r>
            <a:endParaRPr lang="en-US" sz="2100" dirty="0" smtClean="0">
              <a:solidFill>
                <a:schemeClr val="tx1"/>
              </a:solidFill>
            </a:endParaRPr>
          </a:p>
          <a:p>
            <a:endParaRPr lang="en-US" sz="2100" dirty="0" smtClean="0">
              <a:solidFill>
                <a:schemeClr val="tx1"/>
              </a:solidFill>
            </a:endParaRPr>
          </a:p>
          <a:p>
            <a:endParaRPr lang="en-US" sz="2100" dirty="0">
              <a:solidFill>
                <a:schemeClr val="tx1"/>
              </a:solidFill>
            </a:endParaRPr>
          </a:p>
        </p:txBody>
      </p:sp>
      <p:pic>
        <p:nvPicPr>
          <p:cNvPr id="4" name="Picture 3"/>
          <p:cNvPicPr>
            <a:picLocks noChangeAspect="1"/>
          </p:cNvPicPr>
          <p:nvPr/>
        </p:nvPicPr>
        <p:blipFill>
          <a:blip r:embed="rId3" cstate="print"/>
          <a:stretch>
            <a:fillRect/>
          </a:stretch>
        </p:blipFill>
        <p:spPr>
          <a:xfrm>
            <a:off x="1308162" y="980455"/>
            <a:ext cx="2171700" cy="571500"/>
          </a:xfrm>
          <a:prstGeom prst="rect">
            <a:avLst/>
          </a:prstGeom>
        </p:spPr>
      </p:pic>
      <p:pic>
        <p:nvPicPr>
          <p:cNvPr id="5" name="Picture 4"/>
          <p:cNvPicPr>
            <a:picLocks noChangeAspect="1"/>
          </p:cNvPicPr>
          <p:nvPr/>
        </p:nvPicPr>
        <p:blipFill>
          <a:blip r:embed="rId4" cstate="print"/>
          <a:stretch>
            <a:fillRect/>
          </a:stretch>
        </p:blipFill>
        <p:spPr>
          <a:xfrm>
            <a:off x="6428187" y="857251"/>
            <a:ext cx="1572813" cy="694705"/>
          </a:xfrm>
          <a:prstGeom prst="rect">
            <a:avLst/>
          </a:prstGeom>
        </p:spPr>
      </p:pic>
      <p:sp>
        <p:nvSpPr>
          <p:cNvPr id="6" name="Slide Number Placeholder 5"/>
          <p:cNvSpPr>
            <a:spLocks noGrp="1"/>
          </p:cNvSpPr>
          <p:nvPr>
            <p:ph type="sldNum" sz="quarter" idx="12"/>
          </p:nvPr>
        </p:nvSpPr>
        <p:spPr/>
        <p:txBody>
          <a:bodyPr/>
          <a:lstStyle/>
          <a:p>
            <a:fld id="{2E161AC8-06D4-4B24-AED6-904B824C0FD1}" type="slidenum">
              <a:rPr lang="en-US" smtClean="0"/>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kumimoji="0" lang="en-US" sz="2800" b="1" i="0" u="none" strike="noStrike" kern="1200" cap="none" spc="0" normalizeH="0" noProof="0" dirty="0" smtClean="0">
                <a:ln>
                  <a:noFill/>
                </a:ln>
                <a:solidFill>
                  <a:schemeClr val="tx1"/>
                </a:solidFill>
                <a:effectLst/>
                <a:uLnTx/>
                <a:uFillTx/>
                <a:latin typeface="Calibri Light" pitchFamily="34" charset="0"/>
                <a:ea typeface="+mj-ea"/>
                <a:cs typeface="+mj-cs"/>
              </a:rPr>
              <a:t>Separating metadata from </a:t>
            </a:r>
            <a:r>
              <a:rPr kumimoji="0" lang="en-US" sz="2800" b="1" i="0" u="none" strike="noStrike" kern="1200" cap="none" spc="0" normalizeH="0" noProof="0" dirty="0" err="1" smtClean="0">
                <a:ln>
                  <a:noFill/>
                </a:ln>
                <a:solidFill>
                  <a:schemeClr val="tx1"/>
                </a:solidFill>
                <a:effectLst/>
                <a:uLnTx/>
                <a:uFillTx/>
                <a:latin typeface="Calibri Light" pitchFamily="34" charset="0"/>
                <a:ea typeface="+mj-ea"/>
                <a:cs typeface="+mj-cs"/>
              </a:rPr>
              <a:t>bulkdata</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5" name="Slide Number Placeholder 4"/>
          <p:cNvSpPr>
            <a:spLocks noGrp="1"/>
          </p:cNvSpPr>
          <p:nvPr>
            <p:ph type="sldNum" sz="quarter" idx="12"/>
          </p:nvPr>
        </p:nvSpPr>
        <p:spPr/>
        <p:txBody>
          <a:bodyPr/>
          <a:lstStyle/>
          <a:p>
            <a:fld id="{2E161AC8-06D4-4B24-AED6-904B824C0FD1}" type="slidenum">
              <a:rPr lang="en-US" smtClean="0"/>
              <a:t>10</a:t>
            </a:fld>
            <a:endParaRPr lang="en-US"/>
          </a:p>
        </p:txBody>
      </p:sp>
      <p:sp>
        <p:nvSpPr>
          <p:cNvPr id="16" name="Rectangle 15"/>
          <p:cNvSpPr/>
          <p:nvPr/>
        </p:nvSpPr>
        <p:spPr>
          <a:xfrm>
            <a:off x="1219200" y="5638800"/>
            <a:ext cx="6858000" cy="685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schemeClr val="tx1"/>
              </a:solidFill>
            </a:endParaRPr>
          </a:p>
        </p:txBody>
      </p:sp>
      <p:cxnSp>
        <p:nvCxnSpPr>
          <p:cNvPr id="17" name="Straight Connector 16"/>
          <p:cNvCxnSpPr/>
          <p:nvPr/>
        </p:nvCxnSpPr>
        <p:spPr>
          <a:xfrm>
            <a:off x="2590800" y="5638800"/>
            <a:ext cx="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419600" y="5638800"/>
            <a:ext cx="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248400" y="5638800"/>
            <a:ext cx="0" cy="6858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219200" y="5638800"/>
            <a:ext cx="137160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Original VR</a:t>
            </a:r>
            <a:endParaRPr lang="en-US" dirty="0" smtClean="0"/>
          </a:p>
          <a:p>
            <a:pPr algn="ctr"/>
            <a:r>
              <a:rPr lang="en-US" dirty="0" smtClean="0"/>
              <a:t>2 bytes</a:t>
            </a:r>
            <a:endParaRPr lang="en-US" dirty="0"/>
          </a:p>
        </p:txBody>
      </p:sp>
      <p:sp>
        <p:nvSpPr>
          <p:cNvPr id="21" name="TextBox 20"/>
          <p:cNvSpPr txBox="1"/>
          <p:nvPr/>
        </p:nvSpPr>
        <p:spPr>
          <a:xfrm>
            <a:off x="2743200" y="5638800"/>
            <a:ext cx="152400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Index in BD</a:t>
            </a:r>
          </a:p>
          <a:p>
            <a:pPr algn="ctr"/>
            <a:r>
              <a:rPr lang="en-US" dirty="0" smtClean="0"/>
              <a:t>4 bytes</a:t>
            </a:r>
            <a:endParaRPr lang="en-US" dirty="0"/>
          </a:p>
        </p:txBody>
      </p:sp>
      <p:sp>
        <p:nvSpPr>
          <p:cNvPr id="22" name="TextBox 21"/>
          <p:cNvSpPr txBox="1"/>
          <p:nvPr/>
        </p:nvSpPr>
        <p:spPr>
          <a:xfrm>
            <a:off x="4572000" y="5638800"/>
            <a:ext cx="152400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Offset </a:t>
            </a:r>
          </a:p>
          <a:p>
            <a:pPr algn="ctr"/>
            <a:r>
              <a:rPr lang="en-US" dirty="0" smtClean="0"/>
              <a:t>4 bytes</a:t>
            </a:r>
            <a:endParaRPr lang="en-US" dirty="0"/>
          </a:p>
        </p:txBody>
      </p:sp>
      <p:sp>
        <p:nvSpPr>
          <p:cNvPr id="23" name="TextBox 22"/>
          <p:cNvSpPr txBox="1"/>
          <p:nvPr/>
        </p:nvSpPr>
        <p:spPr>
          <a:xfrm>
            <a:off x="6248400" y="5638800"/>
            <a:ext cx="152400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t>Length</a:t>
            </a:r>
          </a:p>
          <a:p>
            <a:pPr algn="ctr"/>
            <a:r>
              <a:rPr lang="en-US" dirty="0" smtClean="0"/>
              <a:t>4 bytes</a:t>
            </a:r>
          </a:p>
        </p:txBody>
      </p:sp>
      <p:sp>
        <p:nvSpPr>
          <p:cNvPr id="34" name="Rectangle 33"/>
          <p:cNvSpPr/>
          <p:nvPr/>
        </p:nvSpPr>
        <p:spPr>
          <a:xfrm>
            <a:off x="3505200" y="1828800"/>
            <a:ext cx="2057400" cy="276463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5" name="TextBox 34"/>
          <p:cNvSpPr txBox="1"/>
          <p:nvPr/>
        </p:nvSpPr>
        <p:spPr>
          <a:xfrm>
            <a:off x="3505200" y="1828800"/>
            <a:ext cx="2057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36" name="TextBox 35"/>
          <p:cNvSpPr txBox="1"/>
          <p:nvPr/>
        </p:nvSpPr>
        <p:spPr>
          <a:xfrm>
            <a:off x="3657600" y="2743200"/>
            <a:ext cx="1735931" cy="523220"/>
          </a:xfrm>
          <a:prstGeom prst="rect">
            <a:avLst/>
          </a:prstGeom>
          <a:noFill/>
        </p:spPr>
        <p:txBody>
          <a:bodyPr wrap="square" rtlCol="0">
            <a:spAutoFit/>
          </a:bodyPr>
          <a:lstStyle/>
          <a:p>
            <a:pPr algn="ctr"/>
            <a:r>
              <a:rPr lang="en-US" sz="2800" dirty="0" err="1" smtClean="0"/>
              <a:t>Bulkdata</a:t>
            </a:r>
            <a:endParaRPr lang="en-US" sz="2800" dirty="0"/>
          </a:p>
        </p:txBody>
      </p:sp>
      <p:sp>
        <p:nvSpPr>
          <p:cNvPr id="38" name="TextBox 37"/>
          <p:cNvSpPr txBox="1"/>
          <p:nvPr/>
        </p:nvSpPr>
        <p:spPr>
          <a:xfrm>
            <a:off x="3810000" y="3352800"/>
            <a:ext cx="1478756" cy="369332"/>
          </a:xfrm>
          <a:prstGeom prst="rect">
            <a:avLst/>
          </a:prstGeom>
          <a:noFill/>
        </p:spPr>
        <p:txBody>
          <a:bodyPr wrap="square" rtlCol="0">
            <a:spAutoFit/>
          </a:bodyPr>
          <a:lstStyle/>
          <a:p>
            <a:r>
              <a:rPr lang="en-US" dirty="0" smtClean="0"/>
              <a:t>&gt; 256 bytes</a:t>
            </a:r>
            <a:endParaRPr lang="en-US" dirty="0"/>
          </a:p>
        </p:txBody>
      </p:sp>
      <p:cxnSp>
        <p:nvCxnSpPr>
          <p:cNvPr id="50" name="Straight Arrow Connector 49"/>
          <p:cNvCxnSpPr/>
          <p:nvPr/>
        </p:nvCxnSpPr>
        <p:spPr>
          <a:xfrm>
            <a:off x="4495800" y="4724400"/>
            <a:ext cx="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3505200" y="2362200"/>
            <a:ext cx="2057400" cy="2209800"/>
          </a:xfrm>
          <a:prstGeom prst="rect">
            <a:avLst/>
          </a:prstGeom>
          <a:noFill/>
          <a:ln w="57150">
            <a:solidFill>
              <a:schemeClr val="tx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3" name="TextBox 52"/>
          <p:cNvSpPr txBox="1"/>
          <p:nvPr/>
        </p:nvSpPr>
        <p:spPr>
          <a:xfrm>
            <a:off x="838200" y="6400800"/>
            <a:ext cx="7620000" cy="246221"/>
          </a:xfrm>
          <a:prstGeom prst="rect">
            <a:avLst/>
          </a:prstGeom>
          <a:noFill/>
        </p:spPr>
        <p:txBody>
          <a:bodyPr wrap="square" rtlCol="0">
            <a:spAutoFit/>
          </a:bodyPr>
          <a:lstStyle/>
          <a:p>
            <a:r>
              <a:rPr lang="en-US" sz="1000" dirty="0" smtClean="0"/>
              <a:t>Based off of a fragment of Figures 1 and 3 from Ismail et al. </a:t>
            </a:r>
            <a:r>
              <a:rPr lang="en-US" sz="1000" i="1" dirty="0" smtClean="0"/>
              <a:t>Separation of metadata and </a:t>
            </a:r>
            <a:r>
              <a:rPr lang="en-US" sz="1000" i="1" dirty="0" err="1" smtClean="0"/>
              <a:t>bulkdata</a:t>
            </a:r>
            <a:r>
              <a:rPr lang="en-US" sz="1000" i="1" dirty="0" smtClean="0"/>
              <a:t> to speed DICOM tag morphing.</a:t>
            </a:r>
            <a:endParaRPr lang="en-US" sz="1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kumimoji="0" lang="en-US" sz="2800" b="1" i="0" u="none" strike="noStrike" kern="1200" cap="none" spc="0" normalizeH="0" noProof="0" dirty="0" smtClean="0">
                <a:ln>
                  <a:noFill/>
                </a:ln>
                <a:solidFill>
                  <a:schemeClr val="tx1"/>
                </a:solidFill>
                <a:effectLst/>
                <a:uLnTx/>
                <a:uFillTx/>
                <a:latin typeface="Calibri Light" pitchFamily="34" charset="0"/>
                <a:ea typeface="+mj-ea"/>
                <a:cs typeface="+mj-cs"/>
              </a:rPr>
              <a:t>Separating metadata from </a:t>
            </a:r>
            <a:r>
              <a:rPr kumimoji="0" lang="en-US" sz="2800" b="1" i="0" u="none" strike="noStrike" kern="1200" cap="none" spc="0" normalizeH="0" noProof="0" dirty="0" err="1" smtClean="0">
                <a:ln>
                  <a:noFill/>
                </a:ln>
                <a:solidFill>
                  <a:schemeClr val="tx1"/>
                </a:solidFill>
                <a:effectLst/>
                <a:uLnTx/>
                <a:uFillTx/>
                <a:latin typeface="Calibri Light" pitchFamily="34" charset="0"/>
                <a:ea typeface="+mj-ea"/>
                <a:cs typeface="+mj-cs"/>
              </a:rPr>
              <a:t>bulkdata</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pic>
        <p:nvPicPr>
          <p:cNvPr id="22530" name="Picture 2" descr="C:\Users\Danielle\Desktop\Capture.PNG"/>
          <p:cNvPicPr>
            <a:picLocks noChangeAspect="1" noChangeArrowheads="1"/>
          </p:cNvPicPr>
          <p:nvPr/>
        </p:nvPicPr>
        <p:blipFill>
          <a:blip r:embed="rId3" cstate="print"/>
          <a:srcRect/>
          <a:stretch>
            <a:fillRect/>
          </a:stretch>
        </p:blipFill>
        <p:spPr bwMode="auto">
          <a:xfrm>
            <a:off x="838200" y="1981200"/>
            <a:ext cx="7460391" cy="3214687"/>
          </a:xfrm>
          <a:prstGeom prst="rect">
            <a:avLst/>
          </a:prstGeom>
          <a:noFill/>
        </p:spPr>
      </p:pic>
      <p:sp>
        <p:nvSpPr>
          <p:cNvPr id="24" name="TextBox 23"/>
          <p:cNvSpPr txBox="1"/>
          <p:nvPr/>
        </p:nvSpPr>
        <p:spPr>
          <a:xfrm>
            <a:off x="838200" y="6172200"/>
            <a:ext cx="7620000" cy="246221"/>
          </a:xfrm>
          <a:prstGeom prst="rect">
            <a:avLst/>
          </a:prstGeom>
          <a:noFill/>
        </p:spPr>
        <p:txBody>
          <a:bodyPr wrap="square" rtlCol="0">
            <a:spAutoFit/>
          </a:bodyPr>
          <a:lstStyle/>
          <a:p>
            <a:r>
              <a:rPr lang="en-US" sz="1000" dirty="0" smtClean="0"/>
              <a:t>Figure 3 from Ismail et al. </a:t>
            </a:r>
            <a:r>
              <a:rPr lang="en-US" sz="1000" i="1" dirty="0" smtClean="0"/>
              <a:t>Separation of metadata and </a:t>
            </a:r>
            <a:r>
              <a:rPr lang="en-US" sz="1000" i="1" dirty="0" err="1" smtClean="0"/>
              <a:t>bulkdata</a:t>
            </a:r>
            <a:r>
              <a:rPr lang="en-US" sz="1000" i="1" dirty="0" smtClean="0"/>
              <a:t> to speed DICOM tag morphing.</a:t>
            </a:r>
            <a:endParaRPr lang="en-US" sz="1000" dirty="0"/>
          </a:p>
        </p:txBody>
      </p:sp>
      <p:sp>
        <p:nvSpPr>
          <p:cNvPr id="25" name="Oval 24"/>
          <p:cNvSpPr/>
          <p:nvPr/>
        </p:nvSpPr>
        <p:spPr>
          <a:xfrm>
            <a:off x="3124200" y="2133600"/>
            <a:ext cx="1295400" cy="685800"/>
          </a:xfrm>
          <a:prstGeom prst="ellipse">
            <a:avLst/>
          </a:prstGeom>
          <a:no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2" name="Oval 31"/>
          <p:cNvSpPr/>
          <p:nvPr/>
        </p:nvSpPr>
        <p:spPr>
          <a:xfrm>
            <a:off x="6934200" y="2133600"/>
            <a:ext cx="1295400" cy="685800"/>
          </a:xfrm>
          <a:prstGeom prst="ellipse">
            <a:avLst/>
          </a:prstGeom>
          <a:no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kumimoji="0" lang="en-US" sz="2800" b="1" i="0" u="none" strike="noStrike" kern="1200" cap="none" spc="0" normalizeH="0" noProof="0" dirty="0" smtClean="0">
                <a:ln>
                  <a:noFill/>
                </a:ln>
                <a:solidFill>
                  <a:schemeClr val="tx1"/>
                </a:solidFill>
                <a:effectLst/>
                <a:uLnTx/>
                <a:uFillTx/>
                <a:latin typeface="Calibri Light" pitchFamily="34" charset="0"/>
                <a:ea typeface="+mj-ea"/>
                <a:cs typeface="+mj-cs"/>
              </a:rPr>
              <a:t>Methods</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pic>
        <p:nvPicPr>
          <p:cNvPr id="23554" name="Picture 2" descr="C:\Users\Danielle\Desktop\Capture.PNG"/>
          <p:cNvPicPr>
            <a:picLocks noChangeAspect="1" noChangeArrowheads="1"/>
          </p:cNvPicPr>
          <p:nvPr/>
        </p:nvPicPr>
        <p:blipFill>
          <a:blip r:embed="rId3" cstate="print"/>
          <a:srcRect/>
          <a:stretch>
            <a:fillRect/>
          </a:stretch>
        </p:blipFill>
        <p:spPr bwMode="auto">
          <a:xfrm>
            <a:off x="771271" y="2057400"/>
            <a:ext cx="7686929" cy="3276600"/>
          </a:xfrm>
          <a:prstGeom prst="rect">
            <a:avLst/>
          </a:prstGeom>
          <a:noFill/>
        </p:spPr>
      </p:pic>
      <p:sp>
        <p:nvSpPr>
          <p:cNvPr id="10" name="TextBox 9"/>
          <p:cNvSpPr txBox="1"/>
          <p:nvPr/>
        </p:nvSpPr>
        <p:spPr>
          <a:xfrm>
            <a:off x="838200" y="6172200"/>
            <a:ext cx="7620000" cy="246221"/>
          </a:xfrm>
          <a:prstGeom prst="rect">
            <a:avLst/>
          </a:prstGeom>
          <a:noFill/>
        </p:spPr>
        <p:txBody>
          <a:bodyPr wrap="square" rtlCol="0">
            <a:spAutoFit/>
          </a:bodyPr>
          <a:lstStyle/>
          <a:p>
            <a:r>
              <a:rPr lang="en-US" sz="1000" dirty="0" smtClean="0"/>
              <a:t>Table 1 from Ismail et al. </a:t>
            </a:r>
            <a:r>
              <a:rPr lang="en-US" sz="1000" i="1" dirty="0" smtClean="0"/>
              <a:t>Separation of metadata and </a:t>
            </a:r>
            <a:r>
              <a:rPr lang="en-US" sz="1000" i="1" dirty="0" err="1" smtClean="0"/>
              <a:t>bulkdata</a:t>
            </a:r>
            <a:r>
              <a:rPr lang="en-US" sz="1000" i="1" dirty="0" smtClean="0"/>
              <a:t> to speed DICOM tag morphing.</a:t>
            </a:r>
            <a:endParaRPr lang="en-US" sz="1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lang="en-US" sz="2800" b="1" noProof="0" dirty="0" smtClean="0">
                <a:latin typeface="Calibri Light" pitchFamily="34" charset="0"/>
                <a:ea typeface="+mj-ea"/>
                <a:cs typeface="+mj-cs"/>
              </a:rPr>
              <a:t>Results</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10" name="TextBox 9"/>
          <p:cNvSpPr txBox="1"/>
          <p:nvPr/>
        </p:nvSpPr>
        <p:spPr>
          <a:xfrm>
            <a:off x="838200" y="6172200"/>
            <a:ext cx="7620000" cy="246221"/>
          </a:xfrm>
          <a:prstGeom prst="rect">
            <a:avLst/>
          </a:prstGeom>
          <a:noFill/>
        </p:spPr>
        <p:txBody>
          <a:bodyPr wrap="square" rtlCol="0">
            <a:spAutoFit/>
          </a:bodyPr>
          <a:lstStyle/>
          <a:p>
            <a:r>
              <a:rPr lang="en-US" sz="1000" dirty="0" smtClean="0"/>
              <a:t>Table 2 and Figure 4 from Ismail et al. </a:t>
            </a:r>
            <a:r>
              <a:rPr lang="en-US" sz="1000" i="1" dirty="0" smtClean="0"/>
              <a:t>Separation of metadata and </a:t>
            </a:r>
            <a:r>
              <a:rPr lang="en-US" sz="1000" i="1" dirty="0" err="1" smtClean="0"/>
              <a:t>bulkdata</a:t>
            </a:r>
            <a:r>
              <a:rPr lang="en-US" sz="1000" i="1" dirty="0" smtClean="0"/>
              <a:t> to speed DICOM tag morphing.</a:t>
            </a:r>
            <a:endParaRPr lang="en-US" sz="1000" dirty="0"/>
          </a:p>
        </p:txBody>
      </p:sp>
      <p:pic>
        <p:nvPicPr>
          <p:cNvPr id="5" name="Picture 4"/>
          <p:cNvPicPr/>
          <p:nvPr/>
        </p:nvPicPr>
        <p:blipFill>
          <a:blip r:embed="rId3" cstate="print"/>
          <a:srcRect l="9092" t="48980" r="54406" b="8570"/>
          <a:stretch>
            <a:fillRect/>
          </a:stretch>
        </p:blipFill>
        <p:spPr bwMode="auto">
          <a:xfrm>
            <a:off x="4419600" y="2286000"/>
            <a:ext cx="4080252" cy="2667000"/>
          </a:xfrm>
          <a:prstGeom prst="rect">
            <a:avLst/>
          </a:prstGeom>
          <a:noFill/>
          <a:ln w="9525">
            <a:noFill/>
            <a:miter lim="800000"/>
            <a:headEnd/>
            <a:tailEnd/>
          </a:ln>
        </p:spPr>
      </p:pic>
      <p:pic>
        <p:nvPicPr>
          <p:cNvPr id="24578" name="Picture 2" descr="C:\Users\Danielle\Desktop\Capture.PNG"/>
          <p:cNvPicPr>
            <a:picLocks noChangeAspect="1" noChangeArrowheads="1"/>
          </p:cNvPicPr>
          <p:nvPr/>
        </p:nvPicPr>
        <p:blipFill>
          <a:blip r:embed="rId4" cstate="print"/>
          <a:srcRect/>
          <a:stretch>
            <a:fillRect/>
          </a:stretch>
        </p:blipFill>
        <p:spPr bwMode="auto">
          <a:xfrm>
            <a:off x="523540" y="2286000"/>
            <a:ext cx="3995965" cy="2667000"/>
          </a:xfrm>
          <a:prstGeom prst="rect">
            <a:avLst/>
          </a:prstGeom>
          <a:noFill/>
        </p:spPr>
      </p:pic>
      <p:sp>
        <p:nvSpPr>
          <p:cNvPr id="16" name="TextBox 15"/>
          <p:cNvSpPr txBox="1"/>
          <p:nvPr/>
        </p:nvSpPr>
        <p:spPr>
          <a:xfrm>
            <a:off x="1981200" y="4953000"/>
            <a:ext cx="914400" cy="369332"/>
          </a:xfrm>
          <a:prstGeom prst="rect">
            <a:avLst/>
          </a:prstGeom>
          <a:noFill/>
        </p:spPr>
        <p:txBody>
          <a:bodyPr wrap="square" rtlCol="0">
            <a:spAutoFit/>
          </a:bodyPr>
          <a:lstStyle/>
          <a:p>
            <a:r>
              <a:rPr lang="en-US" b="1" dirty="0" smtClean="0">
                <a:solidFill>
                  <a:srgbClr val="C00000"/>
                </a:solidFill>
              </a:rPr>
              <a:t>2509</a:t>
            </a:r>
            <a:endParaRPr lang="en-US" b="1" dirty="0">
              <a:solidFill>
                <a:srgbClr val="C00000"/>
              </a:solidFill>
            </a:endParaRPr>
          </a:p>
        </p:txBody>
      </p:sp>
      <p:sp>
        <p:nvSpPr>
          <p:cNvPr id="17" name="TextBox 16"/>
          <p:cNvSpPr txBox="1"/>
          <p:nvPr/>
        </p:nvSpPr>
        <p:spPr>
          <a:xfrm>
            <a:off x="3048000" y="4953000"/>
            <a:ext cx="914400" cy="369332"/>
          </a:xfrm>
          <a:prstGeom prst="rect">
            <a:avLst/>
          </a:prstGeom>
          <a:noFill/>
        </p:spPr>
        <p:txBody>
          <a:bodyPr wrap="square" rtlCol="0">
            <a:spAutoFit/>
          </a:bodyPr>
          <a:lstStyle/>
          <a:p>
            <a:r>
              <a:rPr lang="en-US" b="1" dirty="0" smtClean="0">
                <a:solidFill>
                  <a:srgbClr val="C00000"/>
                </a:solidFill>
              </a:rPr>
              <a:t>283</a:t>
            </a:r>
            <a:endParaRPr lang="en-US" b="1" dirty="0">
              <a:solidFill>
                <a:srgbClr val="C00000"/>
              </a:solidFill>
            </a:endParaRPr>
          </a:p>
        </p:txBody>
      </p:sp>
      <p:cxnSp>
        <p:nvCxnSpPr>
          <p:cNvPr id="19" name="Straight Arrow Connector 18"/>
          <p:cNvCxnSpPr/>
          <p:nvPr/>
        </p:nvCxnSpPr>
        <p:spPr>
          <a:xfrm>
            <a:off x="2286000" y="4648200"/>
            <a:ext cx="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352800" y="4648200"/>
            <a:ext cx="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lang="en-US" sz="2800" b="1" noProof="0" dirty="0" smtClean="0">
                <a:latin typeface="Calibri Light" pitchFamily="34" charset="0"/>
                <a:ea typeface="+mj-ea"/>
                <a:cs typeface="+mj-cs"/>
              </a:rPr>
              <a:t>Comments</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11" name="Rectangle 10"/>
          <p:cNvSpPr/>
          <p:nvPr/>
        </p:nvSpPr>
        <p:spPr>
          <a:xfrm>
            <a:off x="838200" y="2286000"/>
            <a:ext cx="2438400" cy="3276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TextBox 11"/>
          <p:cNvSpPr txBox="1"/>
          <p:nvPr/>
        </p:nvSpPr>
        <p:spPr>
          <a:xfrm>
            <a:off x="838200" y="22860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13" name="TextBox 12"/>
          <p:cNvSpPr txBox="1"/>
          <p:nvPr/>
        </p:nvSpPr>
        <p:spPr>
          <a:xfrm>
            <a:off x="990600" y="3743980"/>
            <a:ext cx="2057400" cy="523220"/>
          </a:xfrm>
          <a:prstGeom prst="rect">
            <a:avLst/>
          </a:prstGeom>
          <a:noFill/>
        </p:spPr>
        <p:txBody>
          <a:bodyPr wrap="square" rtlCol="0">
            <a:spAutoFit/>
          </a:bodyPr>
          <a:lstStyle/>
          <a:p>
            <a:pPr algn="ctr"/>
            <a:r>
              <a:rPr lang="en-US" sz="2800" dirty="0" err="1" smtClean="0"/>
              <a:t>Bulkdata</a:t>
            </a:r>
            <a:endParaRPr lang="en-US" sz="2800" dirty="0"/>
          </a:p>
        </p:txBody>
      </p:sp>
      <p:sp>
        <p:nvSpPr>
          <p:cNvPr id="14" name="TextBox 13"/>
          <p:cNvSpPr txBox="1"/>
          <p:nvPr/>
        </p:nvSpPr>
        <p:spPr>
          <a:xfrm>
            <a:off x="1371600" y="4267200"/>
            <a:ext cx="1752600" cy="369332"/>
          </a:xfrm>
          <a:prstGeom prst="rect">
            <a:avLst/>
          </a:prstGeom>
          <a:noFill/>
        </p:spPr>
        <p:txBody>
          <a:bodyPr wrap="square" rtlCol="0">
            <a:spAutoFit/>
          </a:bodyPr>
          <a:lstStyle/>
          <a:p>
            <a:r>
              <a:rPr lang="en-US" dirty="0" smtClean="0"/>
              <a:t>&gt; 256 bytes</a:t>
            </a:r>
            <a:endParaRPr lang="en-US" dirty="0"/>
          </a:p>
        </p:txBody>
      </p:sp>
      <p:sp>
        <p:nvSpPr>
          <p:cNvPr id="15" name="TextBox 14"/>
          <p:cNvSpPr txBox="1"/>
          <p:nvPr/>
        </p:nvSpPr>
        <p:spPr>
          <a:xfrm>
            <a:off x="3810000" y="2362200"/>
            <a:ext cx="4724400" cy="3108543"/>
          </a:xfrm>
          <a:prstGeom prst="rect">
            <a:avLst/>
          </a:prstGeom>
          <a:noFill/>
        </p:spPr>
        <p:txBody>
          <a:bodyPr wrap="square" rtlCol="0">
            <a:spAutoFit/>
          </a:bodyPr>
          <a:lstStyle/>
          <a:p>
            <a:pPr>
              <a:buFontTx/>
              <a:buChar char="-"/>
            </a:pPr>
            <a:r>
              <a:rPr lang="en-US" sz="2800" dirty="0" smtClean="0">
                <a:latin typeface="Calibri Light" pitchFamily="34" charset="0"/>
              </a:rPr>
              <a:t> straightforward </a:t>
            </a:r>
          </a:p>
          <a:p>
            <a:pPr>
              <a:buFontTx/>
              <a:buChar char="-"/>
            </a:pPr>
            <a:endParaRPr lang="en-US" sz="2800" dirty="0" smtClean="0">
              <a:latin typeface="Calibri Light" pitchFamily="34" charset="0"/>
            </a:endParaRPr>
          </a:p>
          <a:p>
            <a:pPr>
              <a:buFontTx/>
              <a:buChar char="-"/>
            </a:pPr>
            <a:r>
              <a:rPr lang="en-US" sz="2800" dirty="0">
                <a:latin typeface="Calibri Light" pitchFamily="34" charset="0"/>
              </a:rPr>
              <a:t> </a:t>
            </a:r>
            <a:r>
              <a:rPr lang="en-US" sz="2800" dirty="0" smtClean="0">
                <a:latin typeface="Calibri Light" pitchFamily="34" charset="0"/>
              </a:rPr>
              <a:t>specific topic</a:t>
            </a:r>
          </a:p>
          <a:p>
            <a:pPr>
              <a:buFontTx/>
              <a:buChar char="-"/>
            </a:pPr>
            <a:endParaRPr lang="en-US" sz="2800" dirty="0" smtClean="0">
              <a:latin typeface="Calibri Light" pitchFamily="34" charset="0"/>
            </a:endParaRPr>
          </a:p>
          <a:p>
            <a:pPr>
              <a:buFontTx/>
              <a:buChar char="-"/>
            </a:pPr>
            <a:r>
              <a:rPr lang="en-US" sz="2800" dirty="0" smtClean="0">
                <a:latin typeface="Calibri Light" pitchFamily="34" charset="0"/>
              </a:rPr>
              <a:t> not many other papers or references</a:t>
            </a:r>
          </a:p>
          <a:p>
            <a:endParaRPr lang="en-US" sz="2800" dirty="0">
              <a:latin typeface="Calibri Light"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E161AC8-06D4-4B24-AED6-904B824C0FD1}" type="slidenum">
              <a:rPr lang="en-US" smtClean="0"/>
              <a:t>15</a:t>
            </a:fld>
            <a:endParaRPr lang="en-US"/>
          </a:p>
        </p:txBody>
      </p:sp>
      <p:sp>
        <p:nvSpPr>
          <p:cNvPr id="3" name="Rectangle 2"/>
          <p:cNvSpPr/>
          <p:nvPr/>
        </p:nvSpPr>
        <p:spPr>
          <a:xfrm>
            <a:off x="990600" y="2438400"/>
            <a:ext cx="7391400" cy="2062103"/>
          </a:xfrm>
          <a:prstGeom prst="rect">
            <a:avLst/>
          </a:prstGeom>
        </p:spPr>
        <p:txBody>
          <a:bodyPr wrap="square">
            <a:spAutoFit/>
          </a:bodyPr>
          <a:lstStyle/>
          <a:p>
            <a:r>
              <a:rPr lang="en-US" sz="3200" dirty="0" smtClean="0">
                <a:latin typeface="Calibri Light" pitchFamily="34" charset="0"/>
              </a:rPr>
              <a:t>Evaluation and Comparison of Alternate Programming Languages to JavaScript</a:t>
            </a:r>
          </a:p>
          <a:p>
            <a:endParaRPr lang="en-US" sz="3200" dirty="0" smtClean="0">
              <a:latin typeface="Calibri Light" pitchFamily="34" charset="0"/>
            </a:endParaRPr>
          </a:p>
          <a:p>
            <a:r>
              <a:rPr lang="en-US" sz="3200" dirty="0" err="1" smtClean="0">
                <a:latin typeface="Calibri Light" pitchFamily="34" charset="0"/>
              </a:rPr>
              <a:t>Aansa</a:t>
            </a:r>
            <a:r>
              <a:rPr lang="en-US" sz="3200" dirty="0" smtClean="0">
                <a:latin typeface="Calibri Light" pitchFamily="34" charset="0"/>
              </a:rPr>
              <a:t> Ali</a:t>
            </a:r>
            <a:endParaRPr lang="en-US" sz="3200" dirty="0">
              <a:latin typeface="Calibri Light"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Ali </a:t>
            </a:r>
            <a:r>
              <a:rPr kumimoji="0" lang="en-US" sz="4400" b="1" i="0" u="none" strike="noStrike" kern="1200" cap="none" spc="0" normalizeH="0" baseline="0" noProof="0" dirty="0" smtClean="0">
                <a:ln>
                  <a:noFill/>
                </a:ln>
                <a:solidFill>
                  <a:schemeClr val="tx1"/>
                </a:solidFill>
                <a:effectLst/>
                <a:uLnTx/>
                <a:uFillTx/>
                <a:latin typeface="Calibri Light" pitchFamily="34" charset="0"/>
                <a:ea typeface="+mj-ea"/>
                <a:cs typeface="+mj-cs"/>
              </a:rPr>
              <a:t>Introduction</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15" name="TextBox 14"/>
          <p:cNvSpPr txBox="1"/>
          <p:nvPr/>
        </p:nvSpPr>
        <p:spPr>
          <a:xfrm>
            <a:off x="609600" y="457200"/>
            <a:ext cx="7848600" cy="369332"/>
          </a:xfrm>
          <a:prstGeom prst="rect">
            <a:avLst/>
          </a:prstGeom>
          <a:noFill/>
        </p:spPr>
        <p:txBody>
          <a:bodyPr wrap="square" rtlCol="0">
            <a:spAutoFit/>
          </a:bodyPr>
          <a:lstStyle/>
          <a:p>
            <a:r>
              <a:rPr lang="en-US" dirty="0"/>
              <a:t>Evaluation and Comparison of </a:t>
            </a:r>
            <a:r>
              <a:rPr lang="en-US" dirty="0" smtClean="0"/>
              <a:t>Alternate Programming </a:t>
            </a:r>
            <a:r>
              <a:rPr lang="en-US" dirty="0"/>
              <a:t>Languages to JavaScript</a:t>
            </a:r>
          </a:p>
        </p:txBody>
      </p:sp>
      <p:sp>
        <p:nvSpPr>
          <p:cNvPr id="8" name="TextBox 7"/>
          <p:cNvSpPr txBox="1"/>
          <p:nvPr/>
        </p:nvSpPr>
        <p:spPr>
          <a:xfrm>
            <a:off x="609600" y="1981200"/>
            <a:ext cx="8077200" cy="3539430"/>
          </a:xfrm>
          <a:prstGeom prst="rect">
            <a:avLst/>
          </a:prstGeom>
          <a:noFill/>
        </p:spPr>
        <p:txBody>
          <a:bodyPr wrap="square" rtlCol="0">
            <a:spAutoFit/>
          </a:bodyPr>
          <a:lstStyle/>
          <a:p>
            <a:r>
              <a:rPr lang="en-US" sz="2800" dirty="0" smtClean="0">
                <a:latin typeface="Calibri Light" pitchFamily="34" charset="0"/>
              </a:rPr>
              <a:t>Browser side application development JavaScript (JS)</a:t>
            </a:r>
          </a:p>
          <a:p>
            <a:endParaRPr lang="en-US" sz="2800" dirty="0">
              <a:latin typeface="Calibri Light" pitchFamily="34" charset="0"/>
            </a:endParaRPr>
          </a:p>
          <a:p>
            <a:r>
              <a:rPr lang="en-US" sz="2800" b="1" dirty="0" smtClean="0">
                <a:latin typeface="Calibri Light" pitchFamily="34" charset="0"/>
              </a:rPr>
              <a:t>Shortcomings</a:t>
            </a:r>
          </a:p>
          <a:p>
            <a:r>
              <a:rPr lang="en-US" sz="2800" dirty="0" smtClean="0">
                <a:latin typeface="Calibri Light" pitchFamily="34" charset="0"/>
              </a:rPr>
              <a:t>Error detection</a:t>
            </a:r>
          </a:p>
          <a:p>
            <a:r>
              <a:rPr lang="en-US" sz="2800" dirty="0" smtClean="0">
                <a:latin typeface="Calibri Light" pitchFamily="34" charset="0"/>
              </a:rPr>
              <a:t>Maintaining large scale web applications</a:t>
            </a:r>
          </a:p>
          <a:p>
            <a:endParaRPr lang="en-US" sz="2800" dirty="0">
              <a:latin typeface="Calibri Light" pitchFamily="34" charset="0"/>
            </a:endParaRPr>
          </a:p>
          <a:p>
            <a:r>
              <a:rPr lang="en-US" sz="2800" b="1" dirty="0" smtClean="0">
                <a:latin typeface="Calibri Light" pitchFamily="34" charset="0"/>
              </a:rPr>
              <a:t>Paper explores </a:t>
            </a:r>
          </a:p>
          <a:p>
            <a:r>
              <a:rPr lang="en-US" sz="2800" dirty="0" err="1" smtClean="0">
                <a:latin typeface="Calibri Light" pitchFamily="34" charset="0"/>
              </a:rPr>
              <a:t>CoffeeScript</a:t>
            </a:r>
            <a:r>
              <a:rPr lang="en-US" sz="2800" dirty="0" smtClean="0">
                <a:latin typeface="Calibri Light" pitchFamily="34" charset="0"/>
              </a:rPr>
              <a:t> (CS), </a:t>
            </a:r>
            <a:r>
              <a:rPr lang="en-US" sz="2800" dirty="0" err="1" smtClean="0">
                <a:latin typeface="Calibri Light" pitchFamily="34" charset="0"/>
              </a:rPr>
              <a:t>TypeScript</a:t>
            </a:r>
            <a:r>
              <a:rPr lang="en-US" sz="2800" dirty="0" smtClean="0">
                <a:latin typeface="Calibri Light" pitchFamily="34" charset="0"/>
              </a:rPr>
              <a:t>(TS), Dart</a:t>
            </a:r>
            <a:endParaRPr lang="en-US" sz="2800" dirty="0">
              <a:latin typeface="Calibri Light"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Ali </a:t>
            </a:r>
            <a:r>
              <a:rPr lang="en-US" sz="2800" b="1" dirty="0" smtClean="0">
                <a:latin typeface="Calibri Light" pitchFamily="34" charset="0"/>
                <a:ea typeface="+mj-ea"/>
                <a:cs typeface="+mj-cs"/>
              </a:rPr>
              <a:t>Shortcomings of </a:t>
            </a:r>
            <a:r>
              <a:rPr lang="en-US" sz="2800" b="1" dirty="0" err="1" smtClean="0">
                <a:latin typeface="Calibri Light" pitchFamily="34" charset="0"/>
                <a:ea typeface="+mj-ea"/>
                <a:cs typeface="+mj-cs"/>
              </a:rPr>
              <a:t>Javascript</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8" name="TextBox 7"/>
          <p:cNvSpPr txBox="1"/>
          <p:nvPr/>
        </p:nvSpPr>
        <p:spPr>
          <a:xfrm>
            <a:off x="762000" y="1676400"/>
            <a:ext cx="7162800" cy="4832092"/>
          </a:xfrm>
          <a:prstGeom prst="rect">
            <a:avLst/>
          </a:prstGeom>
          <a:noFill/>
        </p:spPr>
        <p:txBody>
          <a:bodyPr wrap="square" rtlCol="0">
            <a:spAutoFit/>
          </a:bodyPr>
          <a:lstStyle/>
          <a:p>
            <a:pPr>
              <a:buFont typeface="Arial" pitchFamily="34" charset="0"/>
              <a:buChar char="•"/>
            </a:pPr>
            <a:r>
              <a:rPr lang="en-US" sz="2800" b="1" dirty="0" smtClean="0">
                <a:latin typeface="Calibri Light" pitchFamily="34" charset="0"/>
              </a:rPr>
              <a:t> Modular Programming</a:t>
            </a:r>
          </a:p>
          <a:p>
            <a:r>
              <a:rPr lang="en-US" sz="2800" dirty="0" smtClean="0">
                <a:latin typeface="Calibri Light" pitchFamily="34" charset="0"/>
              </a:rPr>
              <a:t> JS no namespace and import statement</a:t>
            </a:r>
          </a:p>
          <a:p>
            <a:pPr>
              <a:buFont typeface="Arial" pitchFamily="34" charset="0"/>
              <a:buChar char="•"/>
            </a:pPr>
            <a:endParaRPr lang="en-US" sz="2800" dirty="0">
              <a:latin typeface="Calibri Light" pitchFamily="34" charset="0"/>
            </a:endParaRPr>
          </a:p>
          <a:p>
            <a:pPr>
              <a:buFont typeface="Arial" pitchFamily="34" charset="0"/>
              <a:buChar char="•"/>
            </a:pPr>
            <a:r>
              <a:rPr lang="en-US" sz="2800" b="1" dirty="0" smtClean="0">
                <a:latin typeface="Calibri Light" pitchFamily="34" charset="0"/>
              </a:rPr>
              <a:t> Not necessary to declare types of variables</a:t>
            </a:r>
          </a:p>
          <a:p>
            <a:pPr>
              <a:buFont typeface="Arial" pitchFamily="34" charset="0"/>
              <a:buChar char="•"/>
            </a:pPr>
            <a:endParaRPr lang="en-US" sz="2800" b="1" dirty="0">
              <a:latin typeface="Calibri Light" pitchFamily="34" charset="0"/>
            </a:endParaRPr>
          </a:p>
          <a:p>
            <a:endParaRPr lang="en-US" sz="2800" dirty="0" smtClean="0">
              <a:latin typeface="Calibri Light" pitchFamily="34" charset="0"/>
            </a:endParaRPr>
          </a:p>
          <a:p>
            <a:pPr>
              <a:buFont typeface="Arial" pitchFamily="34" charset="0"/>
              <a:buChar char="•"/>
            </a:pPr>
            <a:r>
              <a:rPr lang="en-US" sz="2800" b="1" dirty="0" smtClean="0">
                <a:latin typeface="Calibri Light" pitchFamily="34" charset="0"/>
              </a:rPr>
              <a:t> No Compiler</a:t>
            </a:r>
          </a:p>
          <a:p>
            <a:r>
              <a:rPr lang="en-US" sz="2800" dirty="0" smtClean="0">
                <a:latin typeface="Calibri Light" pitchFamily="34" charset="0"/>
              </a:rPr>
              <a:t> Look for errors and mistakes without help</a:t>
            </a:r>
          </a:p>
          <a:p>
            <a:pPr>
              <a:buFont typeface="Arial" pitchFamily="34" charset="0"/>
              <a:buChar char="•"/>
            </a:pPr>
            <a:endParaRPr lang="en-US" sz="2800" dirty="0">
              <a:latin typeface="Calibri Light" pitchFamily="34" charset="0"/>
            </a:endParaRPr>
          </a:p>
          <a:p>
            <a:pPr>
              <a:buFont typeface="Arial" pitchFamily="34" charset="0"/>
              <a:buChar char="•"/>
            </a:pPr>
            <a:r>
              <a:rPr lang="en-US" sz="2800" b="1" dirty="0" smtClean="0">
                <a:latin typeface="Calibri Light" pitchFamily="34" charset="0"/>
              </a:rPr>
              <a:t> User defined types</a:t>
            </a:r>
          </a:p>
          <a:p>
            <a:r>
              <a:rPr lang="en-US" sz="2800" dirty="0" smtClean="0">
                <a:latin typeface="Calibri Light" pitchFamily="34" charset="0"/>
              </a:rPr>
              <a:t> JS assumes everything is a string</a:t>
            </a:r>
            <a:endParaRPr lang="en-US" sz="2800" dirty="0">
              <a:latin typeface="Calibri Light" pitchFamily="34" charset="0"/>
            </a:endParaRPr>
          </a:p>
        </p:txBody>
      </p:sp>
      <p:sp>
        <p:nvSpPr>
          <p:cNvPr id="5" name="TextBox 4"/>
          <p:cNvSpPr txBox="1"/>
          <p:nvPr/>
        </p:nvSpPr>
        <p:spPr>
          <a:xfrm>
            <a:off x="3581400" y="3429000"/>
            <a:ext cx="1905000" cy="954107"/>
          </a:xfrm>
          <a:prstGeom prst="rect">
            <a:avLst/>
          </a:prstGeom>
          <a:noFill/>
        </p:spPr>
        <p:txBody>
          <a:bodyPr wrap="square" rtlCol="0">
            <a:spAutoFit/>
          </a:bodyPr>
          <a:lstStyle/>
          <a:p>
            <a:pPr algn="ctr"/>
            <a:r>
              <a:rPr lang="en-US" sz="1400" dirty="0" err="1" smtClean="0"/>
              <a:t>var</a:t>
            </a:r>
            <a:r>
              <a:rPr lang="en-US" sz="1400" dirty="0" smtClean="0"/>
              <a:t> x;</a:t>
            </a:r>
          </a:p>
          <a:p>
            <a:pPr algn="ctr"/>
            <a:r>
              <a:rPr lang="en-US" sz="1400" dirty="0" smtClean="0"/>
              <a:t>x = “hello”;</a:t>
            </a:r>
          </a:p>
          <a:p>
            <a:pPr algn="ctr"/>
            <a:r>
              <a:rPr lang="en-US" sz="1400" dirty="0" smtClean="0"/>
              <a:t>…</a:t>
            </a:r>
          </a:p>
          <a:p>
            <a:pPr algn="ctr"/>
            <a:r>
              <a:rPr lang="en-US" sz="1400" dirty="0" smtClean="0"/>
              <a:t>x = 20;</a:t>
            </a:r>
            <a:endParaRPr lang="en-US"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Ali </a:t>
            </a:r>
            <a:r>
              <a:rPr lang="en-US" sz="2800" b="1" noProof="0" dirty="0" smtClean="0">
                <a:latin typeface="Calibri Light" pitchFamily="34" charset="0"/>
                <a:ea typeface="+mj-ea"/>
                <a:cs typeface="+mj-cs"/>
              </a:rPr>
              <a:t>Features Dart adds to JavaScript</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8" name="TextBox 7"/>
          <p:cNvSpPr txBox="1"/>
          <p:nvPr/>
        </p:nvSpPr>
        <p:spPr>
          <a:xfrm>
            <a:off x="762000" y="1676400"/>
            <a:ext cx="7162800" cy="4524315"/>
          </a:xfrm>
          <a:prstGeom prst="rect">
            <a:avLst/>
          </a:prstGeom>
          <a:noFill/>
        </p:spPr>
        <p:txBody>
          <a:bodyPr wrap="square" rtlCol="0">
            <a:spAutoFit/>
          </a:bodyPr>
          <a:lstStyle/>
          <a:p>
            <a:pPr>
              <a:buFont typeface="Arial" pitchFamily="34" charset="0"/>
              <a:buChar char="•"/>
            </a:pPr>
            <a:r>
              <a:rPr lang="en-US" sz="2400" dirty="0">
                <a:latin typeface="Calibri Light" pitchFamily="34" charset="0"/>
              </a:rPr>
              <a:t> </a:t>
            </a:r>
            <a:r>
              <a:rPr lang="en-US" sz="2400" b="1" dirty="0" smtClean="0">
                <a:latin typeface="Calibri Light" pitchFamily="34" charset="0"/>
              </a:rPr>
              <a:t>Optionally Typed</a:t>
            </a:r>
          </a:p>
          <a:p>
            <a:r>
              <a:rPr lang="en-US" sz="2400" dirty="0">
                <a:latin typeface="Calibri Light" pitchFamily="34" charset="0"/>
              </a:rPr>
              <a:t> </a:t>
            </a:r>
            <a:r>
              <a:rPr lang="en-US" sz="2400" dirty="0" smtClean="0">
                <a:latin typeface="Calibri Light" pitchFamily="34" charset="0"/>
              </a:rPr>
              <a:t>Not strictly typed, so developers can use type annotations or skip them to suit their needs</a:t>
            </a:r>
          </a:p>
          <a:p>
            <a:endParaRPr lang="en-US" sz="2400" dirty="0" smtClean="0">
              <a:latin typeface="Calibri Light" pitchFamily="34" charset="0"/>
            </a:endParaRPr>
          </a:p>
          <a:p>
            <a:pPr>
              <a:buFont typeface="Arial" pitchFamily="34" charset="0"/>
              <a:buChar char="•"/>
            </a:pPr>
            <a:r>
              <a:rPr lang="en-US" sz="2400" b="1" dirty="0" smtClean="0">
                <a:latin typeface="Calibri Light" pitchFamily="34" charset="0"/>
              </a:rPr>
              <a:t> Object orientation</a:t>
            </a:r>
          </a:p>
          <a:p>
            <a:r>
              <a:rPr lang="en-US" sz="2400" dirty="0">
                <a:latin typeface="Calibri Light" pitchFamily="34" charset="0"/>
              </a:rPr>
              <a:t> </a:t>
            </a:r>
            <a:r>
              <a:rPr lang="en-US" sz="2400" dirty="0" smtClean="0">
                <a:latin typeface="Calibri Light" pitchFamily="34" charset="0"/>
              </a:rPr>
              <a:t>Everything, including primitive types and null are objects. </a:t>
            </a:r>
          </a:p>
          <a:p>
            <a:endParaRPr lang="en-US" sz="2400" dirty="0" smtClean="0">
              <a:latin typeface="Calibri Light" pitchFamily="34" charset="0"/>
            </a:endParaRPr>
          </a:p>
          <a:p>
            <a:pPr>
              <a:buFont typeface="Arial" pitchFamily="34" charset="0"/>
              <a:buChar char="•"/>
            </a:pPr>
            <a:r>
              <a:rPr lang="en-US" sz="2400" b="1" dirty="0" smtClean="0">
                <a:latin typeface="Calibri Light" pitchFamily="34" charset="0"/>
              </a:rPr>
              <a:t> Building large and complex applications</a:t>
            </a:r>
          </a:p>
          <a:p>
            <a:r>
              <a:rPr lang="en-US" sz="2400" dirty="0" smtClean="0">
                <a:latin typeface="Calibri Light" pitchFamily="34" charset="0"/>
              </a:rPr>
              <a:t>Has optional types, functions, classes, modules and libraries</a:t>
            </a:r>
          </a:p>
          <a:p>
            <a:endParaRPr lang="en-US" sz="2400" dirty="0" smtClean="0">
              <a:latin typeface="Calibri Light"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Ali </a:t>
            </a:r>
            <a:r>
              <a:rPr lang="en-US" sz="2800" b="1" dirty="0" smtClean="0">
                <a:latin typeface="Calibri Light" pitchFamily="34" charset="0"/>
                <a:ea typeface="+mj-ea"/>
                <a:cs typeface="+mj-cs"/>
              </a:rPr>
              <a:t>Comparison, Results and Conclusion</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8" name="TextBox 7"/>
          <p:cNvSpPr txBox="1"/>
          <p:nvPr/>
        </p:nvSpPr>
        <p:spPr>
          <a:xfrm>
            <a:off x="762000" y="1676400"/>
            <a:ext cx="7391400" cy="4093428"/>
          </a:xfrm>
          <a:prstGeom prst="rect">
            <a:avLst/>
          </a:prstGeom>
          <a:noFill/>
        </p:spPr>
        <p:txBody>
          <a:bodyPr wrap="square" rtlCol="0">
            <a:spAutoFit/>
          </a:bodyPr>
          <a:lstStyle/>
          <a:p>
            <a:r>
              <a:rPr lang="en-US" sz="2000" b="1" dirty="0" smtClean="0">
                <a:latin typeface="Calibri Light" pitchFamily="34" charset="0"/>
              </a:rPr>
              <a:t>Dart does not execute code on every parsing and loading </a:t>
            </a:r>
            <a:r>
              <a:rPr lang="en-US" sz="2000" dirty="0" smtClean="0">
                <a:latin typeface="Calibri Light" pitchFamily="34" charset="0"/>
              </a:rPr>
              <a:t>; JavaScript does.</a:t>
            </a:r>
          </a:p>
          <a:p>
            <a:endParaRPr lang="en-US" sz="2000" dirty="0">
              <a:latin typeface="Calibri Light" pitchFamily="34" charset="0"/>
            </a:endParaRPr>
          </a:p>
          <a:p>
            <a:r>
              <a:rPr lang="en-US" sz="2000" b="1" dirty="0" smtClean="0">
                <a:latin typeface="Calibri Light" pitchFamily="34" charset="0"/>
              </a:rPr>
              <a:t>What Dart has that JS does not: </a:t>
            </a:r>
          </a:p>
          <a:p>
            <a:r>
              <a:rPr lang="en-US" sz="2000" dirty="0" smtClean="0">
                <a:latin typeface="Calibri Light" pitchFamily="34" charset="0"/>
              </a:rPr>
              <a:t>Static Type Checking (type checking is done at compile-time), Classes, Interfaces, Modules, String interpolations, </a:t>
            </a:r>
            <a:r>
              <a:rPr lang="en-US" sz="2000" dirty="0" err="1" smtClean="0">
                <a:latin typeface="Calibri Light" pitchFamily="34" charset="0"/>
              </a:rPr>
              <a:t>Intellisense</a:t>
            </a:r>
            <a:r>
              <a:rPr lang="en-US" sz="2000" dirty="0" smtClean="0">
                <a:latin typeface="Calibri Light" pitchFamily="34" charset="0"/>
              </a:rPr>
              <a:t> (auto completion of code), Better Speed (improvement of performance of code)</a:t>
            </a:r>
          </a:p>
          <a:p>
            <a:endParaRPr lang="en-US" sz="2000" dirty="0">
              <a:latin typeface="Calibri Light" pitchFamily="34" charset="0"/>
            </a:endParaRPr>
          </a:p>
          <a:p>
            <a:r>
              <a:rPr lang="en-US" sz="2000" b="1" dirty="0" smtClean="0">
                <a:latin typeface="Calibri Light" pitchFamily="34" charset="0"/>
              </a:rPr>
              <a:t>Debugging is easy in Dart.</a:t>
            </a:r>
          </a:p>
          <a:p>
            <a:r>
              <a:rPr lang="en-US" sz="2000" dirty="0" smtClean="0">
                <a:latin typeface="Calibri Light" pitchFamily="34" charset="0"/>
              </a:rPr>
              <a:t>Out of the three languages the Author considered, Dart has cleaner DOM (Document Object Model) API.</a:t>
            </a:r>
          </a:p>
          <a:p>
            <a:endParaRPr lang="en-US" sz="2000" dirty="0" smtClean="0">
              <a:latin typeface="Calibri Light"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Topic and Goal</a:t>
            </a:r>
            <a:endParaRPr kumimoji="0" lang="en-US" sz="4400" b="0"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6" name="Content Placeholder 2"/>
          <p:cNvSpPr txBox="1">
            <a:spLocks/>
          </p:cNvSpPr>
          <p:nvPr/>
        </p:nvSpPr>
        <p:spPr>
          <a:xfrm>
            <a:off x="685800" y="1600200"/>
            <a:ext cx="7842250" cy="4124414"/>
          </a:xfrm>
          <a:prstGeom prst="rect">
            <a:avLst/>
          </a:prstGeom>
        </p:spPr>
        <p:txBody>
          <a:bodyPr>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Determine the feasibility of using binary DICOM for building browser based medical imaging applications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200" b="0" i="1"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Method: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Design and implement a DICOM editor that reads and writes binary DICOM and displays it using HTML5, CSS3 and the Dart programming language.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Test performance by reading, displaying and writing DICOM studies in binary format.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Goal: Read and display imaging studies in less than 3 seconds.</a:t>
            </a:r>
          </a:p>
        </p:txBody>
      </p:sp>
      <p:pic>
        <p:nvPicPr>
          <p:cNvPr id="7" name="Picture 6"/>
          <p:cNvPicPr>
            <a:picLocks noChangeAspect="1"/>
          </p:cNvPicPr>
          <p:nvPr/>
        </p:nvPicPr>
        <p:blipFill>
          <a:blip r:embed="rId3" cstate="print"/>
          <a:stretch>
            <a:fillRect/>
          </a:stretch>
        </p:blipFill>
        <p:spPr>
          <a:xfrm>
            <a:off x="3349771" y="5679874"/>
            <a:ext cx="3358666" cy="892577"/>
          </a:xfrm>
          <a:prstGeom prst="rect">
            <a:avLst/>
          </a:prstGeom>
        </p:spPr>
      </p:pic>
      <p:pic>
        <p:nvPicPr>
          <p:cNvPr id="8" name="Picture 7"/>
          <p:cNvPicPr>
            <a:picLocks noChangeAspect="1"/>
          </p:cNvPicPr>
          <p:nvPr/>
        </p:nvPicPr>
        <p:blipFill>
          <a:blip r:embed="rId4" cstate="print"/>
          <a:srcRect t="32000" b="32000"/>
          <a:stretch>
            <a:fillRect/>
          </a:stretch>
        </p:blipFill>
        <p:spPr>
          <a:xfrm>
            <a:off x="6708437" y="5859083"/>
            <a:ext cx="1978363" cy="534159"/>
          </a:xfrm>
          <a:prstGeom prst="rect">
            <a:avLst/>
          </a:prstGeom>
        </p:spPr>
      </p:pic>
      <p:sp>
        <p:nvSpPr>
          <p:cNvPr id="9" name="Slide Number Placeholder 8"/>
          <p:cNvSpPr>
            <a:spLocks noGrp="1"/>
          </p:cNvSpPr>
          <p:nvPr>
            <p:ph type="sldNum" sz="quarter" idx="12"/>
          </p:nvPr>
        </p:nvSpPr>
        <p:spPr/>
        <p:txBody>
          <a:bodyPr/>
          <a:lstStyle/>
          <a:p>
            <a:fld id="{2E161AC8-06D4-4B24-AED6-904B824C0FD1}" type="slidenum">
              <a:rPr lang="en-US" smtClean="0"/>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Ali </a:t>
            </a:r>
            <a:r>
              <a:rPr lang="en-US" sz="2800" b="1" dirty="0" smtClean="0">
                <a:latin typeface="Calibri Light" pitchFamily="34" charset="0"/>
                <a:ea typeface="+mj-ea"/>
                <a:cs typeface="+mj-cs"/>
              </a:rPr>
              <a:t>Comments</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8" name="TextBox 7"/>
          <p:cNvSpPr txBox="1"/>
          <p:nvPr/>
        </p:nvSpPr>
        <p:spPr>
          <a:xfrm>
            <a:off x="762000" y="1676400"/>
            <a:ext cx="7162800" cy="3816429"/>
          </a:xfrm>
          <a:prstGeom prst="rect">
            <a:avLst/>
          </a:prstGeom>
          <a:noFill/>
        </p:spPr>
        <p:txBody>
          <a:bodyPr wrap="square" rtlCol="0">
            <a:spAutoFit/>
          </a:bodyPr>
          <a:lstStyle/>
          <a:p>
            <a:pPr>
              <a:buFontTx/>
              <a:buChar char="-"/>
            </a:pPr>
            <a:r>
              <a:rPr lang="en-US" sz="2800" b="1" dirty="0" smtClean="0">
                <a:latin typeface="Calibri Light" pitchFamily="34" charset="0"/>
              </a:rPr>
              <a:t>Languages Chosen for Analysis</a:t>
            </a:r>
          </a:p>
          <a:p>
            <a:endParaRPr lang="en-US" sz="2800" b="1" dirty="0">
              <a:latin typeface="Calibri Light" pitchFamily="34" charset="0"/>
            </a:endParaRPr>
          </a:p>
          <a:p>
            <a:pPr>
              <a:buFontTx/>
              <a:buChar char="-"/>
            </a:pPr>
            <a:endParaRPr lang="en-US" sz="2800" b="1" dirty="0" smtClean="0">
              <a:latin typeface="Calibri Light" pitchFamily="34" charset="0"/>
            </a:endParaRPr>
          </a:p>
          <a:p>
            <a:endParaRPr lang="en-US" sz="2800" b="1" dirty="0" smtClean="0">
              <a:latin typeface="Calibri Light" pitchFamily="34" charset="0"/>
            </a:endParaRPr>
          </a:p>
          <a:p>
            <a:pPr>
              <a:buFontTx/>
              <a:buChar char="-"/>
            </a:pPr>
            <a:endParaRPr lang="en-US" sz="2800" b="1" dirty="0">
              <a:latin typeface="Calibri Light" pitchFamily="34" charset="0"/>
            </a:endParaRPr>
          </a:p>
          <a:p>
            <a:pPr>
              <a:buFontTx/>
              <a:buChar char="-"/>
            </a:pPr>
            <a:r>
              <a:rPr lang="en-US" sz="2800" b="1" dirty="0" smtClean="0">
                <a:latin typeface="Calibri Light" pitchFamily="34" charset="0"/>
              </a:rPr>
              <a:t>Brief Overview</a:t>
            </a:r>
          </a:p>
          <a:p>
            <a:endParaRPr lang="en-US" sz="2800" b="1" dirty="0" smtClean="0">
              <a:latin typeface="Calibri Light" pitchFamily="34" charset="0"/>
            </a:endParaRPr>
          </a:p>
          <a:p>
            <a:pPr>
              <a:buFontTx/>
              <a:buChar char="-"/>
            </a:pPr>
            <a:r>
              <a:rPr lang="en-US" sz="2800" b="1" dirty="0" smtClean="0">
                <a:latin typeface="Calibri Light" pitchFamily="34" charset="0"/>
              </a:rPr>
              <a:t>Dart is fast</a:t>
            </a:r>
            <a:endParaRPr lang="en-US" sz="2800" b="1" dirty="0" smtClean="0">
              <a:latin typeface="Calibri Light" pitchFamily="34" charset="0"/>
            </a:endParaRPr>
          </a:p>
          <a:p>
            <a:pPr>
              <a:buFontTx/>
              <a:buChar char="-"/>
            </a:pPr>
            <a:endParaRPr lang="en-US" dirty="0" smtClean="0">
              <a:latin typeface="Calibri Light" pitchFamily="34" charset="0"/>
            </a:endParaRPr>
          </a:p>
        </p:txBody>
      </p:sp>
      <p:pic>
        <p:nvPicPr>
          <p:cNvPr id="4" name="Picture 3" descr="C:\Users\Danielle\Desktop\Capture.PNG"/>
          <p:cNvPicPr>
            <a:picLocks noChangeAspect="1" noChangeArrowheads="1"/>
          </p:cNvPicPr>
          <p:nvPr/>
        </p:nvPicPr>
        <p:blipFill>
          <a:blip r:embed="rId3" cstate="print"/>
          <a:srcRect/>
          <a:stretch>
            <a:fillRect/>
          </a:stretch>
        </p:blipFill>
        <p:spPr bwMode="auto">
          <a:xfrm>
            <a:off x="762000" y="2209800"/>
            <a:ext cx="2364178" cy="1371600"/>
          </a:xfrm>
          <a:prstGeom prst="rect">
            <a:avLst/>
          </a:prstGeom>
          <a:noFill/>
        </p:spPr>
      </p:pic>
      <p:sp>
        <p:nvSpPr>
          <p:cNvPr id="5" name="TextBox 4"/>
          <p:cNvSpPr txBox="1"/>
          <p:nvPr/>
        </p:nvSpPr>
        <p:spPr>
          <a:xfrm>
            <a:off x="1143000" y="6304002"/>
            <a:ext cx="6400800" cy="553998"/>
          </a:xfrm>
          <a:prstGeom prst="rect">
            <a:avLst/>
          </a:prstGeom>
          <a:noFill/>
        </p:spPr>
        <p:txBody>
          <a:bodyPr wrap="square" rtlCol="0">
            <a:spAutoFit/>
          </a:bodyPr>
          <a:lstStyle/>
          <a:p>
            <a:r>
              <a:rPr lang="en-US" sz="1000" dirty="0" smtClean="0"/>
              <a:t>Figure 2 from </a:t>
            </a:r>
            <a:r>
              <a:rPr lang="en-US" sz="1000" dirty="0" err="1" smtClean="0"/>
              <a:t>Aansa</a:t>
            </a:r>
            <a:r>
              <a:rPr lang="en-US" sz="1000" dirty="0" smtClean="0"/>
              <a:t> Ali Evaluation and Comparison of Alternate Programming Languages to JavaScript</a:t>
            </a:r>
          </a:p>
          <a:p>
            <a:endParaRPr lang="en-US" sz="1000" dirty="0" smtClean="0"/>
          </a:p>
          <a:p>
            <a:endParaRPr lang="en-US" sz="1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E161AC8-06D4-4B24-AED6-904B824C0FD1}" type="slidenum">
              <a:rPr lang="en-US" smtClean="0"/>
              <a:t>21</a:t>
            </a:fld>
            <a:endParaRPr lang="en-US"/>
          </a:p>
        </p:txBody>
      </p:sp>
      <p:sp>
        <p:nvSpPr>
          <p:cNvPr id="3" name="Title 1"/>
          <p:cNvSpPr txBox="1">
            <a:spLocks/>
          </p:cNvSpPr>
          <p:nvPr/>
        </p:nvSpPr>
        <p:spPr>
          <a:xfrm>
            <a:off x="609600" y="2955926"/>
            <a:ext cx="7886700" cy="108267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Thanks</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for Listening!</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Papers</a:t>
            </a:r>
            <a:endParaRPr kumimoji="0" lang="en-US" sz="4400" b="0"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3" name="Content Placeholder 2"/>
          <p:cNvSpPr txBox="1">
            <a:spLocks/>
          </p:cNvSpPr>
          <p:nvPr/>
        </p:nvSpPr>
        <p:spPr>
          <a:xfrm>
            <a:off x="685800" y="1600200"/>
            <a:ext cx="7842250" cy="4124414"/>
          </a:xfrm>
          <a:prstGeom prst="rect">
            <a:avLst/>
          </a:prstGeom>
        </p:spPr>
        <p:txBody>
          <a:bodyPr>
            <a:normAutofit/>
          </a:bodyPr>
          <a:lstStyle/>
          <a:p>
            <a:r>
              <a:rPr lang="en-US" sz="2400" b="1" dirty="0" smtClean="0">
                <a:latin typeface="Calibri Light" pitchFamily="34" charset="0"/>
              </a:rPr>
              <a:t>Paper 1</a:t>
            </a:r>
            <a:endParaRPr lang="en-US" sz="2400" b="1" dirty="0">
              <a:latin typeface="Calibri Light" pitchFamily="34" charset="0"/>
            </a:endParaRPr>
          </a:p>
          <a:p>
            <a:r>
              <a:rPr lang="en-US" sz="2400" dirty="0" err="1" smtClean="0">
                <a:latin typeface="Calibri Light" pitchFamily="34" charset="0"/>
              </a:rPr>
              <a:t>Mahmoud</a:t>
            </a:r>
            <a:r>
              <a:rPr lang="en-US" sz="2400" dirty="0" smtClean="0">
                <a:latin typeface="Calibri Light" pitchFamily="34" charset="0"/>
              </a:rPr>
              <a:t> </a:t>
            </a:r>
            <a:r>
              <a:rPr lang="en-US" sz="2400" dirty="0">
                <a:latin typeface="Calibri Light" pitchFamily="34" charset="0"/>
              </a:rPr>
              <a:t>Ismail ; Yu </a:t>
            </a:r>
            <a:r>
              <a:rPr lang="en-US" sz="2400" dirty="0" err="1">
                <a:latin typeface="Calibri Light" pitchFamily="34" charset="0"/>
              </a:rPr>
              <a:t>Ning</a:t>
            </a:r>
            <a:r>
              <a:rPr lang="en-US" sz="2400" dirty="0">
                <a:latin typeface="Calibri Light" pitchFamily="34" charset="0"/>
              </a:rPr>
              <a:t> ; James </a:t>
            </a:r>
            <a:r>
              <a:rPr lang="en-US" sz="2400" dirty="0" err="1">
                <a:latin typeface="Calibri Light" pitchFamily="34" charset="0"/>
              </a:rPr>
              <a:t>Philbin</a:t>
            </a:r>
            <a:r>
              <a:rPr lang="en-US" sz="2400" dirty="0">
                <a:latin typeface="Calibri Light" pitchFamily="34" charset="0"/>
              </a:rPr>
              <a:t>;</a:t>
            </a:r>
          </a:p>
          <a:p>
            <a:r>
              <a:rPr lang="en-US" sz="2400" i="1" dirty="0">
                <a:latin typeface="Calibri Light" pitchFamily="34" charset="0"/>
              </a:rPr>
              <a:t>Separation of metadata and </a:t>
            </a:r>
            <a:r>
              <a:rPr lang="en-US" sz="2400" i="1" dirty="0" err="1">
                <a:latin typeface="Calibri Light" pitchFamily="34" charset="0"/>
              </a:rPr>
              <a:t>bulkdata</a:t>
            </a:r>
            <a:r>
              <a:rPr lang="en-US" sz="2400" i="1" dirty="0">
                <a:latin typeface="Calibri Light" pitchFamily="34" charset="0"/>
              </a:rPr>
              <a:t> to speed DICOM </a:t>
            </a:r>
            <a:r>
              <a:rPr lang="en-US" sz="2400" i="1" dirty="0" smtClean="0">
                <a:latin typeface="Calibri Light" pitchFamily="34" charset="0"/>
              </a:rPr>
              <a:t>tag morphing</a:t>
            </a:r>
            <a:r>
              <a:rPr lang="en-US" sz="2400" dirty="0" smtClean="0">
                <a:latin typeface="Calibri Light" pitchFamily="34" charset="0"/>
              </a:rPr>
              <a:t>. </a:t>
            </a:r>
            <a:r>
              <a:rPr lang="en-US" sz="2400" dirty="0">
                <a:latin typeface="Calibri Light" pitchFamily="34" charset="0"/>
              </a:rPr>
              <a:t>Proc. SPIE 9039, Medical Imaging 2014: PACS </a:t>
            </a:r>
            <a:r>
              <a:rPr lang="en-US" sz="2400" dirty="0" smtClean="0">
                <a:latin typeface="Calibri Light" pitchFamily="34" charset="0"/>
              </a:rPr>
              <a:t>and Imaging </a:t>
            </a:r>
            <a:r>
              <a:rPr lang="en-US" sz="2400" dirty="0">
                <a:latin typeface="Calibri Light" pitchFamily="34" charset="0"/>
              </a:rPr>
              <a:t>Informatics: Next </a:t>
            </a:r>
            <a:r>
              <a:rPr lang="en-US" sz="2400" dirty="0" smtClean="0">
                <a:latin typeface="Calibri Light" pitchFamily="34" charset="0"/>
              </a:rPr>
              <a:t>Generation and Innovations, 903905 </a:t>
            </a:r>
            <a:r>
              <a:rPr lang="en-US" sz="2400" dirty="0">
                <a:latin typeface="Calibri Light" pitchFamily="34" charset="0"/>
              </a:rPr>
              <a:t>(March 19, 2014); doi:10.1117/12.2043933</a:t>
            </a:r>
            <a:r>
              <a:rPr lang="en-US" sz="2400" dirty="0" smtClean="0">
                <a:latin typeface="Calibri Light" pitchFamily="34" charset="0"/>
              </a:rPr>
              <a:t>.</a:t>
            </a:r>
          </a:p>
          <a:p>
            <a:endParaRPr lang="en-US" sz="2400" dirty="0" smtClean="0">
              <a:latin typeface="Calibri Light" pitchFamily="34" charset="0"/>
            </a:endParaRPr>
          </a:p>
          <a:p>
            <a:r>
              <a:rPr lang="en-US" sz="2400" b="1" dirty="0" smtClean="0">
                <a:latin typeface="Calibri Light" pitchFamily="34" charset="0"/>
              </a:rPr>
              <a:t>Paper 2</a:t>
            </a:r>
          </a:p>
          <a:p>
            <a:r>
              <a:rPr lang="en-US" sz="2400" dirty="0" err="1" smtClean="0">
                <a:latin typeface="Calibri Light" pitchFamily="34" charset="0"/>
              </a:rPr>
              <a:t>Aansa</a:t>
            </a:r>
            <a:r>
              <a:rPr lang="en-US" sz="2400" dirty="0" smtClean="0">
                <a:latin typeface="Calibri Light" pitchFamily="34" charset="0"/>
              </a:rPr>
              <a:t> </a:t>
            </a:r>
            <a:r>
              <a:rPr lang="en-US" sz="2400" dirty="0">
                <a:latin typeface="Calibri Light" pitchFamily="34" charset="0"/>
              </a:rPr>
              <a:t>Ali, “Evaluation of alternate programming languages to JavaScript”, September 14, 2013 [online] Available: http://dspace.cc.tut.fi/dpub/handle/123456789/21730</a:t>
            </a:r>
          </a:p>
          <a:p>
            <a:endParaRPr kumimoji="0" lang="en-US" sz="2400" b="0" i="0" u="none" strike="noStrike" kern="1200" cap="none" spc="0" normalizeH="0" baseline="0" noProof="0" dirty="0" smtClean="0">
              <a:ln>
                <a:noFill/>
              </a:ln>
              <a:solidFill>
                <a:schemeClr val="tx1"/>
              </a:solidFill>
              <a:effectLst/>
              <a:uLnTx/>
              <a:uFillTx/>
              <a:latin typeface="Calibri Light" pitchFamily="34" charset="0"/>
            </a:endParaRPr>
          </a:p>
        </p:txBody>
      </p:sp>
      <p:sp>
        <p:nvSpPr>
          <p:cNvPr id="4" name="Slide Number Placeholder 3"/>
          <p:cNvSpPr>
            <a:spLocks noGrp="1"/>
          </p:cNvSpPr>
          <p:nvPr>
            <p:ph type="sldNum" sz="quarter" idx="12"/>
          </p:nvPr>
        </p:nvSpPr>
        <p:spPr/>
        <p:txBody>
          <a:bodyPr/>
          <a:lstStyle/>
          <a:p>
            <a:fld id="{2E161AC8-06D4-4B24-AED6-904B824C0FD1}" type="slidenum">
              <a:rPr lang="en-US" smtClean="0"/>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Motivation</a:t>
            </a:r>
            <a:endParaRPr kumimoji="0" lang="en-US" sz="4400" b="0"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3" name="Content Placeholder 2"/>
          <p:cNvSpPr txBox="1">
            <a:spLocks/>
          </p:cNvSpPr>
          <p:nvPr/>
        </p:nvSpPr>
        <p:spPr>
          <a:xfrm>
            <a:off x="685800" y="1600200"/>
            <a:ext cx="7842250" cy="4124414"/>
          </a:xfrm>
          <a:prstGeom prst="rect">
            <a:avLst/>
          </a:prstGeom>
        </p:spPr>
        <p:txBody>
          <a:bodyPr>
            <a:normAutofit/>
          </a:bodyPr>
          <a:lstStyle/>
          <a:p>
            <a:pPr marL="0" marR="0" lvl="0" indent="0" algn="ctr" defTabSz="914400" rtl="0" eaLnBrk="1" fontAlgn="auto" latinLnBrk="0" hangingPunct="1">
              <a:lnSpc>
                <a:spcPct val="100000"/>
              </a:lnSpc>
              <a:spcBef>
                <a:spcPct val="20000"/>
              </a:spcBef>
              <a:spcAft>
                <a:spcPts val="0"/>
              </a:spcAft>
              <a:buClrTx/>
              <a:buSzTx/>
              <a:tabLst/>
              <a:defRPr/>
            </a:pPr>
            <a:endParaRPr lang="en-US" sz="3600" noProof="0" dirty="0" smtClean="0">
              <a:latin typeface="Calibri Light" pitchFamily="34" charset="0"/>
            </a:endParaRPr>
          </a:p>
          <a:p>
            <a:pPr marL="0" marR="0" lvl="0" indent="0" algn="ctr" defTabSz="914400" rtl="0" eaLnBrk="1" fontAlgn="auto" latinLnBrk="0" hangingPunct="1">
              <a:lnSpc>
                <a:spcPct val="100000"/>
              </a:lnSpc>
              <a:spcBef>
                <a:spcPct val="20000"/>
              </a:spcBef>
              <a:spcAft>
                <a:spcPts val="0"/>
              </a:spcAft>
              <a:buClrTx/>
              <a:buSzTx/>
              <a:tabLst/>
              <a:defRPr/>
            </a:pPr>
            <a:endParaRPr lang="en-US" sz="3600" dirty="0">
              <a:latin typeface="Calibri Light" pitchFamily="34" charset="0"/>
            </a:endParaRPr>
          </a:p>
          <a:p>
            <a:pPr marL="0" marR="0" lvl="0" indent="0" algn="ctr" defTabSz="914400" rtl="0" eaLnBrk="1" fontAlgn="auto" latinLnBrk="0" hangingPunct="1">
              <a:lnSpc>
                <a:spcPct val="100000"/>
              </a:lnSpc>
              <a:spcBef>
                <a:spcPct val="20000"/>
              </a:spcBef>
              <a:spcAft>
                <a:spcPts val="0"/>
              </a:spcAft>
              <a:buClrTx/>
              <a:buSzTx/>
              <a:tabLst/>
              <a:defRPr/>
            </a:pPr>
            <a:r>
              <a:rPr lang="en-US" sz="3600" noProof="0" dirty="0" smtClean="0">
                <a:latin typeface="Calibri Light" pitchFamily="34" charset="0"/>
              </a:rPr>
              <a:t>What is the practical use of our project?</a:t>
            </a:r>
          </a:p>
          <a:p>
            <a:pPr marL="0" marR="0" lvl="0" indent="0" algn="ctr" defTabSz="914400" rtl="0" eaLnBrk="1" fontAlgn="auto" latinLnBrk="0" hangingPunct="1">
              <a:lnSpc>
                <a:spcPct val="100000"/>
              </a:lnSpc>
              <a:spcBef>
                <a:spcPct val="20000"/>
              </a:spcBef>
              <a:spcAft>
                <a:spcPts val="0"/>
              </a:spcAft>
              <a:buClrTx/>
              <a:buSzTx/>
              <a:tabLst/>
              <a:defRPr/>
            </a:pPr>
            <a:endParaRPr lang="en-US" sz="3600" dirty="0" smtClean="0">
              <a:latin typeface="Calibri Light" pitchFamily="34" charset="0"/>
            </a:endParaRPr>
          </a:p>
          <a:p>
            <a:pPr marL="0" marR="0" lvl="0" indent="0" algn="ctr" defTabSz="914400" rtl="0" eaLnBrk="1" fontAlgn="auto" latinLnBrk="0" hangingPunct="1">
              <a:lnSpc>
                <a:spcPct val="100000"/>
              </a:lnSpc>
              <a:spcBef>
                <a:spcPct val="20000"/>
              </a:spcBef>
              <a:spcAft>
                <a:spcPts val="0"/>
              </a:spcAft>
              <a:buClrTx/>
              <a:buSzTx/>
              <a:tabLst/>
              <a:defRPr/>
            </a:pPr>
            <a:r>
              <a:rPr lang="en-US" sz="3600" dirty="0" smtClean="0">
                <a:latin typeface="Calibri Light" pitchFamily="34" charset="0"/>
              </a:rPr>
              <a:t>Why Dart over JS?</a:t>
            </a:r>
            <a:endParaRPr kumimoji="0" lang="en-US" sz="3600" b="0" i="0" u="none" strike="noStrike" kern="1200" cap="none" spc="0" normalizeH="0" baseline="0" noProof="0" dirty="0" smtClean="0">
              <a:ln>
                <a:noFill/>
              </a:ln>
              <a:solidFill>
                <a:schemeClr val="tx1"/>
              </a:solidFill>
              <a:effectLst/>
              <a:uLnTx/>
              <a:uFillTx/>
              <a:latin typeface="Calibri Light" pitchFamily="34" charset="0"/>
            </a:endParaRPr>
          </a:p>
        </p:txBody>
      </p:sp>
      <p:sp>
        <p:nvSpPr>
          <p:cNvPr id="4" name="Slide Number Placeholder 3"/>
          <p:cNvSpPr>
            <a:spLocks noGrp="1"/>
          </p:cNvSpPr>
          <p:nvPr>
            <p:ph type="sldNum" sz="quarter" idx="12"/>
          </p:nvPr>
        </p:nvSpPr>
        <p:spPr/>
        <p:txBody>
          <a:bodyPr/>
          <a:lstStyle/>
          <a:p>
            <a:fld id="{2E161AC8-06D4-4B24-AED6-904B824C0FD1}" type="slidenum">
              <a:rPr lang="en-US" smtClean="0"/>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E161AC8-06D4-4B24-AED6-904B824C0FD1}" type="slidenum">
              <a:rPr lang="en-US" smtClean="0"/>
              <a:t>5</a:t>
            </a:fld>
            <a:endParaRPr lang="en-US"/>
          </a:p>
        </p:txBody>
      </p:sp>
      <p:sp>
        <p:nvSpPr>
          <p:cNvPr id="3" name="Rectangle 2"/>
          <p:cNvSpPr/>
          <p:nvPr/>
        </p:nvSpPr>
        <p:spPr>
          <a:xfrm>
            <a:off x="990600" y="2133600"/>
            <a:ext cx="7391400" cy="3539430"/>
          </a:xfrm>
          <a:prstGeom prst="rect">
            <a:avLst/>
          </a:prstGeom>
        </p:spPr>
        <p:txBody>
          <a:bodyPr wrap="square">
            <a:spAutoFit/>
          </a:bodyPr>
          <a:lstStyle/>
          <a:p>
            <a:r>
              <a:rPr lang="en-US" sz="3200" dirty="0" smtClean="0">
                <a:latin typeface="Calibri Light" pitchFamily="34" charset="0"/>
              </a:rPr>
              <a:t>Separation of metadata and </a:t>
            </a:r>
            <a:r>
              <a:rPr lang="en-US" sz="3200" dirty="0" err="1" smtClean="0">
                <a:latin typeface="Calibri Light" pitchFamily="34" charset="0"/>
              </a:rPr>
              <a:t>bulkdata</a:t>
            </a:r>
            <a:r>
              <a:rPr lang="en-US" sz="3200" dirty="0" smtClean="0">
                <a:latin typeface="Calibri Light" pitchFamily="34" charset="0"/>
              </a:rPr>
              <a:t> to speed DICOM tag morphing</a:t>
            </a:r>
          </a:p>
          <a:p>
            <a:endParaRPr lang="en-US" sz="3200" dirty="0" smtClean="0">
              <a:latin typeface="Calibri Light" pitchFamily="34" charset="0"/>
            </a:endParaRPr>
          </a:p>
          <a:p>
            <a:r>
              <a:rPr lang="en-US" sz="3200" dirty="0" err="1" smtClean="0">
                <a:latin typeface="Calibri Light" pitchFamily="34" charset="0"/>
              </a:rPr>
              <a:t>Mahmoud</a:t>
            </a:r>
            <a:r>
              <a:rPr lang="en-US" sz="3200" dirty="0" smtClean="0">
                <a:latin typeface="Calibri Light" pitchFamily="34" charset="0"/>
              </a:rPr>
              <a:t> Ismail </a:t>
            </a:r>
          </a:p>
          <a:p>
            <a:r>
              <a:rPr lang="en-US" sz="3200" dirty="0" smtClean="0">
                <a:latin typeface="Calibri Light" pitchFamily="34" charset="0"/>
              </a:rPr>
              <a:t>Yu </a:t>
            </a:r>
            <a:r>
              <a:rPr lang="en-US" sz="3200" dirty="0" err="1" smtClean="0">
                <a:latin typeface="Calibri Light" pitchFamily="34" charset="0"/>
              </a:rPr>
              <a:t>Ning</a:t>
            </a:r>
            <a:r>
              <a:rPr lang="en-US" sz="3200" dirty="0" smtClean="0">
                <a:latin typeface="Calibri Light" pitchFamily="34" charset="0"/>
              </a:rPr>
              <a:t> </a:t>
            </a:r>
          </a:p>
          <a:p>
            <a:r>
              <a:rPr lang="en-US" sz="3200" dirty="0" smtClean="0">
                <a:latin typeface="Calibri Light" pitchFamily="34" charset="0"/>
              </a:rPr>
              <a:t>James </a:t>
            </a:r>
            <a:r>
              <a:rPr lang="en-US" sz="3200" dirty="0" err="1" smtClean="0">
                <a:latin typeface="Calibri Light" pitchFamily="34" charset="0"/>
              </a:rPr>
              <a:t>Philbin</a:t>
            </a:r>
            <a:endParaRPr lang="en-US" sz="3200" dirty="0">
              <a:latin typeface="Calibri Light" pitchFamily="34" charset="0"/>
            </a:endParaRPr>
          </a:p>
          <a:p>
            <a:endParaRPr lang="en-US" sz="3200" dirty="0">
              <a:latin typeface="Calibri Light"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kumimoji="0" lang="en-US" sz="2800" b="1" i="0" u="none" strike="noStrike" kern="1200" cap="none" spc="0" normalizeH="0" noProof="0" dirty="0" smtClean="0">
                <a:ln>
                  <a:noFill/>
                </a:ln>
                <a:solidFill>
                  <a:schemeClr val="tx1"/>
                </a:solidFill>
                <a:effectLst/>
                <a:uLnTx/>
                <a:uFillTx/>
                <a:latin typeface="Calibri Light" pitchFamily="34" charset="0"/>
                <a:ea typeface="+mj-ea"/>
                <a:cs typeface="+mj-cs"/>
              </a:rPr>
              <a:t>Introduction</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5" name="Rectangle 4"/>
          <p:cNvSpPr/>
          <p:nvPr/>
        </p:nvSpPr>
        <p:spPr>
          <a:xfrm>
            <a:off x="838200" y="2590800"/>
            <a:ext cx="2438400" cy="3276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TextBox 7"/>
          <p:cNvSpPr txBox="1"/>
          <p:nvPr/>
        </p:nvSpPr>
        <p:spPr>
          <a:xfrm>
            <a:off x="533400" y="1600200"/>
            <a:ext cx="3048000" cy="861774"/>
          </a:xfrm>
          <a:prstGeom prst="rect">
            <a:avLst/>
          </a:prstGeom>
          <a:noFill/>
        </p:spPr>
        <p:txBody>
          <a:bodyPr wrap="square" rtlCol="0">
            <a:spAutoFit/>
          </a:bodyPr>
          <a:lstStyle/>
          <a:p>
            <a:pPr algn="ctr"/>
            <a:r>
              <a:rPr lang="en-US" sz="2500" dirty="0" smtClean="0"/>
              <a:t>Current Standard:</a:t>
            </a:r>
          </a:p>
          <a:p>
            <a:pPr algn="ctr"/>
            <a:r>
              <a:rPr lang="en-US" sz="2500" dirty="0" smtClean="0"/>
              <a:t>Single Frame DICOM</a:t>
            </a:r>
            <a:endParaRPr lang="en-US" sz="2500" dirty="0"/>
          </a:p>
        </p:txBody>
      </p:sp>
      <p:sp>
        <p:nvSpPr>
          <p:cNvPr id="10" name="TextBox 9"/>
          <p:cNvSpPr txBox="1"/>
          <p:nvPr/>
        </p:nvSpPr>
        <p:spPr>
          <a:xfrm>
            <a:off x="838200" y="25908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11" name="TextBox 10"/>
          <p:cNvSpPr txBox="1"/>
          <p:nvPr/>
        </p:nvSpPr>
        <p:spPr>
          <a:xfrm>
            <a:off x="990600" y="4048780"/>
            <a:ext cx="2057400" cy="523220"/>
          </a:xfrm>
          <a:prstGeom prst="rect">
            <a:avLst/>
          </a:prstGeom>
          <a:noFill/>
        </p:spPr>
        <p:txBody>
          <a:bodyPr wrap="square" rtlCol="0">
            <a:spAutoFit/>
          </a:bodyPr>
          <a:lstStyle/>
          <a:p>
            <a:pPr algn="ctr"/>
            <a:r>
              <a:rPr lang="en-US" sz="2800" dirty="0" err="1" smtClean="0"/>
              <a:t>Bulkdata</a:t>
            </a:r>
            <a:endParaRPr lang="en-US" sz="2800" dirty="0"/>
          </a:p>
        </p:txBody>
      </p:sp>
      <p:cxnSp>
        <p:nvCxnSpPr>
          <p:cNvPr id="13" name="Straight Arrow Connector 12"/>
          <p:cNvCxnSpPr>
            <a:stCxn id="10" idx="3"/>
          </p:cNvCxnSpPr>
          <p:nvPr/>
        </p:nvCxnSpPr>
        <p:spPr>
          <a:xfrm flipV="1">
            <a:off x="3276600" y="2286000"/>
            <a:ext cx="1752600" cy="5664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334000" y="1524000"/>
            <a:ext cx="2453620" cy="1938992"/>
          </a:xfrm>
          <a:prstGeom prst="rect">
            <a:avLst/>
          </a:prstGeom>
          <a:noFill/>
        </p:spPr>
        <p:txBody>
          <a:bodyPr wrap="none" rtlCol="0">
            <a:spAutoFit/>
          </a:bodyPr>
          <a:lstStyle/>
          <a:p>
            <a:r>
              <a:rPr lang="en-US" sz="2400" dirty="0" smtClean="0"/>
              <a:t>Patient info</a:t>
            </a:r>
          </a:p>
          <a:p>
            <a:r>
              <a:rPr lang="en-US" sz="2400" dirty="0" smtClean="0"/>
              <a:t>Physician</a:t>
            </a:r>
          </a:p>
          <a:p>
            <a:r>
              <a:rPr lang="en-US" sz="2400" dirty="0" smtClean="0"/>
              <a:t>Scan parameters</a:t>
            </a:r>
          </a:p>
          <a:p>
            <a:r>
              <a:rPr lang="en-US" sz="2400" dirty="0" smtClean="0"/>
              <a:t>Image Orientation</a:t>
            </a:r>
          </a:p>
          <a:p>
            <a:r>
              <a:rPr lang="en-US" sz="2400" dirty="0" smtClean="0"/>
              <a:t>Slice Location</a:t>
            </a:r>
            <a:endParaRPr lang="en-US" sz="2400" dirty="0"/>
          </a:p>
        </p:txBody>
      </p:sp>
      <p:cxnSp>
        <p:nvCxnSpPr>
          <p:cNvPr id="15" name="Straight Arrow Connector 14"/>
          <p:cNvCxnSpPr/>
          <p:nvPr/>
        </p:nvCxnSpPr>
        <p:spPr>
          <a:xfrm flipV="1">
            <a:off x="3276600" y="4495800"/>
            <a:ext cx="1752600" cy="5664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28"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5334000" y="3733800"/>
            <a:ext cx="2438400" cy="2743200"/>
          </a:xfrm>
          <a:prstGeom prst="rect">
            <a:avLst/>
          </a:prstGeom>
          <a:noFill/>
        </p:spPr>
      </p:pic>
      <p:sp>
        <p:nvSpPr>
          <p:cNvPr id="19" name="TextBox 18"/>
          <p:cNvSpPr txBox="1"/>
          <p:nvPr/>
        </p:nvSpPr>
        <p:spPr>
          <a:xfrm>
            <a:off x="4714123" y="6400800"/>
            <a:ext cx="3820277" cy="246221"/>
          </a:xfrm>
          <a:prstGeom prst="rect">
            <a:avLst/>
          </a:prstGeom>
          <a:noFill/>
        </p:spPr>
        <p:txBody>
          <a:bodyPr wrap="none" rtlCol="0">
            <a:spAutoFit/>
          </a:bodyPr>
          <a:lstStyle/>
          <a:p>
            <a:r>
              <a:rPr lang="en-US" sz="1000" dirty="0" smtClean="0"/>
              <a:t>http://www.nansenneuro.net/images/MRI_brain_sagittal_section.jpg</a:t>
            </a:r>
            <a:endParaRPr lang="en-US" sz="1000" dirty="0"/>
          </a:p>
        </p:txBody>
      </p:sp>
      <p:sp>
        <p:nvSpPr>
          <p:cNvPr id="20" name="Slide Number Placeholder 19"/>
          <p:cNvSpPr>
            <a:spLocks noGrp="1"/>
          </p:cNvSpPr>
          <p:nvPr>
            <p:ph type="sldNum" sz="quarter" idx="12"/>
          </p:nvPr>
        </p:nvSpPr>
        <p:spPr/>
        <p:txBody>
          <a:bodyPr/>
          <a:lstStyle/>
          <a:p>
            <a:fld id="{2E161AC8-06D4-4B24-AED6-904B824C0FD1}" type="slidenum">
              <a:rPr lang="en-US" smtClean="0"/>
              <a:t>6</a:t>
            </a:fld>
            <a:endParaRPr lang="en-US"/>
          </a:p>
        </p:txBody>
      </p:sp>
      <p:sp>
        <p:nvSpPr>
          <p:cNvPr id="21" name="TextBox 20"/>
          <p:cNvSpPr txBox="1"/>
          <p:nvPr/>
        </p:nvSpPr>
        <p:spPr>
          <a:xfrm>
            <a:off x="1371600" y="4572000"/>
            <a:ext cx="1752600" cy="369332"/>
          </a:xfrm>
          <a:prstGeom prst="rect">
            <a:avLst/>
          </a:prstGeom>
          <a:noFill/>
        </p:spPr>
        <p:txBody>
          <a:bodyPr wrap="square" rtlCol="0">
            <a:spAutoFit/>
          </a:bodyPr>
          <a:lstStyle/>
          <a:p>
            <a:r>
              <a:rPr lang="en-US" dirty="0" smtClean="0"/>
              <a:t>&gt; 256 bytes</a:t>
            </a:r>
            <a:endParaRPr lang="en-US" dirty="0"/>
          </a:p>
        </p:txBody>
      </p:sp>
      <p:sp>
        <p:nvSpPr>
          <p:cNvPr id="22" name="TextBox 21"/>
          <p:cNvSpPr txBox="1"/>
          <p:nvPr/>
        </p:nvSpPr>
        <p:spPr>
          <a:xfrm>
            <a:off x="762000" y="6381690"/>
            <a:ext cx="4114800" cy="400110"/>
          </a:xfrm>
          <a:prstGeom prst="rect">
            <a:avLst/>
          </a:prstGeom>
          <a:noFill/>
        </p:spPr>
        <p:txBody>
          <a:bodyPr wrap="square" rtlCol="0">
            <a:spAutoFit/>
          </a:bodyPr>
          <a:lstStyle/>
          <a:p>
            <a:r>
              <a:rPr lang="en-US" sz="1000" dirty="0" smtClean="0"/>
              <a:t>Based off of a fragment of Figure 1 from Ismail et al. </a:t>
            </a:r>
            <a:r>
              <a:rPr lang="en-US" sz="1000" i="1" dirty="0" smtClean="0"/>
              <a:t>Separation of metadata and </a:t>
            </a:r>
            <a:r>
              <a:rPr lang="en-US" sz="1000" i="1" dirty="0" err="1" smtClean="0"/>
              <a:t>bulkdata</a:t>
            </a:r>
            <a:r>
              <a:rPr lang="en-US" sz="1000" i="1" dirty="0" smtClean="0"/>
              <a:t> to speed DICOM tag morphing.</a:t>
            </a:r>
            <a:endParaRPr lang="en-US" sz="1000" dirty="0"/>
          </a:p>
        </p:txBody>
      </p:sp>
      <p:sp>
        <p:nvSpPr>
          <p:cNvPr id="23" name="TextBox 22"/>
          <p:cNvSpPr txBox="1"/>
          <p:nvPr/>
        </p:nvSpPr>
        <p:spPr>
          <a:xfrm>
            <a:off x="685800" y="381000"/>
            <a:ext cx="9372600" cy="369332"/>
          </a:xfrm>
          <a:prstGeom prst="rect">
            <a:avLst/>
          </a:prstGeom>
          <a:noFill/>
        </p:spPr>
        <p:txBody>
          <a:bodyPr wrap="square" rtlCol="0">
            <a:spAutoFit/>
          </a:bodyPr>
          <a:lstStyle/>
          <a:p>
            <a:r>
              <a:rPr lang="en-US" i="1" dirty="0" smtClean="0"/>
              <a:t>Separation of metadata and </a:t>
            </a:r>
            <a:r>
              <a:rPr lang="en-US" i="1" dirty="0" err="1" smtClean="0"/>
              <a:t>bulkdata</a:t>
            </a:r>
            <a:r>
              <a:rPr lang="en-US" i="1" dirty="0" smtClean="0"/>
              <a:t> to speed DICOM tag morphing</a:t>
            </a:r>
            <a:r>
              <a:rPr lang="en-US" dirty="0" smtClean="0"/>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kumimoji="0" lang="en-US" sz="2800" b="1" i="0" u="none" strike="noStrike" kern="1200" cap="none" spc="0" normalizeH="0" noProof="0" dirty="0" smtClean="0">
                <a:ln>
                  <a:noFill/>
                </a:ln>
                <a:solidFill>
                  <a:schemeClr val="tx1"/>
                </a:solidFill>
                <a:effectLst/>
                <a:uLnTx/>
                <a:uFillTx/>
                <a:latin typeface="Calibri Light" pitchFamily="34" charset="0"/>
                <a:ea typeface="+mj-ea"/>
                <a:cs typeface="+mj-cs"/>
              </a:rPr>
              <a:t>Introduction</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pic>
        <p:nvPicPr>
          <p:cNvPr id="1028"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762000" y="1524000"/>
            <a:ext cx="2438400" cy="2743200"/>
          </a:xfrm>
          <a:prstGeom prst="rect">
            <a:avLst/>
          </a:prstGeom>
          <a:noFill/>
        </p:spPr>
      </p:pic>
      <p:sp>
        <p:nvSpPr>
          <p:cNvPr id="19" name="TextBox 18"/>
          <p:cNvSpPr txBox="1"/>
          <p:nvPr/>
        </p:nvSpPr>
        <p:spPr>
          <a:xfrm>
            <a:off x="4648200" y="6324600"/>
            <a:ext cx="3820277" cy="246221"/>
          </a:xfrm>
          <a:prstGeom prst="rect">
            <a:avLst/>
          </a:prstGeom>
          <a:noFill/>
        </p:spPr>
        <p:txBody>
          <a:bodyPr wrap="none" rtlCol="0">
            <a:spAutoFit/>
          </a:bodyPr>
          <a:lstStyle/>
          <a:p>
            <a:r>
              <a:rPr lang="en-US" sz="1000" dirty="0" smtClean="0"/>
              <a:t>http://www.nansenneuro.net/images/MRI_brain_sagittal_section.jpg</a:t>
            </a:r>
            <a:endParaRPr lang="en-US" sz="1000" dirty="0"/>
          </a:p>
        </p:txBody>
      </p:sp>
      <p:pic>
        <p:nvPicPr>
          <p:cNvPr id="33"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914400" y="1676400"/>
            <a:ext cx="2438400" cy="2743200"/>
          </a:xfrm>
          <a:prstGeom prst="rect">
            <a:avLst/>
          </a:prstGeom>
          <a:noFill/>
        </p:spPr>
      </p:pic>
      <p:pic>
        <p:nvPicPr>
          <p:cNvPr id="34"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1066800" y="1828800"/>
            <a:ext cx="2438400" cy="2743200"/>
          </a:xfrm>
          <a:prstGeom prst="rect">
            <a:avLst/>
          </a:prstGeom>
          <a:noFill/>
        </p:spPr>
      </p:pic>
      <p:pic>
        <p:nvPicPr>
          <p:cNvPr id="35"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1219200" y="1981200"/>
            <a:ext cx="2438400" cy="2743200"/>
          </a:xfrm>
          <a:prstGeom prst="rect">
            <a:avLst/>
          </a:prstGeom>
          <a:noFill/>
        </p:spPr>
      </p:pic>
      <p:pic>
        <p:nvPicPr>
          <p:cNvPr id="36"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1371600" y="2133600"/>
            <a:ext cx="2438400" cy="2743200"/>
          </a:xfrm>
          <a:prstGeom prst="rect">
            <a:avLst/>
          </a:prstGeom>
          <a:noFill/>
        </p:spPr>
      </p:pic>
      <p:pic>
        <p:nvPicPr>
          <p:cNvPr id="37"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1524000" y="2286000"/>
            <a:ext cx="2438400" cy="2743200"/>
          </a:xfrm>
          <a:prstGeom prst="rect">
            <a:avLst/>
          </a:prstGeom>
          <a:noFill/>
        </p:spPr>
      </p:pic>
      <p:pic>
        <p:nvPicPr>
          <p:cNvPr id="38"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1676400" y="2438400"/>
            <a:ext cx="2438400" cy="2743200"/>
          </a:xfrm>
          <a:prstGeom prst="rect">
            <a:avLst/>
          </a:prstGeom>
          <a:noFill/>
        </p:spPr>
      </p:pic>
      <p:pic>
        <p:nvPicPr>
          <p:cNvPr id="39"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1828800" y="2590800"/>
            <a:ext cx="2438400" cy="2743200"/>
          </a:xfrm>
          <a:prstGeom prst="rect">
            <a:avLst/>
          </a:prstGeom>
          <a:noFill/>
        </p:spPr>
      </p:pic>
      <p:pic>
        <p:nvPicPr>
          <p:cNvPr id="40"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1981200" y="2743200"/>
            <a:ext cx="2438400" cy="2743200"/>
          </a:xfrm>
          <a:prstGeom prst="rect">
            <a:avLst/>
          </a:prstGeom>
          <a:noFill/>
        </p:spPr>
      </p:pic>
      <p:pic>
        <p:nvPicPr>
          <p:cNvPr id="41" name="Picture 4" descr="http://www.nansenneuro.net/images/MRI_brain_sagittal_section.jpg"/>
          <p:cNvPicPr>
            <a:picLocks noChangeAspect="1" noChangeArrowheads="1"/>
          </p:cNvPicPr>
          <p:nvPr/>
        </p:nvPicPr>
        <p:blipFill>
          <a:blip r:embed="rId3" cstate="print"/>
          <a:srcRect l="10922"/>
          <a:stretch>
            <a:fillRect/>
          </a:stretch>
        </p:blipFill>
        <p:spPr bwMode="auto">
          <a:xfrm>
            <a:off x="2133600" y="2895600"/>
            <a:ext cx="2438400" cy="2743200"/>
          </a:xfrm>
          <a:prstGeom prst="rect">
            <a:avLst/>
          </a:prstGeom>
          <a:noFill/>
        </p:spPr>
      </p:pic>
      <p:sp>
        <p:nvSpPr>
          <p:cNvPr id="43" name="TextBox 42"/>
          <p:cNvSpPr txBox="1"/>
          <p:nvPr/>
        </p:nvSpPr>
        <p:spPr>
          <a:xfrm>
            <a:off x="4419600" y="15240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44" name="TextBox 43"/>
          <p:cNvSpPr txBox="1"/>
          <p:nvPr/>
        </p:nvSpPr>
        <p:spPr>
          <a:xfrm>
            <a:off x="4572000" y="16764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46" name="TextBox 45"/>
          <p:cNvSpPr txBox="1"/>
          <p:nvPr/>
        </p:nvSpPr>
        <p:spPr>
          <a:xfrm>
            <a:off x="4724400" y="18288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47" name="TextBox 46"/>
          <p:cNvSpPr txBox="1"/>
          <p:nvPr/>
        </p:nvSpPr>
        <p:spPr>
          <a:xfrm>
            <a:off x="4876800" y="19812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48" name="TextBox 47"/>
          <p:cNvSpPr txBox="1"/>
          <p:nvPr/>
        </p:nvSpPr>
        <p:spPr>
          <a:xfrm>
            <a:off x="5029200" y="21336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49" name="TextBox 48"/>
          <p:cNvSpPr txBox="1"/>
          <p:nvPr/>
        </p:nvSpPr>
        <p:spPr>
          <a:xfrm>
            <a:off x="5181600" y="22860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50" name="TextBox 49"/>
          <p:cNvSpPr txBox="1"/>
          <p:nvPr/>
        </p:nvSpPr>
        <p:spPr>
          <a:xfrm>
            <a:off x="5334000" y="24384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51" name="TextBox 50"/>
          <p:cNvSpPr txBox="1"/>
          <p:nvPr/>
        </p:nvSpPr>
        <p:spPr>
          <a:xfrm>
            <a:off x="5486400" y="25908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52" name="TextBox 51"/>
          <p:cNvSpPr txBox="1"/>
          <p:nvPr/>
        </p:nvSpPr>
        <p:spPr>
          <a:xfrm>
            <a:off x="5638800" y="27432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53" name="TextBox 52"/>
          <p:cNvSpPr txBox="1"/>
          <p:nvPr/>
        </p:nvSpPr>
        <p:spPr>
          <a:xfrm>
            <a:off x="5791200" y="2895600"/>
            <a:ext cx="2438400" cy="523220"/>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800" dirty="0" smtClean="0"/>
              <a:t>Metadata</a:t>
            </a:r>
            <a:endParaRPr lang="en-US" sz="2800" dirty="0"/>
          </a:p>
        </p:txBody>
      </p:sp>
      <p:sp>
        <p:nvSpPr>
          <p:cNvPr id="54" name="Oval 53"/>
          <p:cNvSpPr/>
          <p:nvPr/>
        </p:nvSpPr>
        <p:spPr>
          <a:xfrm>
            <a:off x="4495800" y="1524000"/>
            <a:ext cx="4114800" cy="1981200"/>
          </a:xfrm>
          <a:prstGeom prst="ellipse">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9" name="Slide Number Placeholder 58"/>
          <p:cNvSpPr>
            <a:spLocks noGrp="1"/>
          </p:cNvSpPr>
          <p:nvPr>
            <p:ph type="sldNum" sz="quarter" idx="12"/>
          </p:nvPr>
        </p:nvSpPr>
        <p:spPr/>
        <p:txBody>
          <a:bodyPr/>
          <a:lstStyle/>
          <a:p>
            <a:fld id="{2E161AC8-06D4-4B24-AED6-904B824C0FD1}" type="slidenum">
              <a:rPr lang="en-US" smtClean="0"/>
              <a:t>7</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2"/>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animBg="1"/>
      <p:bldP spid="46" grpId="0" animBg="1"/>
      <p:bldP spid="47" grpId="0" animBg="1"/>
      <p:bldP spid="48" grpId="0" animBg="1"/>
      <p:bldP spid="49" grpId="0" animBg="1"/>
      <p:bldP spid="50" grpId="0" animBg="1"/>
      <p:bldP spid="51" grpId="0" animBg="1"/>
      <p:bldP spid="52" grpId="0" animBg="1"/>
      <p:bldP spid="53" grpId="0" animBg="1"/>
      <p:bldP spid="5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kumimoji="0" lang="en-US" sz="2800" b="1" i="0" u="none" strike="noStrike" kern="1200" cap="none" spc="0" normalizeH="0" noProof="0" dirty="0" smtClean="0">
                <a:ln>
                  <a:noFill/>
                </a:ln>
                <a:solidFill>
                  <a:schemeClr val="tx1"/>
                </a:solidFill>
                <a:effectLst/>
                <a:uLnTx/>
                <a:uFillTx/>
                <a:latin typeface="Calibri Light" pitchFamily="34" charset="0"/>
                <a:ea typeface="+mj-ea"/>
                <a:cs typeface="+mj-cs"/>
              </a:rPr>
              <a:t>Introduction</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3" name="Slide Number Placeholder 2"/>
          <p:cNvSpPr>
            <a:spLocks noGrp="1"/>
          </p:cNvSpPr>
          <p:nvPr>
            <p:ph type="sldNum" sz="quarter" idx="12"/>
          </p:nvPr>
        </p:nvSpPr>
        <p:spPr/>
        <p:txBody>
          <a:bodyPr/>
          <a:lstStyle/>
          <a:p>
            <a:fld id="{2E161AC8-06D4-4B24-AED6-904B824C0FD1}" type="slidenum">
              <a:rPr lang="en-US" smtClean="0"/>
              <a:t>8</a:t>
            </a:fld>
            <a:endParaRPr lang="en-US"/>
          </a:p>
        </p:txBody>
      </p:sp>
      <p:sp>
        <p:nvSpPr>
          <p:cNvPr id="4" name="TextBox 3"/>
          <p:cNvSpPr txBox="1"/>
          <p:nvPr/>
        </p:nvSpPr>
        <p:spPr>
          <a:xfrm>
            <a:off x="762000" y="1905000"/>
            <a:ext cx="7467600" cy="3462486"/>
          </a:xfrm>
          <a:prstGeom prst="rect">
            <a:avLst/>
          </a:prstGeom>
          <a:noFill/>
        </p:spPr>
        <p:txBody>
          <a:bodyPr wrap="square" rtlCol="0">
            <a:spAutoFit/>
          </a:bodyPr>
          <a:lstStyle/>
          <a:p>
            <a:r>
              <a:rPr lang="en-US" sz="2500" dirty="0" smtClean="0"/>
              <a:t>Multi-Frame DICOM (MFD)</a:t>
            </a:r>
          </a:p>
          <a:p>
            <a:endParaRPr lang="en-US" sz="2500" dirty="0" smtClean="0"/>
          </a:p>
          <a:p>
            <a:r>
              <a:rPr lang="en-US" dirty="0" smtClean="0"/>
              <a:t>Combines all images contained in a series into a single DICOM object</a:t>
            </a:r>
          </a:p>
          <a:p>
            <a:endParaRPr lang="en-US" dirty="0" smtClean="0"/>
          </a:p>
          <a:p>
            <a:r>
              <a:rPr lang="en-US" dirty="0" smtClean="0"/>
              <a:t>Advantage over SFD is that it does not repeat study and series level attributes within each frame in the series</a:t>
            </a:r>
          </a:p>
          <a:p>
            <a:endParaRPr lang="en-US" dirty="0"/>
          </a:p>
          <a:p>
            <a:r>
              <a:rPr lang="en-US" dirty="0" smtClean="0"/>
              <a:t>Drawbacks</a:t>
            </a:r>
          </a:p>
          <a:p>
            <a:pPr marL="342900" indent="-342900">
              <a:buAutoNum type="arabicPeriod"/>
            </a:pPr>
            <a:r>
              <a:rPr lang="en-US" dirty="0" smtClean="0"/>
              <a:t>Lack of implementation</a:t>
            </a:r>
          </a:p>
          <a:p>
            <a:pPr marL="342900" indent="-342900">
              <a:buAutoNum type="arabicPeriod"/>
            </a:pPr>
            <a:r>
              <a:rPr lang="en-US" dirty="0" smtClean="0"/>
              <a:t>There is no standard way to convert older studies</a:t>
            </a:r>
          </a:p>
          <a:p>
            <a:endParaRPr lang="en-US" sz="25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886700" cy="1082674"/>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Calibri Light" pitchFamily="34" charset="0"/>
                <a:ea typeface="+mj-ea"/>
                <a:cs typeface="+mj-cs"/>
              </a:rPr>
              <a:t>Ismail</a:t>
            </a:r>
            <a:r>
              <a:rPr kumimoji="0" lang="en-US" sz="4400" b="0" i="0" u="none" strike="noStrike" kern="1200" cap="none" spc="0" normalizeH="0" noProof="0" dirty="0" smtClean="0">
                <a:ln>
                  <a:noFill/>
                </a:ln>
                <a:solidFill>
                  <a:schemeClr val="tx1"/>
                </a:solidFill>
                <a:effectLst/>
                <a:uLnTx/>
                <a:uFillTx/>
                <a:latin typeface="Calibri Light" pitchFamily="34" charset="0"/>
                <a:ea typeface="+mj-ea"/>
                <a:cs typeface="+mj-cs"/>
              </a:rPr>
              <a:t> et al. </a:t>
            </a:r>
            <a:r>
              <a:rPr kumimoji="0" lang="en-US" sz="2800" b="1" i="0" u="none" strike="noStrike" kern="1200" cap="none" spc="0" normalizeH="0" noProof="0" dirty="0" smtClean="0">
                <a:ln>
                  <a:noFill/>
                </a:ln>
                <a:solidFill>
                  <a:schemeClr val="tx1"/>
                </a:solidFill>
                <a:effectLst/>
                <a:uLnTx/>
                <a:uFillTx/>
                <a:latin typeface="Calibri Light" pitchFamily="34" charset="0"/>
                <a:ea typeface="+mj-ea"/>
                <a:cs typeface="+mj-cs"/>
              </a:rPr>
              <a:t>Separating metadata from </a:t>
            </a:r>
            <a:r>
              <a:rPr kumimoji="0" lang="en-US" sz="2800" b="1" i="0" u="none" strike="noStrike" kern="1200" cap="none" spc="0" normalizeH="0" noProof="0" dirty="0" err="1" smtClean="0">
                <a:ln>
                  <a:noFill/>
                </a:ln>
                <a:solidFill>
                  <a:schemeClr val="tx1"/>
                </a:solidFill>
                <a:effectLst/>
                <a:uLnTx/>
                <a:uFillTx/>
                <a:latin typeface="Calibri Light" pitchFamily="34" charset="0"/>
                <a:ea typeface="+mj-ea"/>
                <a:cs typeface="+mj-cs"/>
              </a:rPr>
              <a:t>bulkdata</a:t>
            </a:r>
            <a:endParaRPr kumimoji="0" lang="en-US" sz="2800" b="1" i="0" u="none" strike="noStrike" kern="1200" cap="none" spc="0" normalizeH="0" baseline="0" noProof="0" dirty="0">
              <a:ln>
                <a:noFill/>
              </a:ln>
              <a:solidFill>
                <a:schemeClr val="tx1"/>
              </a:solidFill>
              <a:effectLst/>
              <a:uLnTx/>
              <a:uFillTx/>
              <a:latin typeface="Calibri Light" pitchFamily="34" charset="0"/>
              <a:ea typeface="+mj-ea"/>
              <a:cs typeface="+mj-cs"/>
            </a:endParaRPr>
          </a:p>
        </p:txBody>
      </p:sp>
      <p:sp>
        <p:nvSpPr>
          <p:cNvPr id="3" name="Content Placeholder 2"/>
          <p:cNvSpPr txBox="1">
            <a:spLocks/>
          </p:cNvSpPr>
          <p:nvPr/>
        </p:nvSpPr>
        <p:spPr>
          <a:xfrm>
            <a:off x="685800" y="1600200"/>
            <a:ext cx="7842250" cy="4124414"/>
          </a:xfrm>
          <a:prstGeom prst="rect">
            <a:avLst/>
          </a:prstGeom>
        </p:spPr>
        <p:txBody>
          <a:bodyPr>
            <a:normAutofit/>
          </a:bodyPr>
          <a:lstStyle/>
          <a:p>
            <a:pPr marL="0" marR="0" lvl="0" indent="0" defTabSz="914400" rtl="0" eaLnBrk="1" fontAlgn="auto" latinLnBrk="0" hangingPunct="1">
              <a:lnSpc>
                <a:spcPct val="100000"/>
              </a:lnSpc>
              <a:spcBef>
                <a:spcPct val="20000"/>
              </a:spcBef>
              <a:spcAft>
                <a:spcPts val="0"/>
              </a:spcAft>
              <a:buClrTx/>
              <a:buSzTx/>
              <a:tabLst/>
              <a:defRPr/>
            </a:pPr>
            <a:endParaRPr lang="en-US" sz="2200" dirty="0" smtClean="0"/>
          </a:p>
        </p:txBody>
      </p:sp>
      <p:pic>
        <p:nvPicPr>
          <p:cNvPr id="1026" name="Picture 2" descr="C:\Users\Danielle\Desktop\instancebulk.PNG"/>
          <p:cNvPicPr>
            <a:picLocks noChangeAspect="1" noChangeArrowheads="1"/>
          </p:cNvPicPr>
          <p:nvPr/>
        </p:nvPicPr>
        <p:blipFill>
          <a:blip r:embed="rId3" cstate="print"/>
          <a:srcRect/>
          <a:stretch>
            <a:fillRect/>
          </a:stretch>
        </p:blipFill>
        <p:spPr bwMode="auto">
          <a:xfrm>
            <a:off x="762000" y="1905000"/>
            <a:ext cx="7559264" cy="3733800"/>
          </a:xfrm>
          <a:prstGeom prst="rect">
            <a:avLst/>
          </a:prstGeom>
          <a:noFill/>
        </p:spPr>
      </p:pic>
      <p:sp>
        <p:nvSpPr>
          <p:cNvPr id="5" name="Slide Number Placeholder 4"/>
          <p:cNvSpPr>
            <a:spLocks noGrp="1"/>
          </p:cNvSpPr>
          <p:nvPr>
            <p:ph type="sldNum" sz="quarter" idx="12"/>
          </p:nvPr>
        </p:nvSpPr>
        <p:spPr/>
        <p:txBody>
          <a:bodyPr/>
          <a:lstStyle/>
          <a:p>
            <a:fld id="{2E161AC8-06D4-4B24-AED6-904B824C0FD1}" type="slidenum">
              <a:rPr lang="en-US" smtClean="0"/>
              <a:t>9</a:t>
            </a:fld>
            <a:endParaRPr lang="en-US"/>
          </a:p>
        </p:txBody>
      </p:sp>
      <p:sp>
        <p:nvSpPr>
          <p:cNvPr id="6" name="TextBox 5"/>
          <p:cNvSpPr txBox="1"/>
          <p:nvPr/>
        </p:nvSpPr>
        <p:spPr>
          <a:xfrm>
            <a:off x="838200" y="6172200"/>
            <a:ext cx="7620000" cy="246221"/>
          </a:xfrm>
          <a:prstGeom prst="rect">
            <a:avLst/>
          </a:prstGeom>
          <a:noFill/>
        </p:spPr>
        <p:txBody>
          <a:bodyPr wrap="square" rtlCol="0">
            <a:spAutoFit/>
          </a:bodyPr>
          <a:lstStyle/>
          <a:p>
            <a:r>
              <a:rPr lang="en-US" sz="1000" dirty="0" smtClean="0"/>
              <a:t>Figure 1 from Ismail et al. </a:t>
            </a:r>
            <a:r>
              <a:rPr lang="en-US" sz="1000" i="1" dirty="0" smtClean="0"/>
              <a:t>Separation of metadata and </a:t>
            </a:r>
            <a:r>
              <a:rPr lang="en-US" sz="1000" i="1" dirty="0" err="1" smtClean="0"/>
              <a:t>bulkdata</a:t>
            </a:r>
            <a:r>
              <a:rPr lang="en-US" sz="1000" i="1" dirty="0" smtClean="0"/>
              <a:t> to speed DICOM tag morphing.</a:t>
            </a:r>
            <a:endParaRPr lang="en-US" sz="1000" dirty="0"/>
          </a:p>
        </p:txBody>
      </p:sp>
      <p:sp>
        <p:nvSpPr>
          <p:cNvPr id="7" name="TextBox 6"/>
          <p:cNvSpPr txBox="1"/>
          <p:nvPr/>
        </p:nvSpPr>
        <p:spPr>
          <a:xfrm>
            <a:off x="914400" y="1457980"/>
            <a:ext cx="7162800" cy="523220"/>
          </a:xfrm>
          <a:prstGeom prst="rect">
            <a:avLst/>
          </a:prstGeom>
          <a:noFill/>
        </p:spPr>
        <p:txBody>
          <a:bodyPr wrap="square" rtlCol="0">
            <a:spAutoFit/>
          </a:bodyPr>
          <a:lstStyle/>
          <a:p>
            <a:r>
              <a:rPr lang="en-US" sz="2800" dirty="0" smtClean="0">
                <a:latin typeface="Calibri Light" pitchFamily="34" charset="0"/>
              </a:rPr>
              <a:t>Multi-Series DICOM</a:t>
            </a:r>
            <a:endParaRPr lang="en-US" sz="2800" dirty="0">
              <a:latin typeface="Calibri Light"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938</TotalTime>
  <Words>2235</Words>
  <Application>Microsoft Office PowerPoint</Application>
  <PresentationFormat>On-screen Show (4:3)</PresentationFormat>
  <Paragraphs>334</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DICOM in Dart (DCMiD)</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UC Davis School of Law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Danielle</dc:creator>
  <cp:lastModifiedBy>Danielle</cp:lastModifiedBy>
  <cp:revision>142</cp:revision>
  <dcterms:created xsi:type="dcterms:W3CDTF">2014-04-14T21:16:51Z</dcterms:created>
  <dcterms:modified xsi:type="dcterms:W3CDTF">2014-04-15T12:54:56Z</dcterms:modified>
</cp:coreProperties>
</file>