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handoutMasterIdLst>
    <p:handoutMasterId r:id="rId17"/>
  </p:handoutMasterIdLst>
  <p:sldIdLst>
    <p:sldId id="256" r:id="rId2"/>
    <p:sldId id="257" r:id="rId3"/>
    <p:sldId id="264" r:id="rId4"/>
    <p:sldId id="265" r:id="rId5"/>
    <p:sldId id="266" r:id="rId6"/>
    <p:sldId id="269" r:id="rId7"/>
    <p:sldId id="270" r:id="rId8"/>
    <p:sldId id="267" r:id="rId9"/>
    <p:sldId id="258" r:id="rId10"/>
    <p:sldId id="260" r:id="rId11"/>
    <p:sldId id="261" r:id="rId12"/>
    <p:sldId id="268" r:id="rId13"/>
    <p:sldId id="263" r:id="rId14"/>
    <p:sldId id="262" r:id="rId15"/>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37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napToObjects="1">
      <p:cViewPr varScale="1">
        <p:scale>
          <a:sx n="82" d="100"/>
          <a:sy n="82" d="100"/>
        </p:scale>
        <p:origin x="1548" y="78"/>
      </p:cViewPr>
      <p:guideLst>
        <p:guide orient="horz" pos="211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CAE-348B-456D-BC2B-A58DC4A44208}"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57F33E26-7A19-4612-95EC-F1167068B06F}">
      <dgm:prSet phldrT="[Text]" custT="1"/>
      <dgm:spPr>
        <a:solidFill>
          <a:srgbClr val="073776"/>
        </a:solidFill>
      </dgm:spPr>
      <dgm:t>
        <a:bodyPr/>
        <a:lstStyle/>
        <a:p>
          <a:r>
            <a:rPr lang="en-US" sz="1800" dirty="0"/>
            <a:t>Align C-arm with hole</a:t>
          </a:r>
        </a:p>
      </dgm:t>
    </dgm:pt>
    <dgm:pt modelId="{7FD11C17-CA33-4577-8484-C466E686DEEB}" type="parTrans" cxnId="{00F557AF-99AD-453B-8E62-5D1075525DC9}">
      <dgm:prSet/>
      <dgm:spPr/>
      <dgm:t>
        <a:bodyPr/>
        <a:lstStyle/>
        <a:p>
          <a:endParaRPr lang="en-US" sz="900"/>
        </a:p>
      </dgm:t>
    </dgm:pt>
    <dgm:pt modelId="{03B8D5E4-AAF2-42B0-83DA-BB38CB28B15E}" type="sibTrans" cxnId="{00F557AF-99AD-453B-8E62-5D1075525DC9}">
      <dgm:prSet/>
      <dgm:spPr>
        <a:solidFill>
          <a:srgbClr val="073776"/>
        </a:solidFill>
      </dgm:spPr>
      <dgm:t>
        <a:bodyPr/>
        <a:lstStyle/>
        <a:p>
          <a:endParaRPr lang="en-US" sz="900"/>
        </a:p>
      </dgm:t>
    </dgm:pt>
    <dgm:pt modelId="{24EB870C-015D-4C87-9022-2CC3F6F3AF1E}">
      <dgm:prSet phldrT="[Text]" custT="1"/>
      <dgm:spPr>
        <a:solidFill>
          <a:srgbClr val="073776"/>
        </a:solidFill>
      </dgm:spPr>
      <dgm:t>
        <a:bodyPr/>
        <a:lstStyle/>
        <a:p>
          <a:r>
            <a:rPr lang="en-US" sz="1800" dirty="0"/>
            <a:t>Skin incision</a:t>
          </a:r>
        </a:p>
      </dgm:t>
    </dgm:pt>
    <dgm:pt modelId="{63F6B591-9829-4A14-A486-C1FA08C5F813}" type="parTrans" cxnId="{F64F30E6-2A04-4408-A6BE-01FDA25E0670}">
      <dgm:prSet/>
      <dgm:spPr/>
      <dgm:t>
        <a:bodyPr/>
        <a:lstStyle/>
        <a:p>
          <a:endParaRPr lang="en-US" sz="900"/>
        </a:p>
      </dgm:t>
    </dgm:pt>
    <dgm:pt modelId="{CE7AE6FF-093E-4D88-9B2E-053B453B5AE6}" type="sibTrans" cxnId="{F64F30E6-2A04-4408-A6BE-01FDA25E0670}">
      <dgm:prSet/>
      <dgm:spPr>
        <a:solidFill>
          <a:srgbClr val="073776"/>
        </a:solidFill>
      </dgm:spPr>
      <dgm:t>
        <a:bodyPr/>
        <a:lstStyle/>
        <a:p>
          <a:endParaRPr lang="en-US" sz="900"/>
        </a:p>
      </dgm:t>
    </dgm:pt>
    <dgm:pt modelId="{54E51879-B5F0-44E2-AEC3-97965FC28FF7}">
      <dgm:prSet phldrT="[Text]" custT="1"/>
      <dgm:spPr>
        <a:solidFill>
          <a:srgbClr val="073776"/>
        </a:solidFill>
      </dgm:spPr>
      <dgm:t>
        <a:bodyPr/>
        <a:lstStyle/>
        <a:p>
          <a:r>
            <a:rPr lang="en-US" sz="1800" dirty="0"/>
            <a:t>Pre-notch on bone surface</a:t>
          </a:r>
        </a:p>
      </dgm:t>
    </dgm:pt>
    <dgm:pt modelId="{A69433A8-BCF9-4653-B139-BC0AF7682FB5}" type="parTrans" cxnId="{D33AF226-E38A-430A-91EC-01667C9FAA62}">
      <dgm:prSet/>
      <dgm:spPr/>
      <dgm:t>
        <a:bodyPr/>
        <a:lstStyle/>
        <a:p>
          <a:endParaRPr lang="en-US" sz="900"/>
        </a:p>
      </dgm:t>
    </dgm:pt>
    <dgm:pt modelId="{2C77C705-973C-47F1-BEE9-24FA8FF30B75}" type="sibTrans" cxnId="{D33AF226-E38A-430A-91EC-01667C9FAA62}">
      <dgm:prSet/>
      <dgm:spPr>
        <a:solidFill>
          <a:srgbClr val="073776"/>
        </a:solidFill>
      </dgm:spPr>
      <dgm:t>
        <a:bodyPr/>
        <a:lstStyle/>
        <a:p>
          <a:endParaRPr lang="en-US" sz="900"/>
        </a:p>
      </dgm:t>
    </dgm:pt>
    <dgm:pt modelId="{12709864-D48F-4C35-99D0-7EFA38A7823C}">
      <dgm:prSet phldrT="[Text]" custT="1"/>
      <dgm:spPr>
        <a:solidFill>
          <a:srgbClr val="073776"/>
        </a:solidFill>
      </dgm:spPr>
      <dgm:t>
        <a:bodyPr/>
        <a:lstStyle/>
        <a:p>
          <a:r>
            <a:rPr lang="en-US" sz="1800" dirty="0"/>
            <a:t>Align tip of drill with hole</a:t>
          </a:r>
        </a:p>
      </dgm:t>
    </dgm:pt>
    <dgm:pt modelId="{3962D793-2B2A-4E64-8990-B2831C843920}" type="parTrans" cxnId="{78C78166-EDAC-4ADB-883D-E7FD83D9ED53}">
      <dgm:prSet/>
      <dgm:spPr/>
      <dgm:t>
        <a:bodyPr/>
        <a:lstStyle/>
        <a:p>
          <a:endParaRPr lang="en-US" sz="900"/>
        </a:p>
      </dgm:t>
    </dgm:pt>
    <dgm:pt modelId="{725DB652-0415-4AB0-8C99-F32925AE21BE}" type="sibTrans" cxnId="{78C78166-EDAC-4ADB-883D-E7FD83D9ED53}">
      <dgm:prSet/>
      <dgm:spPr>
        <a:solidFill>
          <a:srgbClr val="073776"/>
        </a:solidFill>
      </dgm:spPr>
      <dgm:t>
        <a:bodyPr/>
        <a:lstStyle/>
        <a:p>
          <a:endParaRPr lang="en-US" sz="900"/>
        </a:p>
      </dgm:t>
    </dgm:pt>
    <dgm:pt modelId="{1390861F-3571-45B0-828C-5F186F4EFF92}">
      <dgm:prSet phldrT="[Text]" custT="1"/>
      <dgm:spPr>
        <a:solidFill>
          <a:srgbClr val="073776"/>
        </a:solidFill>
      </dgm:spPr>
      <dgm:t>
        <a:bodyPr/>
        <a:lstStyle/>
        <a:p>
          <a:r>
            <a:rPr lang="en-US" sz="1800" dirty="0"/>
            <a:t>Drill</a:t>
          </a:r>
        </a:p>
      </dgm:t>
    </dgm:pt>
    <dgm:pt modelId="{5945C0BA-A24A-4BD0-A4F7-8A93857FA600}" type="parTrans" cxnId="{1AF70A22-72D0-4AC1-A20E-B0D37A48C513}">
      <dgm:prSet/>
      <dgm:spPr/>
      <dgm:t>
        <a:bodyPr/>
        <a:lstStyle/>
        <a:p>
          <a:endParaRPr lang="en-US" sz="900"/>
        </a:p>
      </dgm:t>
    </dgm:pt>
    <dgm:pt modelId="{B9F38A94-AC58-4D70-A7A0-AA39201BE4F7}" type="sibTrans" cxnId="{1AF70A22-72D0-4AC1-A20E-B0D37A48C513}">
      <dgm:prSet/>
      <dgm:spPr>
        <a:solidFill>
          <a:srgbClr val="073776"/>
        </a:solidFill>
      </dgm:spPr>
      <dgm:t>
        <a:bodyPr/>
        <a:lstStyle/>
        <a:p>
          <a:endParaRPr lang="en-US" sz="900"/>
        </a:p>
      </dgm:t>
    </dgm:pt>
    <dgm:pt modelId="{BBC2BDFB-32FE-4842-80F3-103D108FD248}">
      <dgm:prSet phldrT="[Text]" custT="1"/>
      <dgm:spPr>
        <a:solidFill>
          <a:srgbClr val="073776"/>
        </a:solidFill>
      </dgm:spPr>
      <dgm:t>
        <a:bodyPr/>
        <a:lstStyle/>
        <a:p>
          <a:r>
            <a:rPr lang="en-US" sz="1800" dirty="0"/>
            <a:t>Place screw</a:t>
          </a:r>
        </a:p>
      </dgm:t>
    </dgm:pt>
    <dgm:pt modelId="{34C1DB1A-6B75-4C05-98CE-FF388314A154}" type="parTrans" cxnId="{6B5A172C-F844-4445-A9F6-84382220DA3F}">
      <dgm:prSet/>
      <dgm:spPr/>
      <dgm:t>
        <a:bodyPr/>
        <a:lstStyle/>
        <a:p>
          <a:endParaRPr lang="en-US" sz="900"/>
        </a:p>
      </dgm:t>
    </dgm:pt>
    <dgm:pt modelId="{FCC485D6-9959-4219-AB8A-93610E631E85}" type="sibTrans" cxnId="{6B5A172C-F844-4445-A9F6-84382220DA3F}">
      <dgm:prSet/>
      <dgm:spPr>
        <a:solidFill>
          <a:srgbClr val="073776"/>
        </a:solidFill>
      </dgm:spPr>
      <dgm:t>
        <a:bodyPr/>
        <a:lstStyle/>
        <a:p>
          <a:endParaRPr lang="en-US" sz="900"/>
        </a:p>
      </dgm:t>
    </dgm:pt>
    <dgm:pt modelId="{FC3B5CB5-F8D7-4D90-B557-D2A1D3C54FFF}" type="pres">
      <dgm:prSet presAssocID="{ACD13CAE-348B-456D-BC2B-A58DC4A44208}" presName="Name0" presStyleCnt="0">
        <dgm:presLayoutVars>
          <dgm:dir/>
          <dgm:resizeHandles/>
        </dgm:presLayoutVars>
      </dgm:prSet>
      <dgm:spPr/>
    </dgm:pt>
    <dgm:pt modelId="{5A470829-8BA3-42E1-8650-43FE0CE89173}" type="pres">
      <dgm:prSet presAssocID="{57F33E26-7A19-4612-95EC-F1167068B06F}" presName="compNode" presStyleCnt="0"/>
      <dgm:spPr/>
    </dgm:pt>
    <dgm:pt modelId="{31F1A5EB-3FF1-43D4-81B6-6254843E821C}" type="pres">
      <dgm:prSet presAssocID="{57F33E26-7A19-4612-95EC-F1167068B06F}" presName="dummyConnPt" presStyleCnt="0"/>
      <dgm:spPr/>
    </dgm:pt>
    <dgm:pt modelId="{AC83DE4A-46AD-4F60-AF46-A2C659E4492D}" type="pres">
      <dgm:prSet presAssocID="{57F33E26-7A19-4612-95EC-F1167068B06F}" presName="node" presStyleLbl="node1" presStyleIdx="0" presStyleCnt="6">
        <dgm:presLayoutVars>
          <dgm:bulletEnabled val="1"/>
        </dgm:presLayoutVars>
      </dgm:prSet>
      <dgm:spPr/>
    </dgm:pt>
    <dgm:pt modelId="{265A0795-4FC1-4D0E-AA20-C3DDCC125C07}" type="pres">
      <dgm:prSet presAssocID="{03B8D5E4-AAF2-42B0-83DA-BB38CB28B15E}" presName="sibTrans" presStyleLbl="bgSibTrans2D1" presStyleIdx="0" presStyleCnt="5"/>
      <dgm:spPr/>
    </dgm:pt>
    <dgm:pt modelId="{FE0E625B-2D94-42D9-9C67-19CDECB15C6B}" type="pres">
      <dgm:prSet presAssocID="{24EB870C-015D-4C87-9022-2CC3F6F3AF1E}" presName="compNode" presStyleCnt="0"/>
      <dgm:spPr/>
    </dgm:pt>
    <dgm:pt modelId="{BFC8E950-22F5-4104-95C6-4E2C810B5DCE}" type="pres">
      <dgm:prSet presAssocID="{24EB870C-015D-4C87-9022-2CC3F6F3AF1E}" presName="dummyConnPt" presStyleCnt="0"/>
      <dgm:spPr/>
    </dgm:pt>
    <dgm:pt modelId="{C3C9CC63-311D-4577-A3D2-6723008D2BF7}" type="pres">
      <dgm:prSet presAssocID="{24EB870C-015D-4C87-9022-2CC3F6F3AF1E}" presName="node" presStyleLbl="node1" presStyleIdx="1" presStyleCnt="6">
        <dgm:presLayoutVars>
          <dgm:bulletEnabled val="1"/>
        </dgm:presLayoutVars>
      </dgm:prSet>
      <dgm:spPr/>
    </dgm:pt>
    <dgm:pt modelId="{0AE06FC2-CD1F-4829-8039-5527C2E4B9CA}" type="pres">
      <dgm:prSet presAssocID="{CE7AE6FF-093E-4D88-9B2E-053B453B5AE6}" presName="sibTrans" presStyleLbl="bgSibTrans2D1" presStyleIdx="1" presStyleCnt="5"/>
      <dgm:spPr/>
    </dgm:pt>
    <dgm:pt modelId="{358A3B74-685A-44AD-83B4-09554FB4C6B1}" type="pres">
      <dgm:prSet presAssocID="{54E51879-B5F0-44E2-AEC3-97965FC28FF7}" presName="compNode" presStyleCnt="0"/>
      <dgm:spPr/>
    </dgm:pt>
    <dgm:pt modelId="{2145C0CB-5BBF-40FD-B395-AB1422CDF4BE}" type="pres">
      <dgm:prSet presAssocID="{54E51879-B5F0-44E2-AEC3-97965FC28FF7}" presName="dummyConnPt" presStyleCnt="0"/>
      <dgm:spPr/>
    </dgm:pt>
    <dgm:pt modelId="{019D3343-E868-49D5-B49D-48BDB33FFF5D}" type="pres">
      <dgm:prSet presAssocID="{54E51879-B5F0-44E2-AEC3-97965FC28FF7}" presName="node" presStyleLbl="node1" presStyleIdx="2" presStyleCnt="6" custLinFactX="12269" custLinFactY="-25653" custLinFactNeighborX="100000" custLinFactNeighborY="-100000">
        <dgm:presLayoutVars>
          <dgm:bulletEnabled val="1"/>
        </dgm:presLayoutVars>
      </dgm:prSet>
      <dgm:spPr/>
    </dgm:pt>
    <dgm:pt modelId="{677687B8-0FF0-47E3-BCBA-D7E377E65F0C}" type="pres">
      <dgm:prSet presAssocID="{2C77C705-973C-47F1-BEE9-24FA8FF30B75}" presName="sibTrans" presStyleLbl="bgSibTrans2D1" presStyleIdx="2" presStyleCnt="5"/>
      <dgm:spPr/>
    </dgm:pt>
    <dgm:pt modelId="{51FBBCA8-F2AA-4DBE-98FC-6C58F12C6330}" type="pres">
      <dgm:prSet presAssocID="{12709864-D48F-4C35-99D0-7EFA38A7823C}" presName="compNode" presStyleCnt="0"/>
      <dgm:spPr/>
    </dgm:pt>
    <dgm:pt modelId="{9D7ADE83-A2A8-4626-B929-C00630AEFB00}" type="pres">
      <dgm:prSet presAssocID="{12709864-D48F-4C35-99D0-7EFA38A7823C}" presName="dummyConnPt" presStyleCnt="0"/>
      <dgm:spPr/>
    </dgm:pt>
    <dgm:pt modelId="{52FBE01E-55BC-406D-83F3-0A9B7C84E4A5}" type="pres">
      <dgm:prSet presAssocID="{12709864-D48F-4C35-99D0-7EFA38A7823C}" presName="node" presStyleLbl="node1" presStyleIdx="3" presStyleCnt="6" custLinFactY="-100000" custLinFactNeighborX="-21433" custLinFactNeighborY="-150208">
        <dgm:presLayoutVars>
          <dgm:bulletEnabled val="1"/>
        </dgm:presLayoutVars>
      </dgm:prSet>
      <dgm:spPr/>
    </dgm:pt>
    <dgm:pt modelId="{326B991D-C6F8-4BA6-8670-1B12B9772AF8}" type="pres">
      <dgm:prSet presAssocID="{725DB652-0415-4AB0-8C99-F32925AE21BE}" presName="sibTrans" presStyleLbl="bgSibTrans2D1" presStyleIdx="3" presStyleCnt="5"/>
      <dgm:spPr/>
    </dgm:pt>
    <dgm:pt modelId="{9D80E003-68C2-4286-B79F-1E174F70BFE2}" type="pres">
      <dgm:prSet presAssocID="{1390861F-3571-45B0-828C-5F186F4EFF92}" presName="compNode" presStyleCnt="0"/>
      <dgm:spPr/>
    </dgm:pt>
    <dgm:pt modelId="{D745382C-037B-4926-9ED6-4FCB4E62C22D}" type="pres">
      <dgm:prSet presAssocID="{1390861F-3571-45B0-828C-5F186F4EFF92}" presName="dummyConnPt" presStyleCnt="0"/>
      <dgm:spPr/>
    </dgm:pt>
    <dgm:pt modelId="{AEFF0A8F-927E-40CC-B901-7335FA628161}" type="pres">
      <dgm:prSet presAssocID="{1390861F-3571-45B0-828C-5F186F4EFF92}" presName="node" presStyleLbl="node1" presStyleIdx="4" presStyleCnt="6" custLinFactY="-25208" custLinFactNeighborX="90971" custLinFactNeighborY="-100000">
        <dgm:presLayoutVars>
          <dgm:bulletEnabled val="1"/>
        </dgm:presLayoutVars>
      </dgm:prSet>
      <dgm:spPr/>
    </dgm:pt>
    <dgm:pt modelId="{4D8A66D7-84D5-409B-AC7F-31F677489E13}" type="pres">
      <dgm:prSet presAssocID="{B9F38A94-AC58-4D70-A7A0-AA39201BE4F7}" presName="sibTrans" presStyleLbl="bgSibTrans2D1" presStyleIdx="4" presStyleCnt="5"/>
      <dgm:spPr/>
    </dgm:pt>
    <dgm:pt modelId="{3EF75AFE-F27E-4826-AB95-D488EB81F1F4}" type="pres">
      <dgm:prSet presAssocID="{BBC2BDFB-32FE-4842-80F3-103D108FD248}" presName="compNode" presStyleCnt="0"/>
      <dgm:spPr/>
    </dgm:pt>
    <dgm:pt modelId="{A463D0A3-2120-4D17-B63C-B82E6382C972}" type="pres">
      <dgm:prSet presAssocID="{BBC2BDFB-32FE-4842-80F3-103D108FD248}" presName="dummyConnPt" presStyleCnt="0"/>
      <dgm:spPr/>
    </dgm:pt>
    <dgm:pt modelId="{11573BF4-0E5F-4E03-A72A-F70C4070184D}" type="pres">
      <dgm:prSet presAssocID="{BBC2BDFB-32FE-4842-80F3-103D108FD248}" presName="node" presStyleLbl="node1" presStyleIdx="5" presStyleCnt="6" custLinFactY="25878" custLinFactNeighborX="92333" custLinFactNeighborY="100000">
        <dgm:presLayoutVars>
          <dgm:bulletEnabled val="1"/>
        </dgm:presLayoutVars>
      </dgm:prSet>
      <dgm:spPr/>
    </dgm:pt>
  </dgm:ptLst>
  <dgm:cxnLst>
    <dgm:cxn modelId="{D33AF226-E38A-430A-91EC-01667C9FAA62}" srcId="{ACD13CAE-348B-456D-BC2B-A58DC4A44208}" destId="{54E51879-B5F0-44E2-AEC3-97965FC28FF7}" srcOrd="2" destOrd="0" parTransId="{A69433A8-BCF9-4653-B139-BC0AF7682FB5}" sibTransId="{2C77C705-973C-47F1-BEE9-24FA8FF30B75}"/>
    <dgm:cxn modelId="{F5EEF4C3-78BD-436C-8D10-12EEB2C00FD2}" type="presOf" srcId="{57F33E26-7A19-4612-95EC-F1167068B06F}" destId="{AC83DE4A-46AD-4F60-AF46-A2C659E4492D}" srcOrd="0" destOrd="0" presId="urn:microsoft.com/office/officeart/2005/8/layout/bProcess4"/>
    <dgm:cxn modelId="{F64F30E6-2A04-4408-A6BE-01FDA25E0670}" srcId="{ACD13CAE-348B-456D-BC2B-A58DC4A44208}" destId="{24EB870C-015D-4C87-9022-2CC3F6F3AF1E}" srcOrd="1" destOrd="0" parTransId="{63F6B591-9829-4A14-A486-C1FA08C5F813}" sibTransId="{CE7AE6FF-093E-4D88-9B2E-053B453B5AE6}"/>
    <dgm:cxn modelId="{7768E504-601E-4ED6-8AE3-BD4C363AFDA4}" type="presOf" srcId="{1390861F-3571-45B0-828C-5F186F4EFF92}" destId="{AEFF0A8F-927E-40CC-B901-7335FA628161}" srcOrd="0" destOrd="0" presId="urn:microsoft.com/office/officeart/2005/8/layout/bProcess4"/>
    <dgm:cxn modelId="{11DA7006-6A0E-43D5-B1BE-5E0071993CF6}" type="presOf" srcId="{12709864-D48F-4C35-99D0-7EFA38A7823C}" destId="{52FBE01E-55BC-406D-83F3-0A9B7C84E4A5}" srcOrd="0" destOrd="0" presId="urn:microsoft.com/office/officeart/2005/8/layout/bProcess4"/>
    <dgm:cxn modelId="{ADEC375C-D355-49D5-AEE0-1838D515A8DE}" type="presOf" srcId="{2C77C705-973C-47F1-BEE9-24FA8FF30B75}" destId="{677687B8-0FF0-47E3-BCBA-D7E377E65F0C}" srcOrd="0" destOrd="0" presId="urn:microsoft.com/office/officeart/2005/8/layout/bProcess4"/>
    <dgm:cxn modelId="{78C78166-EDAC-4ADB-883D-E7FD83D9ED53}" srcId="{ACD13CAE-348B-456D-BC2B-A58DC4A44208}" destId="{12709864-D48F-4C35-99D0-7EFA38A7823C}" srcOrd="3" destOrd="0" parTransId="{3962D793-2B2A-4E64-8990-B2831C843920}" sibTransId="{725DB652-0415-4AB0-8C99-F32925AE21BE}"/>
    <dgm:cxn modelId="{D4884A7B-0E94-4623-8DE2-CA53305FABB9}" type="presOf" srcId="{24EB870C-015D-4C87-9022-2CC3F6F3AF1E}" destId="{C3C9CC63-311D-4577-A3D2-6723008D2BF7}" srcOrd="0" destOrd="0" presId="urn:microsoft.com/office/officeart/2005/8/layout/bProcess4"/>
    <dgm:cxn modelId="{4E7590A6-038C-4F22-9F78-78CAEC2A9115}" type="presOf" srcId="{CE7AE6FF-093E-4D88-9B2E-053B453B5AE6}" destId="{0AE06FC2-CD1F-4829-8039-5527C2E4B9CA}" srcOrd="0" destOrd="0" presId="urn:microsoft.com/office/officeart/2005/8/layout/bProcess4"/>
    <dgm:cxn modelId="{8AB62F8D-F2A4-4EA7-AAFB-18C931601518}" type="presOf" srcId="{03B8D5E4-AAF2-42B0-83DA-BB38CB28B15E}" destId="{265A0795-4FC1-4D0E-AA20-C3DDCC125C07}" srcOrd="0" destOrd="0" presId="urn:microsoft.com/office/officeart/2005/8/layout/bProcess4"/>
    <dgm:cxn modelId="{6B5A172C-F844-4445-A9F6-84382220DA3F}" srcId="{ACD13CAE-348B-456D-BC2B-A58DC4A44208}" destId="{BBC2BDFB-32FE-4842-80F3-103D108FD248}" srcOrd="5" destOrd="0" parTransId="{34C1DB1A-6B75-4C05-98CE-FF388314A154}" sibTransId="{FCC485D6-9959-4219-AB8A-93610E631E85}"/>
    <dgm:cxn modelId="{C850CE4A-C651-4E39-8B17-60AFB6BFA305}" type="presOf" srcId="{BBC2BDFB-32FE-4842-80F3-103D108FD248}" destId="{11573BF4-0E5F-4E03-A72A-F70C4070184D}" srcOrd="0" destOrd="0" presId="urn:microsoft.com/office/officeart/2005/8/layout/bProcess4"/>
    <dgm:cxn modelId="{5A9B136B-4DCE-4125-AFD7-DBA0C26F67E3}" type="presOf" srcId="{B9F38A94-AC58-4D70-A7A0-AA39201BE4F7}" destId="{4D8A66D7-84D5-409B-AC7F-31F677489E13}" srcOrd="0" destOrd="0" presId="urn:microsoft.com/office/officeart/2005/8/layout/bProcess4"/>
    <dgm:cxn modelId="{259D27E9-6D8F-4C6B-A0FC-1F1099C623CE}" type="presOf" srcId="{725DB652-0415-4AB0-8C99-F32925AE21BE}" destId="{326B991D-C6F8-4BA6-8670-1B12B9772AF8}" srcOrd="0" destOrd="0" presId="urn:microsoft.com/office/officeart/2005/8/layout/bProcess4"/>
    <dgm:cxn modelId="{1AF70A22-72D0-4AC1-A20E-B0D37A48C513}" srcId="{ACD13CAE-348B-456D-BC2B-A58DC4A44208}" destId="{1390861F-3571-45B0-828C-5F186F4EFF92}" srcOrd="4" destOrd="0" parTransId="{5945C0BA-A24A-4BD0-A4F7-8A93857FA600}" sibTransId="{B9F38A94-AC58-4D70-A7A0-AA39201BE4F7}"/>
    <dgm:cxn modelId="{35E324A0-1CE6-480B-ABFA-FDA48F9663C3}" type="presOf" srcId="{ACD13CAE-348B-456D-BC2B-A58DC4A44208}" destId="{FC3B5CB5-F8D7-4D90-B557-D2A1D3C54FFF}" srcOrd="0" destOrd="0" presId="urn:microsoft.com/office/officeart/2005/8/layout/bProcess4"/>
    <dgm:cxn modelId="{00F557AF-99AD-453B-8E62-5D1075525DC9}" srcId="{ACD13CAE-348B-456D-BC2B-A58DC4A44208}" destId="{57F33E26-7A19-4612-95EC-F1167068B06F}" srcOrd="0" destOrd="0" parTransId="{7FD11C17-CA33-4577-8484-C466E686DEEB}" sibTransId="{03B8D5E4-AAF2-42B0-83DA-BB38CB28B15E}"/>
    <dgm:cxn modelId="{3E0280B7-3E58-42ED-A2AE-9EFF97939130}" type="presOf" srcId="{54E51879-B5F0-44E2-AEC3-97965FC28FF7}" destId="{019D3343-E868-49D5-B49D-48BDB33FFF5D}" srcOrd="0" destOrd="0" presId="urn:microsoft.com/office/officeart/2005/8/layout/bProcess4"/>
    <dgm:cxn modelId="{15BADD83-F8CE-4F64-A004-4FB87B25F390}" type="presParOf" srcId="{FC3B5CB5-F8D7-4D90-B557-D2A1D3C54FFF}" destId="{5A470829-8BA3-42E1-8650-43FE0CE89173}" srcOrd="0" destOrd="0" presId="urn:microsoft.com/office/officeart/2005/8/layout/bProcess4"/>
    <dgm:cxn modelId="{354DF4CA-050A-49BD-8C50-623F6612EFEF}" type="presParOf" srcId="{5A470829-8BA3-42E1-8650-43FE0CE89173}" destId="{31F1A5EB-3FF1-43D4-81B6-6254843E821C}" srcOrd="0" destOrd="0" presId="urn:microsoft.com/office/officeart/2005/8/layout/bProcess4"/>
    <dgm:cxn modelId="{E6E114F2-89C3-44B8-A0B1-807052F96F7A}" type="presParOf" srcId="{5A470829-8BA3-42E1-8650-43FE0CE89173}" destId="{AC83DE4A-46AD-4F60-AF46-A2C659E4492D}" srcOrd="1" destOrd="0" presId="urn:microsoft.com/office/officeart/2005/8/layout/bProcess4"/>
    <dgm:cxn modelId="{5ED36C37-2F92-4D73-9BFC-C492594F7A62}" type="presParOf" srcId="{FC3B5CB5-F8D7-4D90-B557-D2A1D3C54FFF}" destId="{265A0795-4FC1-4D0E-AA20-C3DDCC125C07}" srcOrd="1" destOrd="0" presId="urn:microsoft.com/office/officeart/2005/8/layout/bProcess4"/>
    <dgm:cxn modelId="{52766FDE-12D3-4BD3-9B75-49CEDE095047}" type="presParOf" srcId="{FC3B5CB5-F8D7-4D90-B557-D2A1D3C54FFF}" destId="{FE0E625B-2D94-42D9-9C67-19CDECB15C6B}" srcOrd="2" destOrd="0" presId="urn:microsoft.com/office/officeart/2005/8/layout/bProcess4"/>
    <dgm:cxn modelId="{B63DC5AC-201E-46FF-92CE-D81BFEE166F3}" type="presParOf" srcId="{FE0E625B-2D94-42D9-9C67-19CDECB15C6B}" destId="{BFC8E950-22F5-4104-95C6-4E2C810B5DCE}" srcOrd="0" destOrd="0" presId="urn:microsoft.com/office/officeart/2005/8/layout/bProcess4"/>
    <dgm:cxn modelId="{BA87C8E4-4C03-4AF1-B832-874C2394387B}" type="presParOf" srcId="{FE0E625B-2D94-42D9-9C67-19CDECB15C6B}" destId="{C3C9CC63-311D-4577-A3D2-6723008D2BF7}" srcOrd="1" destOrd="0" presId="urn:microsoft.com/office/officeart/2005/8/layout/bProcess4"/>
    <dgm:cxn modelId="{61876403-B207-4CBF-B830-D8EE04D8508C}" type="presParOf" srcId="{FC3B5CB5-F8D7-4D90-B557-D2A1D3C54FFF}" destId="{0AE06FC2-CD1F-4829-8039-5527C2E4B9CA}" srcOrd="3" destOrd="0" presId="urn:microsoft.com/office/officeart/2005/8/layout/bProcess4"/>
    <dgm:cxn modelId="{EBB124DC-D449-4C95-9282-B1EBBC95F44C}" type="presParOf" srcId="{FC3B5CB5-F8D7-4D90-B557-D2A1D3C54FFF}" destId="{358A3B74-685A-44AD-83B4-09554FB4C6B1}" srcOrd="4" destOrd="0" presId="urn:microsoft.com/office/officeart/2005/8/layout/bProcess4"/>
    <dgm:cxn modelId="{4E38A211-9B43-4FCA-B5C7-6666F73DEDC1}" type="presParOf" srcId="{358A3B74-685A-44AD-83B4-09554FB4C6B1}" destId="{2145C0CB-5BBF-40FD-B395-AB1422CDF4BE}" srcOrd="0" destOrd="0" presId="urn:microsoft.com/office/officeart/2005/8/layout/bProcess4"/>
    <dgm:cxn modelId="{E0FB86C8-DA20-416B-83DB-197BE0852CB1}" type="presParOf" srcId="{358A3B74-685A-44AD-83B4-09554FB4C6B1}" destId="{019D3343-E868-49D5-B49D-48BDB33FFF5D}" srcOrd="1" destOrd="0" presId="urn:microsoft.com/office/officeart/2005/8/layout/bProcess4"/>
    <dgm:cxn modelId="{A164DADA-9786-4AF7-A3B9-D43EAE00C7A2}" type="presParOf" srcId="{FC3B5CB5-F8D7-4D90-B557-D2A1D3C54FFF}" destId="{677687B8-0FF0-47E3-BCBA-D7E377E65F0C}" srcOrd="5" destOrd="0" presId="urn:microsoft.com/office/officeart/2005/8/layout/bProcess4"/>
    <dgm:cxn modelId="{C471C14B-8216-4908-9F6C-521240E567E4}" type="presParOf" srcId="{FC3B5CB5-F8D7-4D90-B557-D2A1D3C54FFF}" destId="{51FBBCA8-F2AA-4DBE-98FC-6C58F12C6330}" srcOrd="6" destOrd="0" presId="urn:microsoft.com/office/officeart/2005/8/layout/bProcess4"/>
    <dgm:cxn modelId="{22E0F4A0-528D-4F72-8B82-8B64D01BC865}" type="presParOf" srcId="{51FBBCA8-F2AA-4DBE-98FC-6C58F12C6330}" destId="{9D7ADE83-A2A8-4626-B929-C00630AEFB00}" srcOrd="0" destOrd="0" presId="urn:microsoft.com/office/officeart/2005/8/layout/bProcess4"/>
    <dgm:cxn modelId="{6349915B-4FF7-4FC1-83F9-313C4E9406E8}" type="presParOf" srcId="{51FBBCA8-F2AA-4DBE-98FC-6C58F12C6330}" destId="{52FBE01E-55BC-406D-83F3-0A9B7C84E4A5}" srcOrd="1" destOrd="0" presId="urn:microsoft.com/office/officeart/2005/8/layout/bProcess4"/>
    <dgm:cxn modelId="{C58ECDE8-0025-4D0D-A84D-9BC6E458BAB8}" type="presParOf" srcId="{FC3B5CB5-F8D7-4D90-B557-D2A1D3C54FFF}" destId="{326B991D-C6F8-4BA6-8670-1B12B9772AF8}" srcOrd="7" destOrd="0" presId="urn:microsoft.com/office/officeart/2005/8/layout/bProcess4"/>
    <dgm:cxn modelId="{42840778-B1EA-4DDE-88A5-504B46F2FD27}" type="presParOf" srcId="{FC3B5CB5-F8D7-4D90-B557-D2A1D3C54FFF}" destId="{9D80E003-68C2-4286-B79F-1E174F70BFE2}" srcOrd="8" destOrd="0" presId="urn:microsoft.com/office/officeart/2005/8/layout/bProcess4"/>
    <dgm:cxn modelId="{C51B1404-6606-4D1A-AA7B-4FEEA2C7B91E}" type="presParOf" srcId="{9D80E003-68C2-4286-B79F-1E174F70BFE2}" destId="{D745382C-037B-4926-9ED6-4FCB4E62C22D}" srcOrd="0" destOrd="0" presId="urn:microsoft.com/office/officeart/2005/8/layout/bProcess4"/>
    <dgm:cxn modelId="{B8EBBF3C-AD6E-47ED-8CED-7876B05E02B7}" type="presParOf" srcId="{9D80E003-68C2-4286-B79F-1E174F70BFE2}" destId="{AEFF0A8F-927E-40CC-B901-7335FA628161}" srcOrd="1" destOrd="0" presId="urn:microsoft.com/office/officeart/2005/8/layout/bProcess4"/>
    <dgm:cxn modelId="{037BE2AB-DCEC-4E1C-B801-AF7D267A371F}" type="presParOf" srcId="{FC3B5CB5-F8D7-4D90-B557-D2A1D3C54FFF}" destId="{4D8A66D7-84D5-409B-AC7F-31F677489E13}" srcOrd="9" destOrd="0" presId="urn:microsoft.com/office/officeart/2005/8/layout/bProcess4"/>
    <dgm:cxn modelId="{F7195FA3-9F29-415B-ABF9-754ACC488C4A}" type="presParOf" srcId="{FC3B5CB5-F8D7-4D90-B557-D2A1D3C54FFF}" destId="{3EF75AFE-F27E-4826-AB95-D488EB81F1F4}" srcOrd="10" destOrd="0" presId="urn:microsoft.com/office/officeart/2005/8/layout/bProcess4"/>
    <dgm:cxn modelId="{11892AFD-89F7-47B4-B840-F53D68568F3E}" type="presParOf" srcId="{3EF75AFE-F27E-4826-AB95-D488EB81F1F4}" destId="{A463D0A3-2120-4D17-B63C-B82E6382C972}" srcOrd="0" destOrd="0" presId="urn:microsoft.com/office/officeart/2005/8/layout/bProcess4"/>
    <dgm:cxn modelId="{4ACD17AB-46F9-4AC7-97C0-5466B6171038}" type="presParOf" srcId="{3EF75AFE-F27E-4826-AB95-D488EB81F1F4}" destId="{11573BF4-0E5F-4E03-A72A-F70C4070184D}" srcOrd="1" destOrd="0" presId="urn:microsoft.com/office/officeart/2005/8/layout/b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A0795-4FC1-4D0E-AA20-C3DDCC125C07}">
      <dsp:nvSpPr>
        <dsp:cNvPr id="0" name=""/>
        <dsp:cNvSpPr/>
      </dsp:nvSpPr>
      <dsp:spPr>
        <a:xfrm rot="5400000">
          <a:off x="1962723" y="759023"/>
          <a:ext cx="1185859" cy="143143"/>
        </a:xfrm>
        <a:prstGeom prst="rect">
          <a:avLst/>
        </a:prstGeom>
        <a:solidFill>
          <a:srgbClr val="073776"/>
        </a:solidFill>
        <a:ln>
          <a:noFill/>
        </a:ln>
        <a:effectLst/>
      </dsp:spPr>
      <dsp:style>
        <a:lnRef idx="0">
          <a:scrgbClr r="0" g="0" b="0"/>
        </a:lnRef>
        <a:fillRef idx="1">
          <a:scrgbClr r="0" g="0" b="0"/>
        </a:fillRef>
        <a:effectRef idx="0">
          <a:scrgbClr r="0" g="0" b="0"/>
        </a:effectRef>
        <a:fontRef idx="minor">
          <a:schemeClr val="lt1"/>
        </a:fontRef>
      </dsp:style>
    </dsp:sp>
    <dsp:sp modelId="{AC83DE4A-46AD-4F60-AF46-A2C659E4492D}">
      <dsp:nvSpPr>
        <dsp:cNvPr id="0" name=""/>
        <dsp:cNvSpPr/>
      </dsp:nvSpPr>
      <dsp:spPr>
        <a:xfrm>
          <a:off x="2234053" y="39"/>
          <a:ext cx="1590485" cy="954291"/>
        </a:xfrm>
        <a:prstGeom prst="roundRect">
          <a:avLst>
            <a:gd name="adj" fmla="val 10000"/>
          </a:avLst>
        </a:prstGeom>
        <a:solidFill>
          <a:srgbClr val="0737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Align C-arm with hole</a:t>
          </a:r>
        </a:p>
      </dsp:txBody>
      <dsp:txXfrm>
        <a:off x="2262003" y="27989"/>
        <a:ext cx="1534585" cy="898391"/>
      </dsp:txXfrm>
    </dsp:sp>
    <dsp:sp modelId="{0AE06FC2-CD1F-4829-8039-5527C2E4B9CA}">
      <dsp:nvSpPr>
        <dsp:cNvPr id="0" name=""/>
        <dsp:cNvSpPr/>
      </dsp:nvSpPr>
      <dsp:spPr>
        <a:xfrm rot="21594736">
          <a:off x="2559154" y="1354090"/>
          <a:ext cx="1782122" cy="143143"/>
        </a:xfrm>
        <a:prstGeom prst="rect">
          <a:avLst/>
        </a:prstGeom>
        <a:solidFill>
          <a:srgbClr val="073776"/>
        </a:solidFill>
        <a:ln>
          <a:noFill/>
        </a:ln>
        <a:effectLst/>
      </dsp:spPr>
      <dsp:style>
        <a:lnRef idx="0">
          <a:scrgbClr r="0" g="0" b="0"/>
        </a:lnRef>
        <a:fillRef idx="1">
          <a:scrgbClr r="0" g="0" b="0"/>
        </a:fillRef>
        <a:effectRef idx="0">
          <a:scrgbClr r="0" g="0" b="0"/>
        </a:effectRef>
        <a:fontRef idx="minor">
          <a:schemeClr val="lt1"/>
        </a:fontRef>
      </dsp:style>
    </dsp:sp>
    <dsp:sp modelId="{C3C9CC63-311D-4577-A3D2-6723008D2BF7}">
      <dsp:nvSpPr>
        <dsp:cNvPr id="0" name=""/>
        <dsp:cNvSpPr/>
      </dsp:nvSpPr>
      <dsp:spPr>
        <a:xfrm>
          <a:off x="2234053" y="1192904"/>
          <a:ext cx="1590485" cy="954291"/>
        </a:xfrm>
        <a:prstGeom prst="roundRect">
          <a:avLst>
            <a:gd name="adj" fmla="val 10000"/>
          </a:avLst>
        </a:prstGeom>
        <a:solidFill>
          <a:srgbClr val="0737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Skin incision</a:t>
          </a:r>
        </a:p>
      </dsp:txBody>
      <dsp:txXfrm>
        <a:off x="2262003" y="1220854"/>
        <a:ext cx="1534585" cy="898391"/>
      </dsp:txXfrm>
    </dsp:sp>
    <dsp:sp modelId="{677687B8-0FF0-47E3-BCBA-D7E377E65F0C}">
      <dsp:nvSpPr>
        <dsp:cNvPr id="0" name=""/>
        <dsp:cNvSpPr/>
      </dsp:nvSpPr>
      <dsp:spPr>
        <a:xfrm rot="16167464">
          <a:off x="3745833" y="755887"/>
          <a:ext cx="1179720" cy="143143"/>
        </a:xfrm>
        <a:prstGeom prst="rect">
          <a:avLst/>
        </a:prstGeom>
        <a:solidFill>
          <a:srgbClr val="073776"/>
        </a:solidFill>
        <a:ln>
          <a:noFill/>
        </a:ln>
        <a:effectLst/>
      </dsp:spPr>
      <dsp:style>
        <a:lnRef idx="0">
          <a:scrgbClr r="0" g="0" b="0"/>
        </a:lnRef>
        <a:fillRef idx="1">
          <a:scrgbClr r="0" g="0" b="0"/>
        </a:fillRef>
        <a:effectRef idx="0">
          <a:scrgbClr r="0" g="0" b="0"/>
        </a:effectRef>
        <a:fontRef idx="minor">
          <a:schemeClr val="lt1"/>
        </a:fontRef>
      </dsp:style>
    </dsp:sp>
    <dsp:sp modelId="{019D3343-E868-49D5-B49D-48BDB33FFF5D}">
      <dsp:nvSpPr>
        <dsp:cNvPr id="0" name=""/>
        <dsp:cNvSpPr/>
      </dsp:nvSpPr>
      <dsp:spPr>
        <a:xfrm>
          <a:off x="4019676" y="1186672"/>
          <a:ext cx="1590485" cy="954291"/>
        </a:xfrm>
        <a:prstGeom prst="roundRect">
          <a:avLst>
            <a:gd name="adj" fmla="val 10000"/>
          </a:avLst>
        </a:prstGeom>
        <a:solidFill>
          <a:srgbClr val="0737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Pre-notch on bone surface</a:t>
          </a:r>
        </a:p>
      </dsp:txBody>
      <dsp:txXfrm>
        <a:off x="4047626" y="1214622"/>
        <a:ext cx="1534585" cy="898391"/>
      </dsp:txXfrm>
    </dsp:sp>
    <dsp:sp modelId="{326B991D-C6F8-4BA6-8670-1B12B9772AF8}">
      <dsp:nvSpPr>
        <dsp:cNvPr id="0" name=""/>
        <dsp:cNvSpPr/>
      </dsp:nvSpPr>
      <dsp:spPr>
        <a:xfrm>
          <a:off x="4333613" y="162551"/>
          <a:ext cx="1780764" cy="143143"/>
        </a:xfrm>
        <a:prstGeom prst="rect">
          <a:avLst/>
        </a:prstGeom>
        <a:solidFill>
          <a:srgbClr val="073776"/>
        </a:solidFill>
        <a:ln>
          <a:noFill/>
        </a:ln>
        <a:effectLst/>
      </dsp:spPr>
      <dsp:style>
        <a:lnRef idx="0">
          <a:scrgbClr r="0" g="0" b="0"/>
        </a:lnRef>
        <a:fillRef idx="1">
          <a:scrgbClr r="0" g="0" b="0"/>
        </a:fillRef>
        <a:effectRef idx="0">
          <a:scrgbClr r="0" g="0" b="0"/>
        </a:effectRef>
        <a:fontRef idx="minor">
          <a:schemeClr val="lt1"/>
        </a:fontRef>
      </dsp:style>
    </dsp:sp>
    <dsp:sp modelId="{52FBE01E-55BC-406D-83F3-0A9B7C84E4A5}">
      <dsp:nvSpPr>
        <dsp:cNvPr id="0" name=""/>
        <dsp:cNvSpPr/>
      </dsp:nvSpPr>
      <dsp:spPr>
        <a:xfrm>
          <a:off x="4008511" y="0"/>
          <a:ext cx="1590485" cy="954291"/>
        </a:xfrm>
        <a:prstGeom prst="roundRect">
          <a:avLst>
            <a:gd name="adj" fmla="val 10000"/>
          </a:avLst>
        </a:prstGeom>
        <a:solidFill>
          <a:srgbClr val="0737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Align tip of drill with hole</a:t>
          </a:r>
        </a:p>
      </dsp:txBody>
      <dsp:txXfrm>
        <a:off x="4036461" y="27950"/>
        <a:ext cx="1534585" cy="898391"/>
      </dsp:txXfrm>
    </dsp:sp>
    <dsp:sp modelId="{4D8A66D7-84D5-409B-AC7F-31F677489E13}">
      <dsp:nvSpPr>
        <dsp:cNvPr id="0" name=""/>
        <dsp:cNvSpPr/>
      </dsp:nvSpPr>
      <dsp:spPr>
        <a:xfrm rot="5347883">
          <a:off x="5528001" y="764943"/>
          <a:ext cx="1197918" cy="143143"/>
        </a:xfrm>
        <a:prstGeom prst="rect">
          <a:avLst/>
        </a:prstGeom>
        <a:solidFill>
          <a:srgbClr val="073776"/>
        </a:solidFill>
        <a:ln>
          <a:noFill/>
        </a:ln>
        <a:effectLst/>
      </dsp:spPr>
      <dsp:style>
        <a:lnRef idx="0">
          <a:scrgbClr r="0" g="0" b="0"/>
        </a:lnRef>
        <a:fillRef idx="1">
          <a:scrgbClr r="0" g="0" b="0"/>
        </a:fillRef>
        <a:effectRef idx="0">
          <a:scrgbClr r="0" g="0" b="0"/>
        </a:effectRef>
        <a:fontRef idx="minor">
          <a:schemeClr val="lt1"/>
        </a:fontRef>
      </dsp:style>
    </dsp:sp>
    <dsp:sp modelId="{AEFF0A8F-927E-40CC-B901-7335FA628161}">
      <dsp:nvSpPr>
        <dsp:cNvPr id="0" name=""/>
        <dsp:cNvSpPr/>
      </dsp:nvSpPr>
      <dsp:spPr>
        <a:xfrm>
          <a:off x="5796281" y="0"/>
          <a:ext cx="1590485" cy="954291"/>
        </a:xfrm>
        <a:prstGeom prst="roundRect">
          <a:avLst>
            <a:gd name="adj" fmla="val 10000"/>
          </a:avLst>
        </a:prstGeom>
        <a:solidFill>
          <a:srgbClr val="0737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Drill</a:t>
          </a:r>
        </a:p>
      </dsp:txBody>
      <dsp:txXfrm>
        <a:off x="5824231" y="27950"/>
        <a:ext cx="1534585" cy="898391"/>
      </dsp:txXfrm>
    </dsp:sp>
    <dsp:sp modelId="{11573BF4-0E5F-4E03-A72A-F70C4070184D}">
      <dsp:nvSpPr>
        <dsp:cNvPr id="0" name=""/>
        <dsp:cNvSpPr/>
      </dsp:nvSpPr>
      <dsp:spPr>
        <a:xfrm>
          <a:off x="5817943" y="1201282"/>
          <a:ext cx="1590485" cy="954291"/>
        </a:xfrm>
        <a:prstGeom prst="roundRect">
          <a:avLst>
            <a:gd name="adj" fmla="val 10000"/>
          </a:avLst>
        </a:prstGeom>
        <a:solidFill>
          <a:srgbClr val="0737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Place screw</a:t>
          </a:r>
        </a:p>
      </dsp:txBody>
      <dsp:txXfrm>
        <a:off x="5845893" y="1229232"/>
        <a:ext cx="1534585" cy="89839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9CE6937D-10D5-9A4E-8AE5-3BD40A349CB2}" type="datetimeFigureOut">
              <a:rPr lang="en-US" smtClean="0"/>
              <a:t>3/9/2017</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4D6F51CD-B87E-504E-9940-0A8EC0898CB6}" type="slidenum">
              <a:rPr lang="en-US" smtClean="0"/>
              <a:t>‹#›</a:t>
            </a:fld>
            <a:endParaRPr lang="en-US"/>
          </a:p>
        </p:txBody>
      </p:sp>
    </p:spTree>
    <p:extLst>
      <p:ext uri="{BB962C8B-B14F-4D97-AF65-F5344CB8AC3E}">
        <p14:creationId xmlns:p14="http://schemas.microsoft.com/office/powerpoint/2010/main" val="16340560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9DD0FCC8-D1FC-D145-A009-25D2FF8D2EB2}" type="datetimeFigureOut">
              <a:rPr lang="en-US" smtClean="0"/>
              <a:t>3/9/2017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06146913-DBF3-5540-BABC-D9F21B354423}" type="slidenum">
              <a:rPr lang="en-US" smtClean="0"/>
              <a:t>‹#›</a:t>
            </a:fld>
            <a:endParaRPr lang="en-US"/>
          </a:p>
        </p:txBody>
      </p:sp>
    </p:spTree>
    <p:extLst>
      <p:ext uri="{BB962C8B-B14F-4D97-AF65-F5344CB8AC3E}">
        <p14:creationId xmlns:p14="http://schemas.microsoft.com/office/powerpoint/2010/main" val="4837461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Spheres are different sized on upper and lower branch</a:t>
            </a:r>
          </a:p>
          <a:p>
            <a:r>
              <a:rPr lang="en-CA" dirty="0"/>
              <a:t>Fluorescent</a:t>
            </a:r>
            <a:r>
              <a:rPr lang="en-CA" baseline="0" dirty="0"/>
              <a:t> coated</a:t>
            </a:r>
          </a:p>
          <a:p>
            <a:r>
              <a:rPr lang="en-CA" baseline="0" dirty="0"/>
              <a:t>Use OpenCV to detect balls</a:t>
            </a:r>
          </a:p>
          <a:p>
            <a:r>
              <a:rPr lang="en-CA" baseline="0" dirty="0"/>
              <a:t>Largest is probable location of A, least square line fitting for B and C positions and least variation in ball size</a:t>
            </a:r>
          </a:p>
          <a:p>
            <a:r>
              <a:rPr lang="en-CA" baseline="0" dirty="0"/>
              <a:t>Registration from optical to X-ray image</a:t>
            </a:r>
            <a:endParaRPr lang="en-CA" dirty="0"/>
          </a:p>
        </p:txBody>
      </p:sp>
      <p:sp>
        <p:nvSpPr>
          <p:cNvPr id="4" name="Slide Number Placeholder 3"/>
          <p:cNvSpPr>
            <a:spLocks noGrp="1"/>
          </p:cNvSpPr>
          <p:nvPr>
            <p:ph type="sldNum" sz="quarter" idx="10"/>
          </p:nvPr>
        </p:nvSpPr>
        <p:spPr/>
        <p:txBody>
          <a:bodyPr/>
          <a:lstStyle/>
          <a:p>
            <a:fld id="{06146913-DBF3-5540-BABC-D9F21B354423}" type="slidenum">
              <a:rPr lang="en-US" smtClean="0"/>
              <a:t>5</a:t>
            </a:fld>
            <a:endParaRPr lang="en-US"/>
          </a:p>
        </p:txBody>
      </p:sp>
    </p:spTree>
    <p:extLst>
      <p:ext uri="{BB962C8B-B14F-4D97-AF65-F5344CB8AC3E}">
        <p14:creationId xmlns:p14="http://schemas.microsoft.com/office/powerpoint/2010/main" val="3891431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failure was due to</a:t>
            </a:r>
            <a:r>
              <a:rPr lang="en-CA" baseline="0" dirty="0"/>
              <a:t> nail shifting, doesn’t happen in real life </a:t>
            </a:r>
            <a:r>
              <a:rPr lang="en-CA" baseline="0" dirty="0" err="1"/>
              <a:t>cuz</a:t>
            </a:r>
            <a:r>
              <a:rPr lang="en-CA" baseline="0" dirty="0"/>
              <a:t> fixed with rigging</a:t>
            </a:r>
          </a:p>
          <a:p>
            <a:r>
              <a:rPr lang="en-CA" baseline="0" dirty="0"/>
              <a:t>Other 3 from resident, not notching deep enough</a:t>
            </a:r>
          </a:p>
          <a:p>
            <a:endParaRPr lang="en-CA" dirty="0"/>
          </a:p>
        </p:txBody>
      </p:sp>
      <p:sp>
        <p:nvSpPr>
          <p:cNvPr id="4" name="Slide Number Placeholder 3"/>
          <p:cNvSpPr>
            <a:spLocks noGrp="1"/>
          </p:cNvSpPr>
          <p:nvPr>
            <p:ph type="sldNum" sz="quarter" idx="10"/>
          </p:nvPr>
        </p:nvSpPr>
        <p:spPr/>
        <p:txBody>
          <a:bodyPr/>
          <a:lstStyle/>
          <a:p>
            <a:fld id="{06146913-DBF3-5540-BABC-D9F21B354423}" type="slidenum">
              <a:rPr lang="en-US" smtClean="0"/>
              <a:t>7</a:t>
            </a:fld>
            <a:endParaRPr lang="en-US"/>
          </a:p>
        </p:txBody>
      </p:sp>
    </p:spTree>
    <p:extLst>
      <p:ext uri="{BB962C8B-B14F-4D97-AF65-F5344CB8AC3E}">
        <p14:creationId xmlns:p14="http://schemas.microsoft.com/office/powerpoint/2010/main" val="411020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Can’t place on K-wire</a:t>
            </a:r>
            <a:r>
              <a:rPr lang="en-CA" baseline="0" dirty="0"/>
              <a:t> – would get in way of drill, no pre-notching procedure.</a:t>
            </a:r>
          </a:p>
          <a:p>
            <a:r>
              <a:rPr lang="en-CA" baseline="0" dirty="0"/>
              <a:t>Want to do the same with bands on the K-wire, not applicable to all</a:t>
            </a:r>
          </a:p>
          <a:p>
            <a:r>
              <a:rPr lang="en-CA" baseline="0" dirty="0"/>
              <a:t>Show that an augmented solution can help and reduce need for X-rays</a:t>
            </a:r>
          </a:p>
          <a:p>
            <a:endParaRPr lang="en-CA" baseline="0" dirty="0"/>
          </a:p>
        </p:txBody>
      </p:sp>
      <p:sp>
        <p:nvSpPr>
          <p:cNvPr id="4" name="Slide Number Placeholder 3"/>
          <p:cNvSpPr>
            <a:spLocks noGrp="1"/>
          </p:cNvSpPr>
          <p:nvPr>
            <p:ph type="sldNum" sz="quarter" idx="10"/>
          </p:nvPr>
        </p:nvSpPr>
        <p:spPr/>
        <p:txBody>
          <a:bodyPr/>
          <a:lstStyle/>
          <a:p>
            <a:fld id="{06146913-DBF3-5540-BABC-D9F21B354423}" type="slidenum">
              <a:rPr lang="en-US" smtClean="0"/>
              <a:t>8</a:t>
            </a:fld>
            <a:endParaRPr lang="en-US"/>
          </a:p>
        </p:txBody>
      </p:sp>
    </p:spTree>
    <p:extLst>
      <p:ext uri="{BB962C8B-B14F-4D97-AF65-F5344CB8AC3E}">
        <p14:creationId xmlns:p14="http://schemas.microsoft.com/office/powerpoint/2010/main" val="64919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CA" dirty="0"/>
              <a:t>Unlike traditional learning, this is not from overfitting,</a:t>
            </a:r>
            <a:r>
              <a:rPr lang="en-CA" baseline="0" dirty="0"/>
              <a:t> think it’s from difficulty in learning</a:t>
            </a:r>
          </a:p>
          <a:p>
            <a:pPr defTabSz="465887">
              <a:defRPr/>
            </a:pPr>
            <a:r>
              <a:rPr lang="en-CA" baseline="0" dirty="0"/>
              <a:t>Reduce need for parameters</a:t>
            </a:r>
            <a:endParaRPr lang="en-CA" dirty="0"/>
          </a:p>
        </p:txBody>
      </p:sp>
      <p:sp>
        <p:nvSpPr>
          <p:cNvPr id="4" name="Slide Number Placeholder 3"/>
          <p:cNvSpPr>
            <a:spLocks noGrp="1"/>
          </p:cNvSpPr>
          <p:nvPr>
            <p:ph type="sldNum" sz="quarter" idx="10"/>
          </p:nvPr>
        </p:nvSpPr>
        <p:spPr/>
        <p:txBody>
          <a:bodyPr/>
          <a:lstStyle/>
          <a:p>
            <a:fld id="{06146913-DBF3-5540-BABC-D9F21B354423}" type="slidenum">
              <a:rPr lang="en-US" smtClean="0"/>
              <a:t>10</a:t>
            </a:fld>
            <a:endParaRPr lang="en-US"/>
          </a:p>
        </p:txBody>
      </p:sp>
    </p:spTree>
    <p:extLst>
      <p:ext uri="{BB962C8B-B14F-4D97-AF65-F5344CB8AC3E}">
        <p14:creationId xmlns:p14="http://schemas.microsoft.com/office/powerpoint/2010/main" val="151047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see that now deeper nets behave better</a:t>
            </a:r>
          </a:p>
          <a:p>
            <a:r>
              <a:rPr lang="en-CA" dirty="0"/>
              <a:t>Unclear why the training error is higher than test error. </a:t>
            </a:r>
          </a:p>
          <a:p>
            <a:r>
              <a:rPr lang="en-CA" dirty="0"/>
              <a:t>Unclear </a:t>
            </a:r>
            <a:r>
              <a:rPr lang="en-CA" dirty="0" err="1"/>
              <a:t>ResNet</a:t>
            </a:r>
            <a:r>
              <a:rPr lang="en-CA" dirty="0"/>
              <a:t> converges faster</a:t>
            </a:r>
          </a:p>
        </p:txBody>
      </p:sp>
      <p:sp>
        <p:nvSpPr>
          <p:cNvPr id="4" name="Slide Number Placeholder 3"/>
          <p:cNvSpPr>
            <a:spLocks noGrp="1"/>
          </p:cNvSpPr>
          <p:nvPr>
            <p:ph type="sldNum" sz="quarter" idx="10"/>
          </p:nvPr>
        </p:nvSpPr>
        <p:spPr/>
        <p:txBody>
          <a:bodyPr/>
          <a:lstStyle/>
          <a:p>
            <a:fld id="{06146913-DBF3-5540-BABC-D9F21B354423}" type="slidenum">
              <a:rPr lang="en-US" smtClean="0"/>
              <a:t>12</a:t>
            </a:fld>
            <a:endParaRPr lang="en-US"/>
          </a:p>
        </p:txBody>
      </p:sp>
    </p:spTree>
    <p:extLst>
      <p:ext uri="{BB962C8B-B14F-4D97-AF65-F5344CB8AC3E}">
        <p14:creationId xmlns:p14="http://schemas.microsoft.com/office/powerpoint/2010/main" val="2737379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CIFAR-10 only has 60k 32x32 images (50k training, 10k validation), we would be collecting</a:t>
            </a:r>
            <a:r>
              <a:rPr lang="en-CA" baseline="0" dirty="0"/>
              <a:t> on similar scale</a:t>
            </a:r>
          </a:p>
          <a:p>
            <a:r>
              <a:rPr lang="en-CA" baseline="0" dirty="0"/>
              <a:t>10 classes, we only have two</a:t>
            </a:r>
            <a:endParaRPr lang="en-CA" dirty="0"/>
          </a:p>
        </p:txBody>
      </p:sp>
      <p:sp>
        <p:nvSpPr>
          <p:cNvPr id="4" name="Slide Number Placeholder 3"/>
          <p:cNvSpPr>
            <a:spLocks noGrp="1"/>
          </p:cNvSpPr>
          <p:nvPr>
            <p:ph type="sldNum" sz="quarter" idx="10"/>
          </p:nvPr>
        </p:nvSpPr>
        <p:spPr/>
        <p:txBody>
          <a:bodyPr/>
          <a:lstStyle/>
          <a:p>
            <a:fld id="{06146913-DBF3-5540-BABC-D9F21B354423}" type="slidenum">
              <a:rPr lang="en-US" smtClean="0"/>
              <a:t>13</a:t>
            </a:fld>
            <a:endParaRPr lang="en-US"/>
          </a:p>
        </p:txBody>
      </p:sp>
    </p:spTree>
    <p:extLst>
      <p:ext uri="{BB962C8B-B14F-4D97-AF65-F5344CB8AC3E}">
        <p14:creationId xmlns:p14="http://schemas.microsoft.com/office/powerpoint/2010/main" val="81296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187" name="Picture 51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134" name="Rectangle 14"/>
          <p:cNvSpPr>
            <a:spLocks noGrp="1" noChangeArrowheads="1"/>
          </p:cNvSpPr>
          <p:nvPr>
            <p:ph type="ctrTitle"/>
          </p:nvPr>
        </p:nvSpPr>
        <p:spPr>
          <a:xfrm>
            <a:off x="2232000" y="1827213"/>
            <a:ext cx="6804000" cy="1295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lgn="l">
              <a:defRPr sz="3200">
                <a:solidFill>
                  <a:schemeClr val="bg1"/>
                </a:solidFill>
              </a:defRPr>
            </a:lvl1pPr>
          </a:lstStyle>
          <a:p>
            <a:pPr lvl="0"/>
            <a:r>
              <a:rPr lang="en-US" noProof="0" dirty="0"/>
              <a:t>Click to edit Master title style</a:t>
            </a:r>
            <a:endParaRPr lang="de-DE" noProof="0" dirty="0"/>
          </a:p>
        </p:txBody>
      </p:sp>
      <p:sp>
        <p:nvSpPr>
          <p:cNvPr id="5135" name="Rectangle 15"/>
          <p:cNvSpPr>
            <a:spLocks noGrp="1" noChangeArrowheads="1"/>
          </p:cNvSpPr>
          <p:nvPr>
            <p:ph type="subTitle" idx="1" hasCustomPrompt="1"/>
          </p:nvPr>
        </p:nvSpPr>
        <p:spPr>
          <a:xfrm>
            <a:off x="2232000" y="1143000"/>
            <a:ext cx="68040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0" indent="0" algn="l">
              <a:buFontTx/>
              <a:buNone/>
              <a:defRPr>
                <a:solidFill>
                  <a:schemeClr val="bg1"/>
                </a:solidFill>
              </a:defRPr>
            </a:lvl1pPr>
          </a:lstStyle>
          <a:p>
            <a:pPr lvl="0"/>
            <a:r>
              <a:rPr lang="en-US" noProof="0" dirty="0"/>
              <a:t>Computer Aided Medical Procedures</a:t>
            </a:r>
            <a:endParaRPr lang="de-DE" noProof="0" dirty="0"/>
          </a:p>
        </p:txBody>
      </p:sp>
      <p:sp>
        <p:nvSpPr>
          <p:cNvPr id="5" name="Content Placeholder 2"/>
          <p:cNvSpPr txBox="1">
            <a:spLocks/>
          </p:cNvSpPr>
          <p:nvPr userDrawn="1"/>
        </p:nvSpPr>
        <p:spPr bwMode="auto">
          <a:xfrm>
            <a:off x="4239491" y="4508789"/>
            <a:ext cx="4904509" cy="161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Tx/>
              <a:buNone/>
              <a:defRPr>
                <a:solidFill>
                  <a:schemeClr val="bg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1400">
                <a:solidFill>
                  <a:srgbClr val="333333"/>
                </a:solidFill>
                <a:latin typeface="+mn-lt"/>
                <a:ea typeface="ＭＳ Ｐゴシック" charset="0"/>
              </a:defRPr>
            </a:lvl2pPr>
            <a:lvl3pPr marL="1143000" indent="-228600" algn="l" rtl="0" eaLnBrk="1" fontAlgn="base" hangingPunct="1">
              <a:spcBef>
                <a:spcPct val="20000"/>
              </a:spcBef>
              <a:spcAft>
                <a:spcPct val="0"/>
              </a:spcAft>
              <a:buChar char="•"/>
              <a:defRPr sz="1400">
                <a:solidFill>
                  <a:srgbClr val="333333"/>
                </a:solidFill>
                <a:latin typeface="+mn-lt"/>
                <a:ea typeface="ＭＳ Ｐゴシック" charset="0"/>
              </a:defRPr>
            </a:lvl3pPr>
            <a:lvl4pPr marL="1600200" indent="-228600" algn="l" rtl="0" eaLnBrk="1" fontAlgn="base" hangingPunct="1">
              <a:spcBef>
                <a:spcPct val="20000"/>
              </a:spcBef>
              <a:spcAft>
                <a:spcPct val="0"/>
              </a:spcAft>
              <a:buChar char="–"/>
              <a:defRPr sz="1400">
                <a:solidFill>
                  <a:srgbClr val="333333"/>
                </a:solidFill>
                <a:latin typeface="+mn-lt"/>
                <a:ea typeface="ＭＳ Ｐゴシック" charset="0"/>
              </a:defRPr>
            </a:lvl4pPr>
            <a:lvl5pPr marL="2057400" indent="-228600" algn="l" rtl="0" eaLnBrk="1" fontAlgn="base" hangingPunct="1">
              <a:spcBef>
                <a:spcPct val="20000"/>
              </a:spcBef>
              <a:spcAft>
                <a:spcPct val="0"/>
              </a:spcAft>
              <a:buChar char="»"/>
              <a:defRPr sz="1400">
                <a:solidFill>
                  <a:srgbClr val="333333"/>
                </a:solidFill>
                <a:latin typeface="+mn-lt"/>
                <a:ea typeface="ＭＳ Ｐゴシック" charset="0"/>
              </a:defRPr>
            </a:lvl5pPr>
            <a:lvl6pPr marL="2514600" indent="-228600" algn="l" rtl="0" eaLnBrk="1" fontAlgn="base" hangingPunct="1">
              <a:spcBef>
                <a:spcPct val="20000"/>
              </a:spcBef>
              <a:spcAft>
                <a:spcPct val="0"/>
              </a:spcAft>
              <a:buChar char="»"/>
              <a:defRPr sz="1400">
                <a:solidFill>
                  <a:srgbClr val="333333"/>
                </a:solidFill>
                <a:latin typeface="+mn-lt"/>
              </a:defRPr>
            </a:lvl6pPr>
            <a:lvl7pPr marL="2971800" indent="-228600" algn="l" rtl="0" eaLnBrk="1" fontAlgn="base" hangingPunct="1">
              <a:spcBef>
                <a:spcPct val="20000"/>
              </a:spcBef>
              <a:spcAft>
                <a:spcPct val="0"/>
              </a:spcAft>
              <a:buChar char="»"/>
              <a:defRPr sz="1400">
                <a:solidFill>
                  <a:srgbClr val="333333"/>
                </a:solidFill>
                <a:latin typeface="+mn-lt"/>
              </a:defRPr>
            </a:lvl7pPr>
            <a:lvl8pPr marL="3429000" indent="-228600" algn="l" rtl="0" eaLnBrk="1" fontAlgn="base" hangingPunct="1">
              <a:spcBef>
                <a:spcPct val="20000"/>
              </a:spcBef>
              <a:spcAft>
                <a:spcPct val="0"/>
              </a:spcAft>
              <a:buChar char="»"/>
              <a:defRPr sz="1400">
                <a:solidFill>
                  <a:srgbClr val="333333"/>
                </a:solidFill>
                <a:latin typeface="+mn-lt"/>
              </a:defRPr>
            </a:lvl8pPr>
            <a:lvl9pPr marL="3886200" indent="-228600" algn="l" rtl="0" eaLnBrk="1" fontAlgn="base" hangingPunct="1">
              <a:spcBef>
                <a:spcPct val="20000"/>
              </a:spcBef>
              <a:spcAft>
                <a:spcPct val="0"/>
              </a:spcAft>
              <a:buChar char="»"/>
              <a:defRPr sz="1400">
                <a:solidFill>
                  <a:srgbClr val="333333"/>
                </a:solidFill>
                <a:latin typeface="+mn-lt"/>
              </a:defRPr>
            </a:lvl9pPr>
          </a:lstStyle>
          <a:p>
            <a:pPr algn="r" defTabSz="914400"/>
            <a:r>
              <a:rPr lang="en-CA" b="1" kern="0" dirty="0"/>
              <a:t>Group 3:</a:t>
            </a:r>
            <a:r>
              <a:rPr lang="en-US" kern="0" dirty="0"/>
              <a:t> </a:t>
            </a:r>
            <a:r>
              <a:rPr lang="en-US" kern="0" dirty="0" err="1"/>
              <a:t>Athira</a:t>
            </a:r>
            <a:r>
              <a:rPr lang="en-US" kern="0" dirty="0"/>
              <a:t> Jacob and Jie Ying Wu</a:t>
            </a:r>
          </a:p>
          <a:p>
            <a:pPr algn="r" defTabSz="914400"/>
            <a:endParaRPr lang="en-US" kern="0" dirty="0"/>
          </a:p>
          <a:p>
            <a:pPr algn="r" defTabSz="914400"/>
            <a:r>
              <a:rPr lang="en-US" b="1" kern="0" dirty="0"/>
              <a:t>Mentors:</a:t>
            </a:r>
            <a:r>
              <a:rPr lang="en-US" kern="0" dirty="0"/>
              <a:t> Dr. Bernhard Fuerst, </a:t>
            </a:r>
            <a:r>
              <a:rPr lang="en-US" kern="0" dirty="0" err="1"/>
              <a:t>Javad</a:t>
            </a:r>
            <a:r>
              <a:rPr lang="en-US" kern="0" dirty="0"/>
              <a:t> </a:t>
            </a:r>
            <a:r>
              <a:rPr lang="en-US" kern="0" dirty="0" err="1"/>
              <a:t>Fotouhi</a:t>
            </a:r>
            <a:r>
              <a:rPr lang="en-US" kern="0" dirty="0"/>
              <a:t>,</a:t>
            </a:r>
          </a:p>
          <a:p>
            <a:pPr algn="r" defTabSz="914400"/>
            <a:r>
              <a:rPr lang="en-US" kern="0" dirty="0"/>
              <a:t>Mathias </a:t>
            </a:r>
            <a:r>
              <a:rPr lang="en-US" kern="0" dirty="0" err="1"/>
              <a:t>Unberath</a:t>
            </a:r>
            <a:r>
              <a:rPr lang="en-US" kern="0" dirty="0"/>
              <a:t>, </a:t>
            </a:r>
            <a:r>
              <a:rPr lang="en-CA" kern="0" dirty="0"/>
              <a:t>Sing Chun Lee</a:t>
            </a:r>
          </a:p>
          <a:p>
            <a:pPr algn="r" defTabSz="914400"/>
            <a:r>
              <a:rPr lang="en-CA" kern="0" dirty="0"/>
              <a:t>Dr. Nassir Navab</a:t>
            </a:r>
          </a:p>
        </p:txBody>
      </p:sp>
    </p:spTree>
    <p:extLst>
      <p:ext uri="{BB962C8B-B14F-4D97-AF65-F5344CB8AC3E}">
        <p14:creationId xmlns:p14="http://schemas.microsoft.com/office/powerpoint/2010/main" val="80709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fld id="{0C239D90-B595-5D48-BAA1-D0EA0BEDDE62}" type="datetime4">
              <a:rPr lang="en-US" smtClean="0"/>
              <a:t>March 9, 2017</a:t>
            </a:fld>
            <a:endParaRPr lang="en-US"/>
          </a:p>
        </p:txBody>
      </p:sp>
      <p:sp>
        <p:nvSpPr>
          <p:cNvPr id="8"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r>
              <a:rPr lang="en-US" dirty="0"/>
              <a:t>Slide </a:t>
            </a:r>
            <a:fld id="{E27654B9-2CBC-E046-9B7E-70345D26D3AC}" type="slidenum">
              <a:rPr lang="en-US" smtClean="0"/>
              <a:t>‹#›</a:t>
            </a:fld>
            <a:endParaRPr lang="en-US" dirty="0"/>
          </a:p>
        </p:txBody>
      </p:sp>
      <p:sp>
        <p:nvSpPr>
          <p:cNvPr id="6" name="Footer Placeholder 1"/>
          <p:cNvSpPr>
            <a:spLocks noGrp="1"/>
          </p:cNvSpPr>
          <p:nvPr>
            <p:ph type="ftr" sz="quarter" idx="3"/>
          </p:nvPr>
        </p:nvSpPr>
        <p:spPr>
          <a:xfrm>
            <a:off x="1117172" y="6324600"/>
            <a:ext cx="3759628" cy="533400"/>
          </a:xfrm>
          <a:prstGeom prst="rect">
            <a:avLst/>
          </a:prstGeom>
        </p:spPr>
        <p:txBody>
          <a:bodyPr vert="horz" lIns="91440" tIns="45720" rIns="91440" bIns="45720" rtlCol="0" anchor="ctr"/>
          <a:lstStyle>
            <a:lvl1pPr algn="l">
              <a:defRPr sz="1200">
                <a:solidFill>
                  <a:schemeClr val="bg1"/>
                </a:solidFill>
              </a:defRPr>
            </a:lvl1pPr>
          </a:lstStyle>
          <a:p>
            <a:r>
              <a:rPr lang="en-US" dirty="0"/>
              <a:t>Computer Aided Medical Procedures</a:t>
            </a:r>
          </a:p>
        </p:txBody>
      </p:sp>
    </p:spTree>
    <p:extLst>
      <p:ext uri="{BB962C8B-B14F-4D97-AF65-F5344CB8AC3E}">
        <p14:creationId xmlns:p14="http://schemas.microsoft.com/office/powerpoint/2010/main" val="288750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914400"/>
            <a:ext cx="2105025"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8775" y="914400"/>
            <a:ext cx="6167438"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fld id="{BE0853B1-6B83-8641-967E-5D815622BD85}" type="datetime4">
              <a:rPr lang="en-US" smtClean="0"/>
              <a:t>March 9, 2017</a:t>
            </a:fld>
            <a:endParaRPr lang="en-US"/>
          </a:p>
        </p:txBody>
      </p:sp>
      <p:sp>
        <p:nvSpPr>
          <p:cNvPr id="8"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r>
              <a:rPr lang="en-US" dirty="0"/>
              <a:t>Slide </a:t>
            </a:r>
            <a:fld id="{E27654B9-2CBC-E046-9B7E-70345D26D3AC}" type="slidenum">
              <a:rPr lang="en-US" smtClean="0"/>
              <a:t>‹#›</a:t>
            </a:fld>
            <a:endParaRPr lang="en-US" dirty="0"/>
          </a:p>
        </p:txBody>
      </p:sp>
      <p:sp>
        <p:nvSpPr>
          <p:cNvPr id="6" name="Footer Placeholder 1"/>
          <p:cNvSpPr>
            <a:spLocks noGrp="1"/>
          </p:cNvSpPr>
          <p:nvPr>
            <p:ph type="ftr" sz="quarter" idx="3"/>
          </p:nvPr>
        </p:nvSpPr>
        <p:spPr>
          <a:xfrm>
            <a:off x="1117172" y="6324600"/>
            <a:ext cx="3759628" cy="533400"/>
          </a:xfrm>
          <a:prstGeom prst="rect">
            <a:avLst/>
          </a:prstGeom>
        </p:spPr>
        <p:txBody>
          <a:bodyPr vert="horz" lIns="91440" tIns="45720" rIns="91440" bIns="45720" rtlCol="0" anchor="ctr"/>
          <a:lstStyle>
            <a:lvl1pPr algn="l">
              <a:defRPr sz="1200">
                <a:solidFill>
                  <a:schemeClr val="bg1"/>
                </a:solidFill>
              </a:defRPr>
            </a:lvl1pPr>
          </a:lstStyle>
          <a:p>
            <a:r>
              <a:rPr lang="en-US" dirty="0"/>
              <a:t>Computer Aided Medical Procedures</a:t>
            </a:r>
          </a:p>
        </p:txBody>
      </p:sp>
    </p:spTree>
    <p:extLst>
      <p:ext uri="{BB962C8B-B14F-4D97-AF65-F5344CB8AC3E}">
        <p14:creationId xmlns:p14="http://schemas.microsoft.com/office/powerpoint/2010/main" val="115330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4"/>
          <p:cNvSpPr>
            <a:spLocks noGrp="1" noChangeArrowheads="1"/>
          </p:cNvSpPr>
          <p:nvPr>
            <p:ph type="dt" sz="half" idx="2"/>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fld id="{A7BDDEFD-4FCF-7348-AEF1-A537DD785750}" type="datetime4">
              <a:rPr lang="en-US" smtClean="0"/>
              <a:t>March 9, 2017</a:t>
            </a:fld>
            <a:endParaRPr lang="en-US"/>
          </a:p>
        </p:txBody>
      </p:sp>
      <p:sp>
        <p:nvSpPr>
          <p:cNvPr id="8" name="Footer Placeholder 1"/>
          <p:cNvSpPr>
            <a:spLocks noGrp="1"/>
          </p:cNvSpPr>
          <p:nvPr>
            <p:ph type="ftr" sz="quarter" idx="3"/>
          </p:nvPr>
        </p:nvSpPr>
        <p:spPr>
          <a:xfrm>
            <a:off x="1117172" y="6324600"/>
            <a:ext cx="3759628" cy="533400"/>
          </a:xfrm>
          <a:prstGeom prst="rect">
            <a:avLst/>
          </a:prstGeom>
        </p:spPr>
        <p:txBody>
          <a:bodyPr vert="horz" lIns="91440" tIns="45720" rIns="91440" bIns="45720" rtlCol="0" anchor="ctr"/>
          <a:lstStyle>
            <a:lvl1pPr algn="l">
              <a:defRPr sz="1200">
                <a:solidFill>
                  <a:schemeClr val="bg1"/>
                </a:solidFill>
              </a:defRPr>
            </a:lvl1pPr>
          </a:lstStyle>
          <a:p>
            <a:r>
              <a:rPr lang="en-US" dirty="0"/>
              <a:t>Advanced Computer-Integrated Surgery</a:t>
            </a:r>
          </a:p>
        </p:txBody>
      </p:sp>
      <p:sp>
        <p:nvSpPr>
          <p:cNvPr id="9"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r>
              <a:rPr lang="en-US" dirty="0"/>
              <a:t>Slide </a:t>
            </a:r>
            <a:fld id="{E27654B9-2CBC-E046-9B7E-70345D26D3AC}" type="slidenum">
              <a:rPr lang="en-US" smtClean="0"/>
              <a:t>‹#›</a:t>
            </a:fld>
            <a:endParaRPr lang="en-US" dirty="0"/>
          </a:p>
        </p:txBody>
      </p:sp>
    </p:spTree>
    <p:extLst>
      <p:ext uri="{BB962C8B-B14F-4D97-AF65-F5344CB8AC3E}">
        <p14:creationId xmlns:p14="http://schemas.microsoft.com/office/powerpoint/2010/main" val="372602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schnitts-&#10;überschrift">
    <p:spTree>
      <p:nvGrpSpPr>
        <p:cNvPr id="1" name=""/>
        <p:cNvGrpSpPr/>
        <p:nvPr/>
      </p:nvGrpSpPr>
      <p:grpSpPr>
        <a:xfrm>
          <a:off x="0" y="0"/>
          <a:ext cx="0" cy="0"/>
          <a:chOff x="0" y="0"/>
          <a:chExt cx="0" cy="0"/>
        </a:xfrm>
      </p:grpSpPr>
      <p:pic>
        <p:nvPicPr>
          <p:cNvPr id="93" name="Picture 9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
        <p:nvSpPr>
          <p:cNvPr id="14" name="Rectangle 15"/>
          <p:cNvSpPr>
            <a:spLocks noGrp="1" noChangeArrowheads="1"/>
          </p:cNvSpPr>
          <p:nvPr>
            <p:ph type="subTitle" idx="12" hasCustomPrompt="1"/>
          </p:nvPr>
        </p:nvSpPr>
        <p:spPr>
          <a:xfrm>
            <a:off x="2232000" y="1143000"/>
            <a:ext cx="67968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0" indent="0" algn="l">
              <a:buFontTx/>
              <a:buNone/>
              <a:defRPr>
                <a:solidFill>
                  <a:schemeClr val="bg1"/>
                </a:solidFill>
              </a:defRPr>
            </a:lvl1pPr>
          </a:lstStyle>
          <a:p>
            <a:pPr lvl="0"/>
            <a:r>
              <a:rPr lang="en-US" noProof="0" dirty="0"/>
              <a:t>Computer Aided Medical Procedures</a:t>
            </a:r>
            <a:endParaRPr lang="de-DE" noProof="0" dirty="0"/>
          </a:p>
        </p:txBody>
      </p:sp>
      <p:sp>
        <p:nvSpPr>
          <p:cNvPr id="15" name="Rectangle 14"/>
          <p:cNvSpPr>
            <a:spLocks noGrp="1" noChangeArrowheads="1"/>
          </p:cNvSpPr>
          <p:nvPr>
            <p:ph type="ctrTitle"/>
          </p:nvPr>
        </p:nvSpPr>
        <p:spPr>
          <a:xfrm>
            <a:off x="2232000" y="1828800"/>
            <a:ext cx="6796800" cy="1295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lgn="l">
              <a:defRPr sz="3200" cap="small" baseline="0">
                <a:solidFill>
                  <a:schemeClr val="bg1"/>
                </a:solidFill>
              </a:defRPr>
            </a:lvl1pPr>
          </a:lstStyle>
          <a:p>
            <a:pPr lvl="0"/>
            <a:r>
              <a:rPr lang="en-US" noProof="0"/>
              <a:t>Click to edit Master title style</a:t>
            </a:r>
            <a:endParaRPr lang="de-DE" noProof="0" dirty="0"/>
          </a:p>
        </p:txBody>
      </p:sp>
    </p:spTree>
    <p:extLst>
      <p:ext uri="{BB962C8B-B14F-4D97-AF65-F5344CB8AC3E}">
        <p14:creationId xmlns:p14="http://schemas.microsoft.com/office/powerpoint/2010/main" val="228381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775" y="1828800"/>
            <a:ext cx="413543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828800"/>
            <a:ext cx="41370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fld id="{42B6532A-7E98-454E-948A-0401BD295DE6}" type="datetime4">
              <a:rPr lang="en-US" smtClean="0"/>
              <a:t>March 9, 2017</a:t>
            </a:fld>
            <a:endParaRPr lang="en-US"/>
          </a:p>
        </p:txBody>
      </p:sp>
      <p:sp>
        <p:nvSpPr>
          <p:cNvPr id="8"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r>
              <a:rPr lang="en-US" dirty="0"/>
              <a:t>Slide </a:t>
            </a:r>
            <a:fld id="{E27654B9-2CBC-E046-9B7E-70345D26D3AC}" type="slidenum">
              <a:rPr lang="en-US" smtClean="0"/>
              <a:t>‹#›</a:t>
            </a:fld>
            <a:endParaRPr lang="en-US" dirty="0"/>
          </a:p>
        </p:txBody>
      </p:sp>
      <p:sp>
        <p:nvSpPr>
          <p:cNvPr id="9" name="Footer Placeholder 1"/>
          <p:cNvSpPr>
            <a:spLocks noGrp="1"/>
          </p:cNvSpPr>
          <p:nvPr>
            <p:ph type="ftr" sz="quarter" idx="3"/>
          </p:nvPr>
        </p:nvSpPr>
        <p:spPr>
          <a:xfrm>
            <a:off x="1117172" y="6324600"/>
            <a:ext cx="3759628" cy="533400"/>
          </a:xfrm>
          <a:prstGeom prst="rect">
            <a:avLst/>
          </a:prstGeom>
        </p:spPr>
        <p:txBody>
          <a:bodyPr vert="horz" lIns="91440" tIns="45720" rIns="91440" bIns="45720" rtlCol="0" anchor="ctr"/>
          <a:lstStyle>
            <a:lvl1pPr algn="l">
              <a:defRPr sz="1200">
                <a:solidFill>
                  <a:schemeClr val="bg1"/>
                </a:solidFill>
              </a:defRPr>
            </a:lvl1pPr>
          </a:lstStyle>
          <a:p>
            <a:r>
              <a:rPr lang="en-US" dirty="0"/>
              <a:t>Computer Aided Medical Procedures</a:t>
            </a:r>
          </a:p>
        </p:txBody>
      </p:sp>
    </p:spTree>
    <p:extLst>
      <p:ext uri="{BB962C8B-B14F-4D97-AF65-F5344CB8AC3E}">
        <p14:creationId xmlns:p14="http://schemas.microsoft.com/office/powerpoint/2010/main" val="366523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10"/>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fld id="{5D852E79-32C9-6248-B23F-9F291A86DBFF}" type="datetime4">
              <a:rPr lang="en-US" smtClean="0"/>
              <a:t>March 9, 2017</a:t>
            </a:fld>
            <a:endParaRPr lang="en-US"/>
          </a:p>
        </p:txBody>
      </p:sp>
      <p:sp>
        <p:nvSpPr>
          <p:cNvPr id="10" name="Rectangle 6"/>
          <p:cNvSpPr>
            <a:spLocks noGrp="1" noChangeArrowheads="1"/>
          </p:cNvSpPr>
          <p:nvPr>
            <p:ph type="sldNum" sz="quarter" idx="11"/>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r>
              <a:rPr lang="en-US" dirty="0"/>
              <a:t>Slide </a:t>
            </a:r>
            <a:fld id="{E27654B9-2CBC-E046-9B7E-70345D26D3AC}" type="slidenum">
              <a:rPr lang="en-US" smtClean="0"/>
              <a:t>‹#›</a:t>
            </a:fld>
            <a:endParaRPr lang="en-US" dirty="0"/>
          </a:p>
        </p:txBody>
      </p:sp>
      <p:sp>
        <p:nvSpPr>
          <p:cNvPr id="11" name="Footer Placeholder 1"/>
          <p:cNvSpPr>
            <a:spLocks noGrp="1"/>
          </p:cNvSpPr>
          <p:nvPr>
            <p:ph type="ftr" sz="quarter" idx="12"/>
          </p:nvPr>
        </p:nvSpPr>
        <p:spPr>
          <a:xfrm>
            <a:off x="1117172" y="6324600"/>
            <a:ext cx="3759628" cy="533400"/>
          </a:xfrm>
          <a:prstGeom prst="rect">
            <a:avLst/>
          </a:prstGeom>
        </p:spPr>
        <p:txBody>
          <a:bodyPr vert="horz" lIns="91440" tIns="45720" rIns="91440" bIns="45720" rtlCol="0" anchor="ctr"/>
          <a:lstStyle>
            <a:lvl1pPr algn="l">
              <a:defRPr sz="1200">
                <a:solidFill>
                  <a:schemeClr val="bg1"/>
                </a:solidFill>
              </a:defRPr>
            </a:lvl1pPr>
          </a:lstStyle>
          <a:p>
            <a:r>
              <a:rPr lang="en-US" dirty="0"/>
              <a:t>Computer Aided Medical Procedures</a:t>
            </a:r>
          </a:p>
        </p:txBody>
      </p:sp>
    </p:spTree>
    <p:extLst>
      <p:ext uri="{BB962C8B-B14F-4D97-AF65-F5344CB8AC3E}">
        <p14:creationId xmlns:p14="http://schemas.microsoft.com/office/powerpoint/2010/main" val="62165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noChangeArrowheads="1"/>
          </p:cNvSpPr>
          <p:nvPr>
            <p:ph type="dt" sz="half" idx="10"/>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fld id="{79DECB52-E1A5-D648-8B52-D41A27A3687C}" type="datetime4">
              <a:rPr lang="en-US" smtClean="0"/>
              <a:t>March 9, 2017</a:t>
            </a:fld>
            <a:endParaRPr lang="en-US"/>
          </a:p>
        </p:txBody>
      </p:sp>
      <p:sp>
        <p:nvSpPr>
          <p:cNvPr id="6"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r>
              <a:rPr lang="en-US" dirty="0"/>
              <a:t>Slide </a:t>
            </a:r>
            <a:fld id="{E27654B9-2CBC-E046-9B7E-70345D26D3AC}" type="slidenum">
              <a:rPr lang="en-US" smtClean="0"/>
              <a:t>‹#›</a:t>
            </a:fld>
            <a:endParaRPr lang="en-US" dirty="0"/>
          </a:p>
        </p:txBody>
      </p:sp>
      <p:sp>
        <p:nvSpPr>
          <p:cNvPr id="7" name="Footer Placeholder 1"/>
          <p:cNvSpPr>
            <a:spLocks noGrp="1"/>
          </p:cNvSpPr>
          <p:nvPr>
            <p:ph type="ftr" sz="quarter" idx="3"/>
          </p:nvPr>
        </p:nvSpPr>
        <p:spPr>
          <a:xfrm>
            <a:off x="1117172" y="6324600"/>
            <a:ext cx="3759628" cy="533400"/>
          </a:xfrm>
          <a:prstGeom prst="rect">
            <a:avLst/>
          </a:prstGeom>
        </p:spPr>
        <p:txBody>
          <a:bodyPr vert="horz" lIns="91440" tIns="45720" rIns="91440" bIns="45720" rtlCol="0" anchor="ctr"/>
          <a:lstStyle>
            <a:lvl1pPr algn="l">
              <a:defRPr sz="1200">
                <a:solidFill>
                  <a:schemeClr val="bg1"/>
                </a:solidFill>
              </a:defRPr>
            </a:lvl1pPr>
          </a:lstStyle>
          <a:p>
            <a:r>
              <a:rPr lang="en-US" dirty="0"/>
              <a:t>Computer Aided Medical Procedures</a:t>
            </a:r>
          </a:p>
        </p:txBody>
      </p:sp>
    </p:spTree>
    <p:extLst>
      <p:ext uri="{BB962C8B-B14F-4D97-AF65-F5344CB8AC3E}">
        <p14:creationId xmlns:p14="http://schemas.microsoft.com/office/powerpoint/2010/main" val="354950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fld id="{C23862A7-D8FE-8B40-8B6F-7B9DEB3BEAA4}" type="datetime4">
              <a:rPr lang="en-US" smtClean="0"/>
              <a:t>March 9, 2017</a:t>
            </a:fld>
            <a:endParaRPr lang="en-US"/>
          </a:p>
        </p:txBody>
      </p:sp>
      <p:sp>
        <p:nvSpPr>
          <p:cNvPr id="5"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r>
              <a:rPr lang="en-US" dirty="0"/>
              <a:t>Slide </a:t>
            </a:r>
            <a:fld id="{E27654B9-2CBC-E046-9B7E-70345D26D3AC}" type="slidenum">
              <a:rPr lang="en-US" smtClean="0"/>
              <a:t>‹#›</a:t>
            </a:fld>
            <a:endParaRPr lang="en-US" dirty="0"/>
          </a:p>
        </p:txBody>
      </p:sp>
      <p:sp>
        <p:nvSpPr>
          <p:cNvPr id="6" name="Footer Placeholder 1"/>
          <p:cNvSpPr>
            <a:spLocks noGrp="1"/>
          </p:cNvSpPr>
          <p:nvPr>
            <p:ph type="ftr" sz="quarter" idx="3"/>
          </p:nvPr>
        </p:nvSpPr>
        <p:spPr>
          <a:xfrm>
            <a:off x="1117172" y="6324600"/>
            <a:ext cx="3759628" cy="533400"/>
          </a:xfrm>
          <a:prstGeom prst="rect">
            <a:avLst/>
          </a:prstGeom>
        </p:spPr>
        <p:txBody>
          <a:bodyPr vert="horz" lIns="91440" tIns="45720" rIns="91440" bIns="45720" rtlCol="0" anchor="ctr"/>
          <a:lstStyle>
            <a:lvl1pPr algn="l">
              <a:defRPr sz="1200">
                <a:solidFill>
                  <a:schemeClr val="bg1"/>
                </a:solidFill>
              </a:defRPr>
            </a:lvl1pPr>
          </a:lstStyle>
          <a:p>
            <a:r>
              <a:rPr lang="en-US" dirty="0"/>
              <a:t>Computer Aided Medical Procedures</a:t>
            </a:r>
          </a:p>
        </p:txBody>
      </p:sp>
    </p:spTree>
    <p:extLst>
      <p:ext uri="{BB962C8B-B14F-4D97-AF65-F5344CB8AC3E}">
        <p14:creationId xmlns:p14="http://schemas.microsoft.com/office/powerpoint/2010/main" val="43937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Rectangle 4"/>
          <p:cNvSpPr>
            <a:spLocks noGrp="1" noChangeArrowheads="1"/>
          </p:cNvSpPr>
          <p:nvPr>
            <p:ph type="dt" sz="half" idx="10"/>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fld id="{B2AF2977-0DCA-594A-82AD-9177AB332C8C}" type="datetime4">
              <a:rPr lang="en-US" smtClean="0"/>
              <a:t>March 9, 2017</a:t>
            </a:fld>
            <a:endParaRPr lang="en-US"/>
          </a:p>
        </p:txBody>
      </p:sp>
      <p:sp>
        <p:nvSpPr>
          <p:cNvPr id="9"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r>
              <a:rPr lang="en-US" dirty="0"/>
              <a:t>Slide </a:t>
            </a:r>
            <a:fld id="{E27654B9-2CBC-E046-9B7E-70345D26D3AC}" type="slidenum">
              <a:rPr lang="en-US" smtClean="0"/>
              <a:t>‹#›</a:t>
            </a:fld>
            <a:endParaRPr lang="en-US" dirty="0"/>
          </a:p>
        </p:txBody>
      </p:sp>
      <p:sp>
        <p:nvSpPr>
          <p:cNvPr id="7" name="Footer Placeholder 1"/>
          <p:cNvSpPr>
            <a:spLocks noGrp="1"/>
          </p:cNvSpPr>
          <p:nvPr>
            <p:ph type="ftr" sz="quarter" idx="3"/>
          </p:nvPr>
        </p:nvSpPr>
        <p:spPr>
          <a:xfrm>
            <a:off x="1117172" y="6324600"/>
            <a:ext cx="3759628" cy="533400"/>
          </a:xfrm>
          <a:prstGeom prst="rect">
            <a:avLst/>
          </a:prstGeom>
        </p:spPr>
        <p:txBody>
          <a:bodyPr vert="horz" lIns="91440" tIns="45720" rIns="91440" bIns="45720" rtlCol="0" anchor="ctr"/>
          <a:lstStyle>
            <a:lvl1pPr algn="l">
              <a:defRPr sz="1200">
                <a:solidFill>
                  <a:schemeClr val="bg1"/>
                </a:solidFill>
              </a:defRPr>
            </a:lvl1pPr>
          </a:lstStyle>
          <a:p>
            <a:r>
              <a:rPr lang="en-US" dirty="0"/>
              <a:t>Computer Aided Medical Procedures</a:t>
            </a:r>
          </a:p>
        </p:txBody>
      </p:sp>
    </p:spTree>
    <p:extLst>
      <p:ext uri="{BB962C8B-B14F-4D97-AF65-F5344CB8AC3E}">
        <p14:creationId xmlns:p14="http://schemas.microsoft.com/office/powerpoint/2010/main" val="166952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Rectangle 4"/>
          <p:cNvSpPr>
            <a:spLocks noGrp="1" noChangeArrowheads="1"/>
          </p:cNvSpPr>
          <p:nvPr>
            <p:ph type="dt" sz="half" idx="10"/>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fld id="{6E09D0C5-C17A-964D-9CE3-5C11F12B2415}" type="datetime4">
              <a:rPr lang="en-US" smtClean="0"/>
              <a:t>March 9, 2017</a:t>
            </a:fld>
            <a:endParaRPr lang="en-US"/>
          </a:p>
        </p:txBody>
      </p:sp>
      <p:sp>
        <p:nvSpPr>
          <p:cNvPr id="9"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r>
              <a:rPr lang="en-US" dirty="0"/>
              <a:t>Slide </a:t>
            </a:r>
            <a:fld id="{E27654B9-2CBC-E046-9B7E-70345D26D3AC}" type="slidenum">
              <a:rPr lang="en-US" smtClean="0"/>
              <a:t>‹#›</a:t>
            </a:fld>
            <a:endParaRPr lang="en-US" dirty="0"/>
          </a:p>
        </p:txBody>
      </p:sp>
      <p:sp>
        <p:nvSpPr>
          <p:cNvPr id="7" name="Footer Placeholder 1"/>
          <p:cNvSpPr>
            <a:spLocks noGrp="1"/>
          </p:cNvSpPr>
          <p:nvPr>
            <p:ph type="ftr" sz="quarter" idx="3"/>
          </p:nvPr>
        </p:nvSpPr>
        <p:spPr>
          <a:xfrm>
            <a:off x="1117172" y="6324600"/>
            <a:ext cx="3759628" cy="533400"/>
          </a:xfrm>
          <a:prstGeom prst="rect">
            <a:avLst/>
          </a:prstGeom>
        </p:spPr>
        <p:txBody>
          <a:bodyPr vert="horz" lIns="91440" tIns="45720" rIns="91440" bIns="45720" rtlCol="0" anchor="ctr"/>
          <a:lstStyle>
            <a:lvl1pPr algn="l">
              <a:defRPr sz="1200">
                <a:solidFill>
                  <a:schemeClr val="bg1"/>
                </a:solidFill>
              </a:defRPr>
            </a:lvl1pPr>
          </a:lstStyle>
          <a:p>
            <a:r>
              <a:rPr lang="en-US" dirty="0"/>
              <a:t>Computer Aided Medical Procedures</a:t>
            </a:r>
          </a:p>
        </p:txBody>
      </p:sp>
    </p:spTree>
    <p:extLst>
      <p:ext uri="{BB962C8B-B14F-4D97-AF65-F5344CB8AC3E}">
        <p14:creationId xmlns:p14="http://schemas.microsoft.com/office/powerpoint/2010/main" val="21942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
        <p:nvSpPr>
          <p:cNvPr id="1027" name="Rectangle 8"/>
          <p:cNvSpPr>
            <a:spLocks noGrp="1" noChangeArrowheads="1"/>
          </p:cNvSpPr>
          <p:nvPr>
            <p:ph type="title"/>
          </p:nvPr>
        </p:nvSpPr>
        <p:spPr bwMode="auto">
          <a:xfrm>
            <a:off x="358775" y="228600"/>
            <a:ext cx="8404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de-DE" dirty="0"/>
              <a:t>Mastertitelformat bearbeiten</a:t>
            </a:r>
          </a:p>
        </p:txBody>
      </p:sp>
      <p:sp>
        <p:nvSpPr>
          <p:cNvPr id="1028" name="Rectangle 9"/>
          <p:cNvSpPr>
            <a:spLocks noGrp="1" noChangeArrowheads="1"/>
          </p:cNvSpPr>
          <p:nvPr>
            <p:ph type="body" idx="1"/>
          </p:nvPr>
        </p:nvSpPr>
        <p:spPr bwMode="auto">
          <a:xfrm>
            <a:off x="358775" y="1066800"/>
            <a:ext cx="84248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tangle 4"/>
          <p:cNvSpPr>
            <a:spLocks noGrp="1" noChangeArrowheads="1"/>
          </p:cNvSpPr>
          <p:nvPr>
            <p:ph type="dt" sz="half" idx="2"/>
          </p:nvPr>
        </p:nvSpPr>
        <p:spPr bwMode="auto">
          <a:xfrm>
            <a:off x="4876800" y="6324600"/>
            <a:ext cx="32766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UM Neue Helvetica 55 Regular" charset="0"/>
                <a:cs typeface="+mn-cs"/>
              </a:defRPr>
            </a:lvl1pPr>
          </a:lstStyle>
          <a:p>
            <a:fld id="{2F01D37D-DDD0-5C47-9B59-90FAD879C2F1}" type="datetime4">
              <a:rPr lang="en-US" smtClean="0"/>
              <a:t>March 9, 2017</a:t>
            </a:fld>
            <a:endParaRPr lang="en-US" dirty="0"/>
          </a:p>
        </p:txBody>
      </p:sp>
      <p:sp>
        <p:nvSpPr>
          <p:cNvPr id="10" name="Rectangle 6"/>
          <p:cNvSpPr>
            <a:spLocks noGrp="1" noChangeArrowheads="1"/>
          </p:cNvSpPr>
          <p:nvPr>
            <p:ph type="sldNum" sz="quarter" idx="4"/>
          </p:nvPr>
        </p:nvSpPr>
        <p:spPr bwMode="auto">
          <a:xfrm>
            <a:off x="8077200" y="6324600"/>
            <a:ext cx="1066800" cy="5334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a:solidFill>
                  <a:srgbClr val="FFFFFF"/>
                </a:solidFill>
                <a:latin typeface="TUM Neue Helvetica 55 Regular" charset="0"/>
                <a:cs typeface="+mn-cs"/>
              </a:defRPr>
            </a:lvl1pPr>
          </a:lstStyle>
          <a:p>
            <a:r>
              <a:rPr lang="en-US" dirty="0"/>
              <a:t>Slide </a:t>
            </a:r>
            <a:fld id="{E27654B9-2CBC-E046-9B7E-70345D26D3AC}" type="slidenum">
              <a:rPr lang="en-US" smtClean="0"/>
              <a:t>‹#›</a:t>
            </a:fld>
            <a:endParaRPr lang="en-US" dirty="0"/>
          </a:p>
        </p:txBody>
      </p:sp>
      <p:sp>
        <p:nvSpPr>
          <p:cNvPr id="2" name="Footer Placeholder 1"/>
          <p:cNvSpPr>
            <a:spLocks noGrp="1"/>
          </p:cNvSpPr>
          <p:nvPr>
            <p:ph type="ftr" sz="quarter" idx="3"/>
          </p:nvPr>
        </p:nvSpPr>
        <p:spPr>
          <a:xfrm>
            <a:off x="1117172" y="6324600"/>
            <a:ext cx="3759628" cy="533400"/>
          </a:xfrm>
          <a:prstGeom prst="rect">
            <a:avLst/>
          </a:prstGeom>
        </p:spPr>
        <p:txBody>
          <a:bodyPr vert="horz" lIns="91440" tIns="45720" rIns="91440" bIns="45720" rtlCol="0" anchor="ctr"/>
          <a:lstStyle>
            <a:lvl1pPr algn="l">
              <a:defRPr sz="1200">
                <a:solidFill>
                  <a:schemeClr val="bg1"/>
                </a:solidFill>
              </a:defRPr>
            </a:lvl1pPr>
          </a:lstStyle>
          <a:p>
            <a:r>
              <a:rPr lang="en-US" dirty="0"/>
              <a:t>Advanced Computer-Integrated Surgery</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fontAlgn="base" hangingPunct="1">
        <a:spcBef>
          <a:spcPct val="0"/>
        </a:spcBef>
        <a:spcAft>
          <a:spcPct val="0"/>
        </a:spcAft>
        <a:defRPr sz="2400" b="1">
          <a:solidFill>
            <a:srgbClr val="333333"/>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rgbClr val="333333"/>
          </a:solidFill>
          <a:latin typeface="TUM Neue Helvetica 55 Regular" pitchFamily="34" charset="0"/>
          <a:ea typeface="ＭＳ Ｐゴシック" charset="0"/>
          <a:cs typeface="ＭＳ Ｐゴシック" charset="0"/>
        </a:defRPr>
      </a:lvl2pPr>
      <a:lvl3pPr algn="l" rtl="0" eaLnBrk="1" fontAlgn="base" hangingPunct="1">
        <a:spcBef>
          <a:spcPct val="0"/>
        </a:spcBef>
        <a:spcAft>
          <a:spcPct val="0"/>
        </a:spcAft>
        <a:defRPr sz="2400" b="1">
          <a:solidFill>
            <a:srgbClr val="333333"/>
          </a:solidFill>
          <a:latin typeface="TUM Neue Helvetica 55 Regular" pitchFamily="34" charset="0"/>
          <a:ea typeface="ＭＳ Ｐゴシック" charset="0"/>
          <a:cs typeface="ＭＳ Ｐゴシック" charset="0"/>
        </a:defRPr>
      </a:lvl3pPr>
      <a:lvl4pPr algn="l" rtl="0" eaLnBrk="1" fontAlgn="base" hangingPunct="1">
        <a:spcBef>
          <a:spcPct val="0"/>
        </a:spcBef>
        <a:spcAft>
          <a:spcPct val="0"/>
        </a:spcAft>
        <a:defRPr sz="2400" b="1">
          <a:solidFill>
            <a:srgbClr val="333333"/>
          </a:solidFill>
          <a:latin typeface="TUM Neue Helvetica 55 Regular" pitchFamily="34" charset="0"/>
          <a:ea typeface="ＭＳ Ｐゴシック" charset="0"/>
          <a:cs typeface="ＭＳ Ｐゴシック" charset="0"/>
        </a:defRPr>
      </a:lvl4pPr>
      <a:lvl5pPr algn="l" rtl="0" eaLnBrk="1" fontAlgn="base" hangingPunct="1">
        <a:spcBef>
          <a:spcPct val="0"/>
        </a:spcBef>
        <a:spcAft>
          <a:spcPct val="0"/>
        </a:spcAft>
        <a:defRPr sz="2400" b="1">
          <a:solidFill>
            <a:srgbClr val="333333"/>
          </a:solidFill>
          <a:latin typeface="TUM Neue Helvetica 55 Regular" pitchFamily="34" charset="0"/>
          <a:ea typeface="ＭＳ Ｐゴシック" charset="0"/>
          <a:cs typeface="ＭＳ Ｐゴシック" charset="0"/>
        </a:defRPr>
      </a:lvl5pPr>
      <a:lvl6pPr marL="457200" algn="l" rtl="0" eaLnBrk="1" fontAlgn="base" hangingPunct="1">
        <a:spcBef>
          <a:spcPct val="0"/>
        </a:spcBef>
        <a:spcAft>
          <a:spcPct val="0"/>
        </a:spcAft>
        <a:defRPr sz="2400" b="1">
          <a:solidFill>
            <a:srgbClr val="333333"/>
          </a:solidFill>
          <a:latin typeface="TUM Neue Helvetica 55 Regular" pitchFamily="34" charset="0"/>
        </a:defRPr>
      </a:lvl6pPr>
      <a:lvl7pPr marL="914400" algn="l" rtl="0" eaLnBrk="1" fontAlgn="base" hangingPunct="1">
        <a:spcBef>
          <a:spcPct val="0"/>
        </a:spcBef>
        <a:spcAft>
          <a:spcPct val="0"/>
        </a:spcAft>
        <a:defRPr sz="2400" b="1">
          <a:solidFill>
            <a:srgbClr val="333333"/>
          </a:solidFill>
          <a:latin typeface="TUM Neue Helvetica 55 Regular" pitchFamily="34" charset="0"/>
        </a:defRPr>
      </a:lvl7pPr>
      <a:lvl8pPr marL="1371600" algn="l" rtl="0" eaLnBrk="1" fontAlgn="base" hangingPunct="1">
        <a:spcBef>
          <a:spcPct val="0"/>
        </a:spcBef>
        <a:spcAft>
          <a:spcPct val="0"/>
        </a:spcAft>
        <a:defRPr sz="2400" b="1">
          <a:solidFill>
            <a:srgbClr val="333333"/>
          </a:solidFill>
          <a:latin typeface="TUM Neue Helvetica 55 Regular" pitchFamily="34" charset="0"/>
        </a:defRPr>
      </a:lvl8pPr>
      <a:lvl9pPr marL="1828800" algn="l" rtl="0" eaLnBrk="1" fontAlgn="base" hangingPunct="1">
        <a:spcBef>
          <a:spcPct val="0"/>
        </a:spcBef>
        <a:spcAft>
          <a:spcPct val="0"/>
        </a:spcAft>
        <a:defRPr sz="2400" b="1">
          <a:solidFill>
            <a:srgbClr val="333333"/>
          </a:solidFill>
          <a:latin typeface="TUM Neue Helvetica 55 Regular" pitchFamily="34" charset="0"/>
        </a:defRPr>
      </a:lvl9pPr>
    </p:titleStyle>
    <p:bodyStyle>
      <a:lvl1pPr marL="342900" indent="-342900" algn="l" rtl="0" eaLnBrk="1" fontAlgn="base" hangingPunct="1">
        <a:spcBef>
          <a:spcPct val="20000"/>
        </a:spcBef>
        <a:spcAft>
          <a:spcPct val="0"/>
        </a:spcAft>
        <a:buChar char="•"/>
        <a:defRPr>
          <a:solidFill>
            <a:srgbClr val="333333"/>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1400">
          <a:solidFill>
            <a:srgbClr val="333333"/>
          </a:solidFill>
          <a:latin typeface="+mn-lt"/>
          <a:ea typeface="ＭＳ Ｐゴシック" charset="0"/>
        </a:defRPr>
      </a:lvl2pPr>
      <a:lvl3pPr marL="1143000" indent="-228600" algn="l" rtl="0" eaLnBrk="1" fontAlgn="base" hangingPunct="1">
        <a:spcBef>
          <a:spcPct val="20000"/>
        </a:spcBef>
        <a:spcAft>
          <a:spcPct val="0"/>
        </a:spcAft>
        <a:buChar char="•"/>
        <a:defRPr sz="1400">
          <a:solidFill>
            <a:srgbClr val="333333"/>
          </a:solidFill>
          <a:latin typeface="+mn-lt"/>
          <a:ea typeface="ＭＳ Ｐゴシック" charset="0"/>
        </a:defRPr>
      </a:lvl3pPr>
      <a:lvl4pPr marL="1600200" indent="-228600" algn="l" rtl="0" eaLnBrk="1" fontAlgn="base" hangingPunct="1">
        <a:spcBef>
          <a:spcPct val="20000"/>
        </a:spcBef>
        <a:spcAft>
          <a:spcPct val="0"/>
        </a:spcAft>
        <a:buChar char="–"/>
        <a:defRPr sz="1400">
          <a:solidFill>
            <a:srgbClr val="333333"/>
          </a:solidFill>
          <a:latin typeface="+mn-lt"/>
          <a:ea typeface="ＭＳ Ｐゴシック" charset="0"/>
        </a:defRPr>
      </a:lvl4pPr>
      <a:lvl5pPr marL="2057400" indent="-228600" algn="l" rtl="0" eaLnBrk="1" fontAlgn="base" hangingPunct="1">
        <a:spcBef>
          <a:spcPct val="20000"/>
        </a:spcBef>
        <a:spcAft>
          <a:spcPct val="0"/>
        </a:spcAft>
        <a:buChar char="»"/>
        <a:defRPr sz="1400">
          <a:solidFill>
            <a:srgbClr val="333333"/>
          </a:solidFill>
          <a:latin typeface="+mn-lt"/>
          <a:ea typeface="ＭＳ Ｐゴシック" charset="0"/>
        </a:defRPr>
      </a:lvl5pPr>
      <a:lvl6pPr marL="2514600" indent="-228600" algn="l" rtl="0" eaLnBrk="1" fontAlgn="base" hangingPunct="1">
        <a:spcBef>
          <a:spcPct val="20000"/>
        </a:spcBef>
        <a:spcAft>
          <a:spcPct val="0"/>
        </a:spcAft>
        <a:buChar char="»"/>
        <a:defRPr sz="1400">
          <a:solidFill>
            <a:srgbClr val="333333"/>
          </a:solidFill>
          <a:latin typeface="+mn-lt"/>
        </a:defRPr>
      </a:lvl6pPr>
      <a:lvl7pPr marL="2971800" indent="-228600" algn="l" rtl="0" eaLnBrk="1" fontAlgn="base" hangingPunct="1">
        <a:spcBef>
          <a:spcPct val="20000"/>
        </a:spcBef>
        <a:spcAft>
          <a:spcPct val="0"/>
        </a:spcAft>
        <a:buChar char="»"/>
        <a:defRPr sz="1400">
          <a:solidFill>
            <a:srgbClr val="333333"/>
          </a:solidFill>
          <a:latin typeface="+mn-lt"/>
        </a:defRPr>
      </a:lvl7pPr>
      <a:lvl8pPr marL="3429000" indent="-228600" algn="l" rtl="0" eaLnBrk="1" fontAlgn="base" hangingPunct="1">
        <a:spcBef>
          <a:spcPct val="20000"/>
        </a:spcBef>
        <a:spcAft>
          <a:spcPct val="0"/>
        </a:spcAft>
        <a:buChar char="»"/>
        <a:defRPr sz="1400">
          <a:solidFill>
            <a:srgbClr val="333333"/>
          </a:solidFill>
          <a:latin typeface="+mn-lt"/>
        </a:defRPr>
      </a:lvl8pPr>
      <a:lvl9pPr marL="3886200" indent="-228600" algn="l" rtl="0" eaLnBrk="1" fontAlgn="base" hangingPunct="1">
        <a:spcBef>
          <a:spcPct val="20000"/>
        </a:spcBef>
        <a:spcAft>
          <a:spcPct val="0"/>
        </a:spcAft>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0" dirty="0"/>
              <a:t>Tracking of Orthopaedic Instruments in 3D Camera Views</a:t>
            </a:r>
            <a:br>
              <a:rPr lang="en-CA" b="0"/>
            </a:br>
            <a:r>
              <a:rPr lang="en-CA" b="0"/>
              <a:t>			     </a:t>
            </a:r>
            <a:r>
              <a:rPr lang="en-CA" sz="2000" b="0"/>
              <a:t>Literature </a:t>
            </a:r>
            <a:r>
              <a:rPr lang="en-CA" sz="2000" b="0" dirty="0"/>
              <a:t>review by Jie Ying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54963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960582" y="2794049"/>
            <a:ext cx="7222836" cy="2983427"/>
            <a:chOff x="960582" y="2794049"/>
            <a:chExt cx="7222836" cy="2983427"/>
          </a:xfrm>
        </p:grpSpPr>
        <p:pic>
          <p:nvPicPr>
            <p:cNvPr id="7" name="Picture 6"/>
            <p:cNvPicPr>
              <a:picLocks noChangeAspect="1"/>
            </p:cNvPicPr>
            <p:nvPr/>
          </p:nvPicPr>
          <p:blipFill>
            <a:blip r:embed="rId3"/>
            <a:stretch>
              <a:fillRect/>
            </a:stretch>
          </p:blipFill>
          <p:spPr>
            <a:xfrm>
              <a:off x="960582" y="2794049"/>
              <a:ext cx="7222836" cy="2552573"/>
            </a:xfrm>
            <a:prstGeom prst="rect">
              <a:avLst/>
            </a:prstGeom>
          </p:spPr>
        </p:pic>
        <p:sp>
          <p:nvSpPr>
            <p:cNvPr id="10" name="Rectangle 9"/>
            <p:cNvSpPr/>
            <p:nvPr/>
          </p:nvSpPr>
          <p:spPr>
            <a:xfrm>
              <a:off x="1154116" y="5254256"/>
              <a:ext cx="6835338" cy="523220"/>
            </a:xfrm>
            <a:prstGeom prst="rect">
              <a:avLst/>
            </a:prstGeom>
          </p:spPr>
          <p:txBody>
            <a:bodyPr wrap="square">
              <a:spAutoFit/>
            </a:bodyPr>
            <a:lstStyle/>
            <a:p>
              <a:r>
                <a:rPr lang="en-CA" sz="1400" dirty="0"/>
                <a:t>Training (left) and test (right) errors on CIFAR-10[1] with 20 and 56 layer “plain” (non-residual) networks. Even on training data, the deeper network has higher error.</a:t>
              </a:r>
              <a:endParaRPr lang="en-CA" sz="1400" dirty="0">
                <a:effectLst/>
              </a:endParaRPr>
            </a:p>
          </p:txBody>
        </p:sp>
      </p:grpSp>
      <p:sp>
        <p:nvSpPr>
          <p:cNvPr id="2" name="Title 1"/>
          <p:cNvSpPr>
            <a:spLocks noGrp="1"/>
          </p:cNvSpPr>
          <p:nvPr>
            <p:ph type="title"/>
          </p:nvPr>
        </p:nvSpPr>
        <p:spPr/>
        <p:txBody>
          <a:bodyPr/>
          <a:lstStyle/>
          <a:p>
            <a:r>
              <a:rPr lang="en-CA" dirty="0"/>
              <a:t>Training a deep net</a:t>
            </a:r>
          </a:p>
        </p:txBody>
      </p:sp>
      <p:sp>
        <p:nvSpPr>
          <p:cNvPr id="3" name="Content Placeholder 2"/>
          <p:cNvSpPr>
            <a:spLocks noGrp="1"/>
          </p:cNvSpPr>
          <p:nvPr>
            <p:ph idx="1"/>
          </p:nvPr>
        </p:nvSpPr>
        <p:spPr>
          <a:xfrm>
            <a:off x="358775" y="1066800"/>
            <a:ext cx="8424863" cy="2055091"/>
          </a:xfrm>
        </p:spPr>
        <p:txBody>
          <a:bodyPr/>
          <a:lstStyle/>
          <a:p>
            <a:r>
              <a:rPr lang="en-CA" dirty="0"/>
              <a:t>Weight layers are expensive to learn</a:t>
            </a:r>
          </a:p>
          <a:p>
            <a:r>
              <a:rPr lang="en-CA" dirty="0"/>
              <a:t>Deeper nets have shown better performance but then degrades</a:t>
            </a:r>
          </a:p>
          <a:p>
            <a:endParaRPr lang="en-CA" dirty="0"/>
          </a:p>
          <a:p>
            <a:r>
              <a:rPr lang="en-CA" b="1" dirty="0"/>
              <a:t>Inspiration</a:t>
            </a:r>
            <a:r>
              <a:rPr lang="en-CA" dirty="0"/>
              <a:t>: deepen a shallow network by padding with identity mapping </a:t>
            </a:r>
          </a:p>
          <a:p>
            <a:r>
              <a:rPr lang="en-CA" dirty="0"/>
              <a:t>Current solver cannot find do as well as or better than this construction</a:t>
            </a:r>
          </a:p>
        </p:txBody>
      </p:sp>
      <p:sp>
        <p:nvSpPr>
          <p:cNvPr id="4" name="Date Placeholder 3"/>
          <p:cNvSpPr>
            <a:spLocks noGrp="1"/>
          </p:cNvSpPr>
          <p:nvPr>
            <p:ph type="dt" sz="half" idx="2"/>
          </p:nvPr>
        </p:nvSpPr>
        <p:spPr/>
        <p:txBody>
          <a:bodyPr/>
          <a:lstStyle/>
          <a:p>
            <a:fld id="{A7BDDEFD-4FCF-7348-AEF1-A537DD785750}" type="datetime4">
              <a:rPr lang="en-US" smtClean="0"/>
              <a:t>March 9, 2017</a:t>
            </a:fld>
            <a:endParaRPr lang="en-US"/>
          </a:p>
        </p:txBody>
      </p:sp>
      <p:sp>
        <p:nvSpPr>
          <p:cNvPr id="5" name="Footer Placeholder 4"/>
          <p:cNvSpPr>
            <a:spLocks noGrp="1"/>
          </p:cNvSpPr>
          <p:nvPr>
            <p:ph type="ftr" sz="quarter" idx="3"/>
          </p:nvPr>
        </p:nvSpPr>
        <p:spPr/>
        <p:txBody>
          <a:bodyPr/>
          <a:lstStyle/>
          <a:p>
            <a:r>
              <a:rPr lang="en-US"/>
              <a:t>Advanced Computer-Integrated Surgery</a:t>
            </a:r>
            <a:endParaRPr lang="en-US" dirty="0"/>
          </a:p>
        </p:txBody>
      </p:sp>
      <p:sp>
        <p:nvSpPr>
          <p:cNvPr id="6" name="Slide Number Placeholder 5"/>
          <p:cNvSpPr>
            <a:spLocks noGrp="1"/>
          </p:cNvSpPr>
          <p:nvPr>
            <p:ph type="sldNum" sz="quarter" idx="4"/>
          </p:nvPr>
        </p:nvSpPr>
        <p:spPr/>
        <p:txBody>
          <a:bodyPr/>
          <a:lstStyle/>
          <a:p>
            <a:r>
              <a:rPr lang="en-US"/>
              <a:t>Slide </a:t>
            </a:r>
            <a:fld id="{E27654B9-2CBC-E046-9B7E-70345D26D3AC}" type="slidenum">
              <a:rPr lang="en-US" smtClean="0"/>
              <a:t>10</a:t>
            </a:fld>
            <a:endParaRPr lang="en-US" dirty="0"/>
          </a:p>
        </p:txBody>
      </p:sp>
      <p:sp>
        <p:nvSpPr>
          <p:cNvPr id="8" name="Rectangle 7"/>
          <p:cNvSpPr/>
          <p:nvPr/>
        </p:nvSpPr>
        <p:spPr>
          <a:xfrm>
            <a:off x="1034474" y="5872042"/>
            <a:ext cx="8180278" cy="461665"/>
          </a:xfrm>
          <a:prstGeom prst="rect">
            <a:avLst/>
          </a:prstGeom>
        </p:spPr>
        <p:txBody>
          <a:bodyPr wrap="square">
            <a:spAutoFit/>
          </a:bodyPr>
          <a:lstStyle/>
          <a:p>
            <a:pPr algn="r"/>
            <a:r>
              <a:rPr lang="en-CA" sz="1200" dirty="0"/>
              <a:t>[1] A. </a:t>
            </a:r>
            <a:r>
              <a:rPr lang="en-CA" sz="1200" dirty="0" err="1"/>
              <a:t>Krizhevsky</a:t>
            </a:r>
            <a:r>
              <a:rPr lang="en-CA" sz="1200" dirty="0"/>
              <a:t> and G. Hinton, “Learning multiple layers of features from tiny images ,” 2009.</a:t>
            </a:r>
          </a:p>
          <a:p>
            <a:pPr algn="r"/>
            <a:r>
              <a:rPr lang="en-CA" sz="1200" dirty="0"/>
              <a:t>Image from K. He, X. Zhang, S. Ren, and J. Sun, CVPR 2016.</a:t>
            </a:r>
            <a:endParaRPr lang="en-CA" sz="1200" dirty="0">
              <a:effectLst/>
            </a:endParaRPr>
          </a:p>
        </p:txBody>
      </p:sp>
    </p:spTree>
    <p:extLst>
      <p:ext uri="{BB962C8B-B14F-4D97-AF65-F5344CB8AC3E}">
        <p14:creationId xmlns:p14="http://schemas.microsoft.com/office/powerpoint/2010/main" val="3161049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Simplify the task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8775" y="1066800"/>
                <a:ext cx="4213225" cy="5105400"/>
              </a:xfrm>
            </p:spPr>
            <p:txBody>
              <a:bodyPr/>
              <a:lstStyle/>
              <a:p>
                <a:pPr marL="0" indent="0">
                  <a:buNone/>
                </a:pPr>
                <a:r>
                  <a:rPr lang="en-CA" dirty="0"/>
                  <a:t>Suppose we have a filter</a:t>
                </a:r>
              </a:p>
              <a:p>
                <a:pPr marL="0" indent="0">
                  <a:buNone/>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ea typeface="Cambria Math" panose="02040503050406030204" pitchFamily="18" charset="0"/>
                        </a:rPr>
                        <m:t>ℋ</m:t>
                      </m:r>
                      <m:d>
                        <m:dPr>
                          <m:ctrlPr>
                            <a:rPr lang="en-CA" b="0" i="1" smtClean="0">
                              <a:latin typeface="Cambria Math" panose="02040503050406030204" pitchFamily="18" charset="0"/>
                              <a:ea typeface="Cambria Math" panose="02040503050406030204" pitchFamily="18" charset="0"/>
                            </a:rPr>
                          </m:ctrlPr>
                        </m:dPr>
                        <m:e>
                          <m:r>
                            <a:rPr lang="en-CA" b="0" i="1" smtClean="0">
                              <a:latin typeface="Cambria Math" panose="02040503050406030204" pitchFamily="18" charset="0"/>
                              <a:ea typeface="Cambria Math" panose="02040503050406030204" pitchFamily="18" charset="0"/>
                            </a:rPr>
                            <m:t>𝑥</m:t>
                          </m:r>
                        </m:e>
                      </m:d>
                    </m:oMath>
                  </m:oMathPara>
                </a14:m>
                <a:endParaRPr lang="en-CA" dirty="0"/>
              </a:p>
              <a:p>
                <a:pPr marL="0" indent="0">
                  <a:buNone/>
                </a:pPr>
                <a:r>
                  <a:rPr lang="en-CA" dirty="0"/>
                  <a:t>where x is the input to a layer</a:t>
                </a:r>
              </a:p>
              <a:p>
                <a:pPr marL="0" indent="0">
                  <a:buNone/>
                </a:pPr>
                <a:endParaRPr lang="en-CA" dirty="0"/>
              </a:p>
              <a:p>
                <a:pPr marL="0" indent="0">
                  <a:buNone/>
                </a:pPr>
                <a:r>
                  <a:rPr lang="en-CA" dirty="0"/>
                  <a:t>Instead of learning </a:t>
                </a:r>
                <a14:m>
                  <m:oMath xmlns:m="http://schemas.openxmlformats.org/officeDocument/2006/math">
                    <m:r>
                      <a:rPr lang="en-CA" i="1">
                        <a:latin typeface="Cambria Math" panose="02040503050406030204" pitchFamily="18" charset="0"/>
                        <a:ea typeface="Cambria Math" panose="02040503050406030204" pitchFamily="18" charset="0"/>
                      </a:rPr>
                      <m:t>ℋ</m:t>
                    </m:r>
                    <m:d>
                      <m:dPr>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𝑥</m:t>
                        </m:r>
                      </m:e>
                    </m:d>
                  </m:oMath>
                </a14:m>
                <a:r>
                  <a:rPr lang="en-CA" dirty="0"/>
                  <a:t>, learn </a:t>
                </a:r>
                <a:endParaRPr lang="en-CA"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ea typeface="Cambria Math" panose="02040503050406030204" pitchFamily="18" charset="0"/>
                        </a:rPr>
                        <m:t>ℱ</m:t>
                      </m:r>
                      <m:d>
                        <m:dPr>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𝑥</m:t>
                          </m:r>
                        </m:e>
                      </m:d>
                      <m:r>
                        <a:rPr lang="en-CA" b="0" i="1" smtClean="0">
                          <a:latin typeface="Cambria Math" panose="02040503050406030204" pitchFamily="18" charset="0"/>
                          <a:ea typeface="Cambria Math" panose="02040503050406030204" pitchFamily="18" charset="0"/>
                        </a:rPr>
                        <m:t>:=</m:t>
                      </m:r>
                      <m:r>
                        <a:rPr lang="en-CA" i="1">
                          <a:latin typeface="Cambria Math" panose="02040503050406030204" pitchFamily="18" charset="0"/>
                          <a:ea typeface="Cambria Math" panose="02040503050406030204" pitchFamily="18" charset="0"/>
                        </a:rPr>
                        <m:t>ℋ</m:t>
                      </m:r>
                      <m:d>
                        <m:dPr>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𝑥</m:t>
                          </m:r>
                        </m:e>
                      </m:d>
                      <m:r>
                        <a:rPr lang="en-CA" b="0" i="1" smtClean="0">
                          <a:latin typeface="Cambria Math" panose="02040503050406030204" pitchFamily="18" charset="0"/>
                          <a:ea typeface="Cambria Math" panose="02040503050406030204" pitchFamily="18" charset="0"/>
                        </a:rPr>
                        <m:t>−</m:t>
                      </m:r>
                      <m:r>
                        <a:rPr lang="en-CA" i="1">
                          <a:latin typeface="Cambria Math" panose="02040503050406030204" pitchFamily="18" charset="0"/>
                          <a:ea typeface="Cambria Math" panose="02040503050406030204" pitchFamily="18" charset="0"/>
                        </a:rPr>
                        <m:t>𝑥</m:t>
                      </m:r>
                    </m:oMath>
                    <m:oMath xmlns:m="http://schemas.openxmlformats.org/officeDocument/2006/math">
                      <m:r>
                        <a:rPr lang="en-CA" i="1">
                          <a:latin typeface="Cambria Math" panose="02040503050406030204" pitchFamily="18" charset="0"/>
                          <a:ea typeface="Cambria Math" panose="02040503050406030204" pitchFamily="18" charset="0"/>
                        </a:rPr>
                        <m:t>ℋ</m:t>
                      </m:r>
                      <m:d>
                        <m:dPr>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𝑥</m:t>
                          </m:r>
                        </m:e>
                      </m:d>
                      <m:r>
                        <a:rPr lang="en-CA" b="0" i="1" smtClean="0">
                          <a:latin typeface="Cambria Math" panose="02040503050406030204" pitchFamily="18" charset="0"/>
                          <a:ea typeface="Cambria Math" panose="02040503050406030204" pitchFamily="18" charset="0"/>
                        </a:rPr>
                        <m:t>=</m:t>
                      </m:r>
                      <m:r>
                        <a:rPr lang="en-CA" i="1">
                          <a:latin typeface="Cambria Math" panose="02040503050406030204" pitchFamily="18" charset="0"/>
                          <a:ea typeface="Cambria Math" panose="02040503050406030204" pitchFamily="18" charset="0"/>
                        </a:rPr>
                        <m:t>ℱ</m:t>
                      </m:r>
                      <m:d>
                        <m:dPr>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𝑥</m:t>
                          </m:r>
                        </m:e>
                      </m:d>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𝑥</m:t>
                      </m:r>
                    </m:oMath>
                  </m:oMathPara>
                </a14:m>
                <a:endParaRPr lang="en-CA" dirty="0"/>
              </a:p>
              <a:p>
                <a:pPr marL="0" indent="0">
                  <a:buNone/>
                </a:pPr>
                <a:endParaRPr lang="en-CA" dirty="0"/>
              </a:p>
              <a:p>
                <a:pPr marL="0" indent="0">
                  <a:buNone/>
                </a:pPr>
                <a:r>
                  <a:rPr lang="en-CA" dirty="0"/>
                  <a:t>Easy to learn identity mapping </a:t>
                </a:r>
              </a:p>
              <a:p>
                <a:pPr marL="0" indent="0">
                  <a:buNone/>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ea typeface="Cambria Math" panose="02040503050406030204" pitchFamily="18" charset="0"/>
                        </a:rPr>
                        <m:t>ℱ</m:t>
                      </m:r>
                      <m:d>
                        <m:dPr>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𝑥</m:t>
                          </m:r>
                        </m:e>
                      </m:d>
                      <m:r>
                        <a:rPr lang="en-CA" b="0" i="1" smtClean="0">
                          <a:latin typeface="Cambria Math" panose="02040503050406030204" pitchFamily="18" charset="0"/>
                          <a:ea typeface="Cambria Math" panose="02040503050406030204" pitchFamily="18" charset="0"/>
                        </a:rPr>
                        <m:t> →0</m:t>
                      </m:r>
                    </m:oMath>
                  </m:oMathPara>
                </a14:m>
                <a:endParaRPr lang="en-CA" dirty="0"/>
              </a:p>
              <a:p>
                <a:endParaRPr lang="en-CA" dirty="0"/>
              </a:p>
              <a:p>
                <a:pPr marL="0" indent="0">
                  <a:buNone/>
                </a:pPr>
                <a:r>
                  <a:rPr lang="en-CA" dirty="0"/>
                  <a:t>No additional weights from the skip-ahead path since it is just identity</a:t>
                </a:r>
              </a:p>
              <a:p>
                <a:pPr marL="0" indent="0">
                  <a:buNone/>
                </a:pPr>
                <a:endParaRPr lang="en-CA" dirty="0"/>
              </a:p>
              <a:p>
                <a:pPr marL="0" indent="0">
                  <a:buNone/>
                </a:pPr>
                <a:endParaRPr lang="en-CA" dirty="0"/>
              </a:p>
              <a:p>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8775" y="1066800"/>
                <a:ext cx="4213225" cy="5105400"/>
              </a:xfrm>
              <a:blipFill>
                <a:blip r:embed="rId2"/>
                <a:stretch>
                  <a:fillRect l="-1302" t="-597"/>
                </a:stretch>
              </a:blipFill>
            </p:spPr>
            <p:txBody>
              <a:bodyPr/>
              <a:lstStyle/>
              <a:p>
                <a:r>
                  <a:rPr lang="en-CA">
                    <a:noFill/>
                  </a:rPr>
                  <a:t> </a:t>
                </a:r>
              </a:p>
            </p:txBody>
          </p:sp>
        </mc:Fallback>
      </mc:AlternateContent>
      <p:sp>
        <p:nvSpPr>
          <p:cNvPr id="4" name="Date Placeholder 3"/>
          <p:cNvSpPr>
            <a:spLocks noGrp="1"/>
          </p:cNvSpPr>
          <p:nvPr>
            <p:ph type="dt" sz="half" idx="2"/>
          </p:nvPr>
        </p:nvSpPr>
        <p:spPr/>
        <p:txBody>
          <a:bodyPr/>
          <a:lstStyle/>
          <a:p>
            <a:fld id="{A7BDDEFD-4FCF-7348-AEF1-A537DD785750}" type="datetime4">
              <a:rPr lang="en-US" smtClean="0"/>
              <a:t>March 9, 2017</a:t>
            </a:fld>
            <a:endParaRPr lang="en-US"/>
          </a:p>
        </p:txBody>
      </p:sp>
      <p:sp>
        <p:nvSpPr>
          <p:cNvPr id="5" name="Footer Placeholder 4"/>
          <p:cNvSpPr>
            <a:spLocks noGrp="1"/>
          </p:cNvSpPr>
          <p:nvPr>
            <p:ph type="ftr" sz="quarter" idx="3"/>
          </p:nvPr>
        </p:nvSpPr>
        <p:spPr/>
        <p:txBody>
          <a:bodyPr/>
          <a:lstStyle/>
          <a:p>
            <a:r>
              <a:rPr lang="en-US"/>
              <a:t>Advanced Computer-Integrated Surgery</a:t>
            </a:r>
            <a:endParaRPr lang="en-US" dirty="0"/>
          </a:p>
        </p:txBody>
      </p:sp>
      <p:sp>
        <p:nvSpPr>
          <p:cNvPr id="6" name="Slide Number Placeholder 5"/>
          <p:cNvSpPr>
            <a:spLocks noGrp="1"/>
          </p:cNvSpPr>
          <p:nvPr>
            <p:ph type="sldNum" sz="quarter" idx="4"/>
          </p:nvPr>
        </p:nvSpPr>
        <p:spPr/>
        <p:txBody>
          <a:bodyPr/>
          <a:lstStyle/>
          <a:p>
            <a:r>
              <a:rPr lang="en-US"/>
              <a:t>Slide </a:t>
            </a:r>
            <a:fld id="{E27654B9-2CBC-E046-9B7E-70345D26D3AC}" type="slidenum">
              <a:rPr lang="en-US" smtClean="0"/>
              <a:t>11</a:t>
            </a:fld>
            <a:endParaRPr lang="en-US" dirty="0"/>
          </a:p>
        </p:txBody>
      </p:sp>
      <p:sp>
        <p:nvSpPr>
          <p:cNvPr id="9" name="Rectangle 8"/>
          <p:cNvSpPr/>
          <p:nvPr/>
        </p:nvSpPr>
        <p:spPr>
          <a:xfrm>
            <a:off x="4738251" y="6033700"/>
            <a:ext cx="4402609" cy="276999"/>
          </a:xfrm>
          <a:prstGeom prst="rect">
            <a:avLst/>
          </a:prstGeom>
        </p:spPr>
        <p:txBody>
          <a:bodyPr wrap="square">
            <a:spAutoFit/>
          </a:bodyPr>
          <a:lstStyle/>
          <a:p>
            <a:r>
              <a:rPr lang="en-CA" sz="1200" dirty="0"/>
              <a:t>Image from K. He, X. Zhang, S. Ren, and J. Sun, CVPR 2016.</a:t>
            </a:r>
            <a:endParaRPr lang="en-CA" sz="1200" dirty="0">
              <a:effectLst/>
            </a:endParaRPr>
          </a:p>
        </p:txBody>
      </p:sp>
      <p:pic>
        <p:nvPicPr>
          <p:cNvPr id="7" name="Picture 6"/>
          <p:cNvPicPr>
            <a:picLocks noChangeAspect="1"/>
          </p:cNvPicPr>
          <p:nvPr/>
        </p:nvPicPr>
        <p:blipFill rotWithShape="1">
          <a:blip r:embed="rId3"/>
          <a:srcRect l="5073" t="12723" r="4869" b="2595"/>
          <a:stretch/>
        </p:blipFill>
        <p:spPr>
          <a:xfrm>
            <a:off x="4876800" y="1932199"/>
            <a:ext cx="4091710" cy="2355272"/>
          </a:xfrm>
          <a:prstGeom prst="rect">
            <a:avLst/>
          </a:prstGeom>
        </p:spPr>
      </p:pic>
    </p:spTree>
    <p:extLst>
      <p:ext uri="{BB962C8B-B14F-4D97-AF65-F5344CB8AC3E}">
        <p14:creationId xmlns:p14="http://schemas.microsoft.com/office/powerpoint/2010/main" val="707327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Results</a:t>
            </a:r>
          </a:p>
        </p:txBody>
      </p:sp>
      <p:sp>
        <p:nvSpPr>
          <p:cNvPr id="4" name="Date Placeholder 3"/>
          <p:cNvSpPr>
            <a:spLocks noGrp="1"/>
          </p:cNvSpPr>
          <p:nvPr>
            <p:ph type="dt" sz="half" idx="2"/>
          </p:nvPr>
        </p:nvSpPr>
        <p:spPr/>
        <p:txBody>
          <a:bodyPr/>
          <a:lstStyle/>
          <a:p>
            <a:fld id="{A7BDDEFD-4FCF-7348-AEF1-A537DD785750}" type="datetime4">
              <a:rPr lang="en-US" smtClean="0"/>
              <a:t>March 9, 2017</a:t>
            </a:fld>
            <a:endParaRPr lang="en-US"/>
          </a:p>
        </p:txBody>
      </p:sp>
      <p:sp>
        <p:nvSpPr>
          <p:cNvPr id="5" name="Footer Placeholder 4"/>
          <p:cNvSpPr>
            <a:spLocks noGrp="1"/>
          </p:cNvSpPr>
          <p:nvPr>
            <p:ph type="ftr" sz="quarter" idx="3"/>
          </p:nvPr>
        </p:nvSpPr>
        <p:spPr/>
        <p:txBody>
          <a:bodyPr/>
          <a:lstStyle/>
          <a:p>
            <a:r>
              <a:rPr lang="en-US"/>
              <a:t>Advanced Computer-Integrated Surgery</a:t>
            </a:r>
            <a:endParaRPr lang="en-US" dirty="0"/>
          </a:p>
        </p:txBody>
      </p:sp>
      <p:sp>
        <p:nvSpPr>
          <p:cNvPr id="6" name="Slide Number Placeholder 5"/>
          <p:cNvSpPr>
            <a:spLocks noGrp="1"/>
          </p:cNvSpPr>
          <p:nvPr>
            <p:ph type="sldNum" sz="quarter" idx="4"/>
          </p:nvPr>
        </p:nvSpPr>
        <p:spPr/>
        <p:txBody>
          <a:bodyPr/>
          <a:lstStyle/>
          <a:p>
            <a:r>
              <a:rPr lang="en-US"/>
              <a:t>Slide </a:t>
            </a:r>
            <a:fld id="{E27654B9-2CBC-E046-9B7E-70345D26D3AC}" type="slidenum">
              <a:rPr lang="en-US" smtClean="0"/>
              <a:t>12</a:t>
            </a:fld>
            <a:endParaRPr lang="en-US" dirty="0"/>
          </a:p>
        </p:txBody>
      </p:sp>
      <p:pic>
        <p:nvPicPr>
          <p:cNvPr id="9" name="Picture 8"/>
          <p:cNvPicPr>
            <a:picLocks noChangeAspect="1"/>
          </p:cNvPicPr>
          <p:nvPr/>
        </p:nvPicPr>
        <p:blipFill>
          <a:blip r:embed="rId3"/>
          <a:stretch>
            <a:fillRect/>
          </a:stretch>
        </p:blipFill>
        <p:spPr>
          <a:xfrm>
            <a:off x="135812" y="1811338"/>
            <a:ext cx="5038725" cy="3162300"/>
          </a:xfrm>
          <a:prstGeom prst="rect">
            <a:avLst/>
          </a:prstGeom>
        </p:spPr>
      </p:pic>
      <p:grpSp>
        <p:nvGrpSpPr>
          <p:cNvPr id="11" name="Group 10"/>
          <p:cNvGrpSpPr/>
          <p:nvPr/>
        </p:nvGrpSpPr>
        <p:grpSpPr>
          <a:xfrm>
            <a:off x="5265899" y="285174"/>
            <a:ext cx="3679825" cy="5532378"/>
            <a:chOff x="358775" y="1036140"/>
            <a:chExt cx="3679825" cy="5532378"/>
          </a:xfrm>
        </p:grpSpPr>
        <p:pic>
          <p:nvPicPr>
            <p:cNvPr id="7" name="Picture 6"/>
            <p:cNvPicPr>
              <a:picLocks noChangeAspect="1"/>
            </p:cNvPicPr>
            <p:nvPr/>
          </p:nvPicPr>
          <p:blipFill rotWithShape="1">
            <a:blip r:embed="rId4"/>
            <a:srcRect r="49749"/>
            <a:stretch/>
          </p:blipFill>
          <p:spPr>
            <a:xfrm>
              <a:off x="450137" y="1036140"/>
              <a:ext cx="3336417" cy="2213163"/>
            </a:xfrm>
            <a:prstGeom prst="rect">
              <a:avLst/>
            </a:prstGeom>
          </p:spPr>
        </p:pic>
        <p:sp>
          <p:nvSpPr>
            <p:cNvPr id="8" name="Rectangle 7"/>
            <p:cNvSpPr/>
            <p:nvPr/>
          </p:nvSpPr>
          <p:spPr>
            <a:xfrm>
              <a:off x="358775" y="5398967"/>
              <a:ext cx="3679825" cy="1169551"/>
            </a:xfrm>
            <a:prstGeom prst="rect">
              <a:avLst/>
            </a:prstGeom>
          </p:spPr>
          <p:txBody>
            <a:bodyPr wrap="square">
              <a:spAutoFit/>
            </a:bodyPr>
            <a:lstStyle/>
            <a:p>
              <a:r>
                <a:rPr lang="en-CA" sz="1400" dirty="0"/>
                <a:t>Comparing plain (top) and residual (bottom) networks of different depths trained and tested on ImageNet[1] . Thin lines show training error and bolded lines show test error. </a:t>
              </a:r>
              <a:endParaRPr lang="en-CA" sz="1400" dirty="0">
                <a:effectLst/>
              </a:endParaRPr>
            </a:p>
          </p:txBody>
        </p:sp>
        <p:pic>
          <p:nvPicPr>
            <p:cNvPr id="10" name="Picture 9"/>
            <p:cNvPicPr>
              <a:picLocks noChangeAspect="1"/>
            </p:cNvPicPr>
            <p:nvPr/>
          </p:nvPicPr>
          <p:blipFill rotWithShape="1">
            <a:blip r:embed="rId4"/>
            <a:srcRect l="50446"/>
            <a:stretch/>
          </p:blipFill>
          <p:spPr>
            <a:xfrm>
              <a:off x="358775" y="3185804"/>
              <a:ext cx="3290168" cy="2213163"/>
            </a:xfrm>
            <a:prstGeom prst="rect">
              <a:avLst/>
            </a:prstGeom>
          </p:spPr>
        </p:pic>
      </p:grpSp>
      <p:sp>
        <p:nvSpPr>
          <p:cNvPr id="12" name="Content Placeholder 2"/>
          <p:cNvSpPr>
            <a:spLocks noGrp="1"/>
          </p:cNvSpPr>
          <p:nvPr>
            <p:ph idx="1"/>
          </p:nvPr>
        </p:nvSpPr>
        <p:spPr>
          <a:xfrm>
            <a:off x="358776" y="1066801"/>
            <a:ext cx="4139334" cy="447964"/>
          </a:xfrm>
        </p:spPr>
        <p:txBody>
          <a:bodyPr/>
          <a:lstStyle/>
          <a:p>
            <a:pPr marL="0" indent="0">
              <a:buNone/>
            </a:pPr>
            <a:r>
              <a:rPr lang="en-CA" dirty="0"/>
              <a:t>Deeper residual nets do better</a:t>
            </a:r>
          </a:p>
        </p:txBody>
      </p:sp>
      <p:sp>
        <p:nvSpPr>
          <p:cNvPr id="3" name="Rectangle 2"/>
          <p:cNvSpPr/>
          <p:nvPr/>
        </p:nvSpPr>
        <p:spPr>
          <a:xfrm>
            <a:off x="1011663" y="5817552"/>
            <a:ext cx="8132337" cy="461665"/>
          </a:xfrm>
          <a:prstGeom prst="rect">
            <a:avLst/>
          </a:prstGeom>
        </p:spPr>
        <p:txBody>
          <a:bodyPr wrap="square">
            <a:spAutoFit/>
          </a:bodyPr>
          <a:lstStyle/>
          <a:p>
            <a:pPr algn="r">
              <a:spcBef>
                <a:spcPts val="0"/>
              </a:spcBef>
              <a:spcAft>
                <a:spcPts val="0"/>
              </a:spcAft>
            </a:pPr>
            <a:r>
              <a:rPr lang="en-CA" sz="1200" dirty="0"/>
              <a:t>[1] O. </a:t>
            </a:r>
            <a:r>
              <a:rPr lang="en-CA" sz="1200" dirty="0" err="1"/>
              <a:t>Russakovsky</a:t>
            </a:r>
            <a:r>
              <a:rPr lang="en-CA" sz="1200" dirty="0"/>
              <a:t> </a:t>
            </a:r>
            <a:r>
              <a:rPr lang="en-CA" sz="1200" i="1" dirty="0"/>
              <a:t>et al.</a:t>
            </a:r>
            <a:r>
              <a:rPr lang="en-CA" sz="1200" dirty="0"/>
              <a:t>, “ImageNet Large Scale Visual Recognition Challenge,” </a:t>
            </a:r>
            <a:r>
              <a:rPr lang="en-CA" sz="1200" i="1" dirty="0" err="1"/>
              <a:t>Int</a:t>
            </a:r>
            <a:r>
              <a:rPr lang="en-CA" sz="1200" i="1" dirty="0"/>
              <a:t> J </a:t>
            </a:r>
            <a:r>
              <a:rPr lang="en-CA" sz="1200" i="1" dirty="0" err="1"/>
              <a:t>Comput</a:t>
            </a:r>
            <a:r>
              <a:rPr lang="en-CA" sz="1200" i="1" dirty="0"/>
              <a:t> Vis</a:t>
            </a:r>
            <a:r>
              <a:rPr lang="en-CA" sz="1200" dirty="0"/>
              <a:t>, Dec. 2015.</a:t>
            </a:r>
          </a:p>
          <a:p>
            <a:pPr algn="r"/>
            <a:r>
              <a:rPr lang="en-CA" sz="1200" dirty="0"/>
              <a:t>Image from K. He, X. Zhang, S. Ren, and J. Sun, CVPR 2016.</a:t>
            </a:r>
          </a:p>
        </p:txBody>
      </p:sp>
    </p:spTree>
    <p:extLst>
      <p:ext uri="{BB962C8B-B14F-4D97-AF65-F5344CB8AC3E}">
        <p14:creationId xmlns:p14="http://schemas.microsoft.com/office/powerpoint/2010/main" val="3278455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73699"/>
          <a:stretch/>
        </p:blipFill>
        <p:spPr>
          <a:xfrm>
            <a:off x="1502967" y="3428238"/>
            <a:ext cx="3056299" cy="2896362"/>
          </a:xfrm>
          <a:prstGeom prst="rect">
            <a:avLst/>
          </a:prstGeom>
        </p:spPr>
      </p:pic>
      <p:sp>
        <p:nvSpPr>
          <p:cNvPr id="2" name="Title 1"/>
          <p:cNvSpPr>
            <a:spLocks noGrp="1"/>
          </p:cNvSpPr>
          <p:nvPr>
            <p:ph type="title"/>
          </p:nvPr>
        </p:nvSpPr>
        <p:spPr/>
        <p:txBody>
          <a:bodyPr/>
          <a:lstStyle/>
          <a:p>
            <a:r>
              <a:rPr lang="en-CA" dirty="0"/>
              <a:t>Results</a:t>
            </a:r>
          </a:p>
        </p:txBody>
      </p:sp>
      <p:sp>
        <p:nvSpPr>
          <p:cNvPr id="4" name="Date Placeholder 3"/>
          <p:cNvSpPr>
            <a:spLocks noGrp="1"/>
          </p:cNvSpPr>
          <p:nvPr>
            <p:ph type="dt" sz="half" idx="2"/>
          </p:nvPr>
        </p:nvSpPr>
        <p:spPr/>
        <p:txBody>
          <a:bodyPr/>
          <a:lstStyle/>
          <a:p>
            <a:fld id="{A7BDDEFD-4FCF-7348-AEF1-A537DD785750}" type="datetime4">
              <a:rPr lang="en-US" smtClean="0"/>
              <a:t>March 9, 2017</a:t>
            </a:fld>
            <a:endParaRPr lang="en-US"/>
          </a:p>
        </p:txBody>
      </p:sp>
      <p:sp>
        <p:nvSpPr>
          <p:cNvPr id="5" name="Footer Placeholder 4"/>
          <p:cNvSpPr>
            <a:spLocks noGrp="1"/>
          </p:cNvSpPr>
          <p:nvPr>
            <p:ph type="ftr" sz="quarter" idx="3"/>
          </p:nvPr>
        </p:nvSpPr>
        <p:spPr/>
        <p:txBody>
          <a:bodyPr/>
          <a:lstStyle/>
          <a:p>
            <a:r>
              <a:rPr lang="en-US"/>
              <a:t>Advanced Computer-Integrated Surgery</a:t>
            </a:r>
            <a:endParaRPr lang="en-US" dirty="0"/>
          </a:p>
        </p:txBody>
      </p:sp>
      <p:sp>
        <p:nvSpPr>
          <p:cNvPr id="6" name="Slide Number Placeholder 5"/>
          <p:cNvSpPr>
            <a:spLocks noGrp="1"/>
          </p:cNvSpPr>
          <p:nvPr>
            <p:ph type="sldNum" sz="quarter" idx="4"/>
          </p:nvPr>
        </p:nvSpPr>
        <p:spPr/>
        <p:txBody>
          <a:bodyPr/>
          <a:lstStyle/>
          <a:p>
            <a:r>
              <a:rPr lang="en-US"/>
              <a:t>Slide </a:t>
            </a:r>
            <a:fld id="{E27654B9-2CBC-E046-9B7E-70345D26D3AC}" type="slidenum">
              <a:rPr lang="en-US" smtClean="0"/>
              <a:t>13</a:t>
            </a:fld>
            <a:endParaRPr lang="en-US" dirty="0"/>
          </a:p>
        </p:txBody>
      </p:sp>
      <p:sp>
        <p:nvSpPr>
          <p:cNvPr id="10" name="Rectangle 9"/>
          <p:cNvSpPr/>
          <p:nvPr/>
        </p:nvSpPr>
        <p:spPr>
          <a:xfrm>
            <a:off x="4799653" y="5623075"/>
            <a:ext cx="4402609" cy="276999"/>
          </a:xfrm>
          <a:prstGeom prst="rect">
            <a:avLst/>
          </a:prstGeom>
        </p:spPr>
        <p:txBody>
          <a:bodyPr wrap="square">
            <a:spAutoFit/>
          </a:bodyPr>
          <a:lstStyle/>
          <a:p>
            <a:r>
              <a:rPr lang="en-CA" sz="1200" dirty="0"/>
              <a:t>Image from K. He, X. Zhang, S. Ren, and J. Sun, CVPR 2016.</a:t>
            </a:r>
            <a:endParaRPr lang="en-CA" sz="1200" dirty="0">
              <a:effectLst/>
            </a:endParaRPr>
          </a:p>
        </p:txBody>
      </p:sp>
      <p:pic>
        <p:nvPicPr>
          <p:cNvPr id="3" name="Picture 2"/>
          <p:cNvPicPr>
            <a:picLocks noChangeAspect="1"/>
          </p:cNvPicPr>
          <p:nvPr/>
        </p:nvPicPr>
        <p:blipFill rotWithShape="1">
          <a:blip r:embed="rId3"/>
          <a:srcRect r="25691"/>
          <a:stretch/>
        </p:blipFill>
        <p:spPr>
          <a:xfrm>
            <a:off x="527534" y="838200"/>
            <a:ext cx="8106509" cy="2719076"/>
          </a:xfrm>
          <a:prstGeom prst="rect">
            <a:avLst/>
          </a:prstGeom>
        </p:spPr>
      </p:pic>
      <p:sp>
        <p:nvSpPr>
          <p:cNvPr id="11" name="Rectangle 10"/>
          <p:cNvSpPr/>
          <p:nvPr/>
        </p:nvSpPr>
        <p:spPr>
          <a:xfrm>
            <a:off x="5416062" y="3884354"/>
            <a:ext cx="3727938" cy="1169551"/>
          </a:xfrm>
          <a:prstGeom prst="rect">
            <a:avLst/>
          </a:prstGeom>
        </p:spPr>
        <p:txBody>
          <a:bodyPr wrap="square">
            <a:spAutoFit/>
          </a:bodyPr>
          <a:lstStyle/>
          <a:p>
            <a:pPr algn="ctr"/>
            <a:r>
              <a:rPr lang="en-CA" sz="1400" dirty="0"/>
              <a:t>Training (dashed) and test (solid) errors on CIFAR-10 [1] dataset. We see that deeper residuals networks do better, while deeper plain nets do not. The advantage of additional layers diminish quickly though.</a:t>
            </a:r>
            <a:endParaRPr lang="en-CA" sz="1400" dirty="0">
              <a:effectLst/>
            </a:endParaRPr>
          </a:p>
        </p:txBody>
      </p:sp>
      <p:sp>
        <p:nvSpPr>
          <p:cNvPr id="8" name="Rectangle 7"/>
          <p:cNvSpPr/>
          <p:nvPr/>
        </p:nvSpPr>
        <p:spPr>
          <a:xfrm>
            <a:off x="4091355" y="5913798"/>
            <a:ext cx="5075737" cy="461665"/>
          </a:xfrm>
          <a:prstGeom prst="rect">
            <a:avLst/>
          </a:prstGeom>
        </p:spPr>
        <p:txBody>
          <a:bodyPr wrap="square">
            <a:spAutoFit/>
          </a:bodyPr>
          <a:lstStyle/>
          <a:p>
            <a:pPr algn="r"/>
            <a:r>
              <a:rPr lang="en-CA" sz="1200" dirty="0"/>
              <a:t>[1] A. </a:t>
            </a:r>
            <a:r>
              <a:rPr lang="en-CA" sz="1200" dirty="0" err="1"/>
              <a:t>Krizhevsky</a:t>
            </a:r>
            <a:r>
              <a:rPr lang="en-CA" sz="1200" dirty="0"/>
              <a:t> and G. Hinton, “Learning multiple layers of features from tiny images,” 2009.</a:t>
            </a:r>
            <a:endParaRPr lang="en-CA" sz="1200" dirty="0">
              <a:effectLst/>
            </a:endParaRPr>
          </a:p>
        </p:txBody>
      </p:sp>
    </p:spTree>
    <p:extLst>
      <p:ext uri="{BB962C8B-B14F-4D97-AF65-F5344CB8AC3E}">
        <p14:creationId xmlns:p14="http://schemas.microsoft.com/office/powerpoint/2010/main" val="324540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Limitations</a:t>
            </a:r>
          </a:p>
        </p:txBody>
      </p:sp>
      <p:sp>
        <p:nvSpPr>
          <p:cNvPr id="3" name="Content Placeholder 2"/>
          <p:cNvSpPr>
            <a:spLocks noGrp="1"/>
          </p:cNvSpPr>
          <p:nvPr>
            <p:ph idx="1"/>
          </p:nvPr>
        </p:nvSpPr>
        <p:spPr/>
        <p:txBody>
          <a:bodyPr/>
          <a:lstStyle/>
          <a:p>
            <a:r>
              <a:rPr lang="en-CA" dirty="0"/>
              <a:t>Output and input must be the same size – solve by projective mapping</a:t>
            </a:r>
          </a:p>
          <a:p>
            <a:pPr marL="0" indent="0">
              <a:buNone/>
            </a:pPr>
            <a:endParaRPr lang="en-CA" dirty="0"/>
          </a:p>
          <a:p>
            <a:r>
              <a:rPr lang="en-CA" dirty="0"/>
              <a:t>Unclear why this works, rarely need to learn identity mapping</a:t>
            </a:r>
          </a:p>
          <a:p>
            <a:pPr lvl="1"/>
            <a:r>
              <a:rPr lang="en-CA" dirty="0"/>
              <a:t>Maybe just better initialization</a:t>
            </a:r>
          </a:p>
          <a:p>
            <a:pPr lvl="1"/>
            <a:r>
              <a:rPr lang="en-CA" dirty="0"/>
              <a:t>Later paper claims the backpropagation works better</a:t>
            </a:r>
          </a:p>
          <a:p>
            <a:pPr lvl="1"/>
            <a:r>
              <a:rPr lang="en-CA" dirty="0"/>
              <a:t>Solves vanishing gradients</a:t>
            </a:r>
          </a:p>
          <a:p>
            <a:endParaRPr lang="en-CA" dirty="0"/>
          </a:p>
          <a:p>
            <a:r>
              <a:rPr lang="en-CA" dirty="0"/>
              <a:t>Object identification, not fully convoluted for pixel level labelling</a:t>
            </a:r>
          </a:p>
          <a:p>
            <a:endParaRPr lang="en-CA" dirty="0"/>
          </a:p>
          <a:p>
            <a:r>
              <a:rPr lang="en-CA" dirty="0"/>
              <a:t>Claim faster convergence but no training time results</a:t>
            </a:r>
          </a:p>
          <a:p>
            <a:endParaRPr lang="en-CA" dirty="0"/>
          </a:p>
          <a:p>
            <a:r>
              <a:rPr lang="en-CA" dirty="0"/>
              <a:t>Dropout often reduces training complexity – none used here</a:t>
            </a:r>
          </a:p>
        </p:txBody>
      </p:sp>
      <p:sp>
        <p:nvSpPr>
          <p:cNvPr id="4" name="Date Placeholder 3"/>
          <p:cNvSpPr>
            <a:spLocks noGrp="1"/>
          </p:cNvSpPr>
          <p:nvPr>
            <p:ph type="dt" sz="half" idx="2"/>
          </p:nvPr>
        </p:nvSpPr>
        <p:spPr/>
        <p:txBody>
          <a:bodyPr/>
          <a:lstStyle/>
          <a:p>
            <a:fld id="{A7BDDEFD-4FCF-7348-AEF1-A537DD785750}" type="datetime4">
              <a:rPr lang="en-US" smtClean="0"/>
              <a:t>March 9, 2017</a:t>
            </a:fld>
            <a:endParaRPr lang="en-US"/>
          </a:p>
        </p:txBody>
      </p:sp>
      <p:sp>
        <p:nvSpPr>
          <p:cNvPr id="5" name="Footer Placeholder 4"/>
          <p:cNvSpPr>
            <a:spLocks noGrp="1"/>
          </p:cNvSpPr>
          <p:nvPr>
            <p:ph type="ftr" sz="quarter" idx="3"/>
          </p:nvPr>
        </p:nvSpPr>
        <p:spPr/>
        <p:txBody>
          <a:bodyPr/>
          <a:lstStyle/>
          <a:p>
            <a:r>
              <a:rPr lang="en-US"/>
              <a:t>Advanced Computer-Integrated Surgery</a:t>
            </a:r>
            <a:endParaRPr lang="en-US" dirty="0"/>
          </a:p>
        </p:txBody>
      </p:sp>
      <p:sp>
        <p:nvSpPr>
          <p:cNvPr id="6" name="Slide Number Placeholder 5"/>
          <p:cNvSpPr>
            <a:spLocks noGrp="1"/>
          </p:cNvSpPr>
          <p:nvPr>
            <p:ph type="sldNum" sz="quarter" idx="4"/>
          </p:nvPr>
        </p:nvSpPr>
        <p:spPr/>
        <p:txBody>
          <a:bodyPr/>
          <a:lstStyle/>
          <a:p>
            <a:r>
              <a:rPr lang="en-US"/>
              <a:t>Slide </a:t>
            </a:r>
            <a:fld id="{E27654B9-2CBC-E046-9B7E-70345D26D3AC}" type="slidenum">
              <a:rPr lang="en-US" smtClean="0"/>
              <a:t>14</a:t>
            </a:fld>
            <a:endParaRPr lang="en-US" dirty="0"/>
          </a:p>
        </p:txBody>
      </p:sp>
    </p:spTree>
    <p:extLst>
      <p:ext uri="{BB962C8B-B14F-4D97-AF65-F5344CB8AC3E}">
        <p14:creationId xmlns:p14="http://schemas.microsoft.com/office/powerpoint/2010/main" val="274513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Background</a:t>
            </a:r>
          </a:p>
        </p:txBody>
      </p:sp>
      <p:sp>
        <p:nvSpPr>
          <p:cNvPr id="3" name="Content Placeholder 2"/>
          <p:cNvSpPr>
            <a:spLocks noGrp="1"/>
          </p:cNvSpPr>
          <p:nvPr>
            <p:ph idx="1"/>
          </p:nvPr>
        </p:nvSpPr>
        <p:spPr>
          <a:xfrm>
            <a:off x="358776" y="1066800"/>
            <a:ext cx="4990464" cy="5105400"/>
          </a:xfrm>
        </p:spPr>
        <p:txBody>
          <a:bodyPr/>
          <a:lstStyle/>
          <a:p>
            <a:r>
              <a:rPr lang="en-CA" dirty="0"/>
              <a:t>K-wire insertion currently requires many </a:t>
            </a:r>
            <a:br>
              <a:rPr lang="en-CA" dirty="0"/>
            </a:br>
            <a:r>
              <a:rPr lang="en-CA" dirty="0"/>
              <a:t>X-rays </a:t>
            </a:r>
          </a:p>
          <a:p>
            <a:endParaRPr lang="en-CA" dirty="0"/>
          </a:p>
          <a:p>
            <a:r>
              <a:rPr lang="en-CA" dirty="0"/>
              <a:t>Misplacement could damage important structures in the body</a:t>
            </a:r>
          </a:p>
          <a:p>
            <a:endParaRPr lang="en-CA" dirty="0"/>
          </a:p>
          <a:p>
            <a:r>
              <a:rPr lang="en-CA" dirty="0"/>
              <a:t>Current tracking solutions are ineffective for K-wire</a:t>
            </a:r>
          </a:p>
          <a:p>
            <a:pPr lvl="1"/>
            <a:r>
              <a:rPr lang="en-CA" dirty="0"/>
              <a:t>Traditional computer vision solutions fail </a:t>
            </a:r>
          </a:p>
          <a:p>
            <a:pPr lvl="1"/>
            <a:r>
              <a:rPr lang="en-CA" dirty="0"/>
              <a:t>Trackers cannot be placed on it</a:t>
            </a:r>
          </a:p>
          <a:p>
            <a:pPr lvl="1"/>
            <a:endParaRPr lang="en-CA" dirty="0"/>
          </a:p>
          <a:p>
            <a:r>
              <a:rPr lang="en-CA" dirty="0"/>
              <a:t>Propose to use convolutional neural network trained on RGB images</a:t>
            </a:r>
          </a:p>
          <a:p>
            <a:endParaRPr lang="en-CA" dirty="0"/>
          </a:p>
        </p:txBody>
      </p:sp>
      <p:sp>
        <p:nvSpPr>
          <p:cNvPr id="4" name="Date Placeholder 3"/>
          <p:cNvSpPr>
            <a:spLocks noGrp="1"/>
          </p:cNvSpPr>
          <p:nvPr>
            <p:ph type="dt" sz="half" idx="2"/>
          </p:nvPr>
        </p:nvSpPr>
        <p:spPr/>
        <p:txBody>
          <a:bodyPr/>
          <a:lstStyle/>
          <a:p>
            <a:fld id="{A7BDDEFD-4FCF-7348-AEF1-A537DD785750}" type="datetime4">
              <a:rPr lang="en-US" smtClean="0"/>
              <a:t>March 9, 2017</a:t>
            </a:fld>
            <a:endParaRPr lang="en-US"/>
          </a:p>
        </p:txBody>
      </p:sp>
      <p:sp>
        <p:nvSpPr>
          <p:cNvPr id="5" name="Footer Placeholder 4"/>
          <p:cNvSpPr>
            <a:spLocks noGrp="1"/>
          </p:cNvSpPr>
          <p:nvPr>
            <p:ph type="ftr" sz="quarter" idx="3"/>
          </p:nvPr>
        </p:nvSpPr>
        <p:spPr/>
        <p:txBody>
          <a:bodyPr/>
          <a:lstStyle/>
          <a:p>
            <a:r>
              <a:rPr lang="en-US"/>
              <a:t>Advanced Computer-Integrated Surgery</a:t>
            </a:r>
            <a:endParaRPr lang="en-US" dirty="0"/>
          </a:p>
        </p:txBody>
      </p:sp>
      <p:sp>
        <p:nvSpPr>
          <p:cNvPr id="6" name="Slide Number Placeholder 5"/>
          <p:cNvSpPr>
            <a:spLocks noGrp="1"/>
          </p:cNvSpPr>
          <p:nvPr>
            <p:ph type="sldNum" sz="quarter" idx="4"/>
          </p:nvPr>
        </p:nvSpPr>
        <p:spPr/>
        <p:txBody>
          <a:bodyPr/>
          <a:lstStyle/>
          <a:p>
            <a:r>
              <a:rPr lang="en-US"/>
              <a:t>Slide </a:t>
            </a:r>
            <a:fld id="{E27654B9-2CBC-E046-9B7E-70345D26D3AC}" type="slidenum">
              <a:rPr lang="en-US" smtClean="0"/>
              <a:t>2</a:t>
            </a:fld>
            <a:endParaRPr lang="en-US" dirty="0"/>
          </a:p>
        </p:txBody>
      </p:sp>
      <p:sp>
        <p:nvSpPr>
          <p:cNvPr id="7" name="Rectangle 1"/>
          <p:cNvSpPr>
            <a:spLocks noChangeArrowheads="1"/>
          </p:cNvSpPr>
          <p:nvPr/>
        </p:nvSpPr>
        <p:spPr bwMode="auto">
          <a:xfrm>
            <a:off x="5401155" y="4804617"/>
            <a:ext cx="36393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UM Neue Helvetica 55 Regular (Body)"/>
                <a:cs typeface="Arial" panose="020B0604020202020204" pitchFamily="34" charset="0"/>
              </a:rPr>
              <a:t>X-ray image of hip region in pelvic </a:t>
            </a:r>
            <a:r>
              <a:rPr kumimoji="0" lang="en-US" altLang="en-US" sz="1600" b="0" i="0" u="none" strike="noStrike" cap="none" normalizeH="0" baseline="0" dirty="0">
                <a:ln>
                  <a:noFill/>
                </a:ln>
                <a:solidFill>
                  <a:sysClr val="windowText" lastClr="000000"/>
                </a:solidFill>
                <a:effectLst/>
                <a:latin typeface="TUM Neue Helvetica 55 Regular (Body)"/>
                <a:cs typeface="Arial" panose="020B0604020202020204" pitchFamily="34" charset="0"/>
              </a:rPr>
              <a:t>surgery</a:t>
            </a:r>
            <a:endParaRPr kumimoji="0" lang="en-US" altLang="en-US" sz="1600" b="0" i="0" u="none" strike="noStrike" cap="none" normalizeH="0" baseline="0" dirty="0">
              <a:ln>
                <a:noFill/>
              </a:ln>
              <a:solidFill>
                <a:sysClr val="windowText" lastClr="000000"/>
              </a:solidFill>
              <a:effectLst/>
              <a:latin typeface="TUM Neue Helvetica 55 Regular (Body)"/>
            </a:endParaRPr>
          </a:p>
        </p:txBody>
      </p:sp>
      <p:pic>
        <p:nvPicPr>
          <p:cNvPr id="8" name="Picture 2" descr="https://lh6.googleusercontent.com/BnSQJH2RXNJlUcrzEsFeqdFrH_R1f2Fb28OCfp-omwfaTES4YchUAyvLC8xFxaaLqkB_i3ZabZQpKr3CjO5qx9mCaV3TU7cMnIET_ZqBsEVjTllOvpAPJJ7fvptwLdepQK8s5EPbe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170" y="1040539"/>
            <a:ext cx="3336804" cy="16356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https://lh6.googleusercontent.com/sljuYCoCYpbIcWm1cLxPHTpIysibxK_haqMk82HHsA38tzGvyHcZ5NMF1JonRv14eqqFkviR49lCiqA7t9orKma-9oikatm5wfV-qbtdBo1k1UPO4cX7rRLOGUlmbj9IWUPN2_4Zmh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170" y="3219852"/>
            <a:ext cx="3336804" cy="15487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159324" y="2709955"/>
            <a:ext cx="2167581" cy="338554"/>
          </a:xfrm>
          <a:prstGeom prst="rect">
            <a:avLst/>
          </a:prstGeom>
        </p:spPr>
        <p:txBody>
          <a:bodyPr wrap="none">
            <a:spAutoFit/>
          </a:bodyPr>
          <a:lstStyle/>
          <a:p>
            <a:r>
              <a:rPr lang="en-US" altLang="en-US" sz="1600" dirty="0">
                <a:solidFill>
                  <a:srgbClr val="000000"/>
                </a:solidFill>
                <a:latin typeface="TUM Neue Helvetica 55 Regular (Body)"/>
                <a:cs typeface="Arial" panose="020B0604020202020204" pitchFamily="34" charset="0"/>
              </a:rPr>
              <a:t>Multiple entry wounds</a:t>
            </a:r>
            <a:endParaRPr lang="en-CA" sz="1600" dirty="0"/>
          </a:p>
        </p:txBody>
      </p:sp>
      <p:sp>
        <p:nvSpPr>
          <p:cNvPr id="12" name="Rectangle 11"/>
          <p:cNvSpPr/>
          <p:nvPr/>
        </p:nvSpPr>
        <p:spPr>
          <a:xfrm>
            <a:off x="983411" y="5852409"/>
            <a:ext cx="8057072" cy="461665"/>
          </a:xfrm>
          <a:prstGeom prst="rect">
            <a:avLst/>
          </a:prstGeom>
        </p:spPr>
        <p:txBody>
          <a:bodyPr wrap="square">
            <a:spAutoFit/>
          </a:bodyPr>
          <a:lstStyle/>
          <a:p>
            <a:pPr lvl="0"/>
            <a:r>
              <a:rPr lang="en-CA" sz="1200" dirty="0">
                <a:solidFill>
                  <a:srgbClr val="000000"/>
                </a:solidFill>
              </a:rPr>
              <a:t>Images from Fischer, Marius, et al. "Preclinical usability study of multiple augmented reality concepts for K-wire placement." International Journal of Computer Assisted Radiology and Surgery 11.6 (2016): 1007-1014.</a:t>
            </a:r>
          </a:p>
        </p:txBody>
      </p:sp>
    </p:spTree>
    <p:extLst>
      <p:ext uri="{BB962C8B-B14F-4D97-AF65-F5344CB8AC3E}">
        <p14:creationId xmlns:p14="http://schemas.microsoft.com/office/powerpoint/2010/main" val="66597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Tool tip prediction paper</a:t>
            </a:r>
          </a:p>
        </p:txBody>
      </p:sp>
      <p:sp>
        <p:nvSpPr>
          <p:cNvPr id="3" name="Content Placeholder 2"/>
          <p:cNvSpPr>
            <a:spLocks noGrp="1"/>
          </p:cNvSpPr>
          <p:nvPr>
            <p:ph idx="1"/>
          </p:nvPr>
        </p:nvSpPr>
        <p:spPr/>
        <p:txBody>
          <a:bodyPr/>
          <a:lstStyle/>
          <a:p>
            <a:pPr marL="0" indent="0">
              <a:buNone/>
            </a:pPr>
            <a:r>
              <a:rPr lang="en-CA" dirty="0" err="1"/>
              <a:t>Diotte</a:t>
            </a:r>
            <a:r>
              <a:rPr lang="en-CA" dirty="0"/>
              <a:t>, B., </a:t>
            </a:r>
            <a:r>
              <a:rPr lang="en-CA" dirty="0" err="1"/>
              <a:t>Fallavollita</a:t>
            </a:r>
            <a:r>
              <a:rPr lang="en-CA" dirty="0"/>
              <a:t>, P., Wang, L., </a:t>
            </a:r>
            <a:r>
              <a:rPr lang="en-CA" dirty="0" err="1"/>
              <a:t>Weidert</a:t>
            </a:r>
            <a:r>
              <a:rPr lang="en-CA" dirty="0"/>
              <a:t>, S., </a:t>
            </a:r>
            <a:r>
              <a:rPr lang="en-CA" dirty="0" err="1"/>
              <a:t>Thaller</a:t>
            </a:r>
            <a:r>
              <a:rPr lang="en-CA" dirty="0"/>
              <a:t>, P. H., Euler, E., &amp; Navab, N., “Radiation-Free Drill Guidance in Interlocking of Intramedullary Nails,” in </a:t>
            </a:r>
            <a:r>
              <a:rPr lang="en-CA" i="1" dirty="0"/>
              <a:t>Medical Image Computing and Computer-Assisted Intervention – MICCAI 2012</a:t>
            </a:r>
            <a:r>
              <a:rPr lang="en-CA" dirty="0"/>
              <a:t>, 2012, pp. 18–25.</a:t>
            </a:r>
          </a:p>
          <a:p>
            <a:pPr marL="0" indent="0">
              <a:buNone/>
            </a:pPr>
            <a:endParaRPr lang="en-CA" dirty="0"/>
          </a:p>
          <a:p>
            <a:endParaRPr lang="en-CA" dirty="0"/>
          </a:p>
        </p:txBody>
      </p:sp>
      <p:sp>
        <p:nvSpPr>
          <p:cNvPr id="4" name="Date Placeholder 3"/>
          <p:cNvSpPr>
            <a:spLocks noGrp="1"/>
          </p:cNvSpPr>
          <p:nvPr>
            <p:ph type="dt" sz="half" idx="2"/>
          </p:nvPr>
        </p:nvSpPr>
        <p:spPr/>
        <p:txBody>
          <a:bodyPr/>
          <a:lstStyle/>
          <a:p>
            <a:fld id="{A7BDDEFD-4FCF-7348-AEF1-A537DD785750}" type="datetime4">
              <a:rPr lang="en-US" smtClean="0"/>
              <a:t>March 9, 2017</a:t>
            </a:fld>
            <a:endParaRPr lang="en-US"/>
          </a:p>
        </p:txBody>
      </p:sp>
      <p:sp>
        <p:nvSpPr>
          <p:cNvPr id="5" name="Footer Placeholder 4"/>
          <p:cNvSpPr>
            <a:spLocks noGrp="1"/>
          </p:cNvSpPr>
          <p:nvPr>
            <p:ph type="ftr" sz="quarter" idx="3"/>
          </p:nvPr>
        </p:nvSpPr>
        <p:spPr/>
        <p:txBody>
          <a:bodyPr/>
          <a:lstStyle/>
          <a:p>
            <a:r>
              <a:rPr lang="en-US"/>
              <a:t>Advanced Computer-Integrated Surgery</a:t>
            </a:r>
            <a:endParaRPr lang="en-US" dirty="0"/>
          </a:p>
        </p:txBody>
      </p:sp>
      <p:sp>
        <p:nvSpPr>
          <p:cNvPr id="6" name="Slide Number Placeholder 5"/>
          <p:cNvSpPr>
            <a:spLocks noGrp="1"/>
          </p:cNvSpPr>
          <p:nvPr>
            <p:ph type="sldNum" sz="quarter" idx="4"/>
          </p:nvPr>
        </p:nvSpPr>
        <p:spPr/>
        <p:txBody>
          <a:bodyPr/>
          <a:lstStyle/>
          <a:p>
            <a:r>
              <a:rPr lang="en-US"/>
              <a:t>Slide </a:t>
            </a:r>
            <a:fld id="{E27654B9-2CBC-E046-9B7E-70345D26D3AC}" type="slidenum">
              <a:rPr lang="en-US" smtClean="0"/>
              <a:t>3</a:t>
            </a:fld>
            <a:endParaRPr lang="en-US" dirty="0"/>
          </a:p>
        </p:txBody>
      </p:sp>
      <p:grpSp>
        <p:nvGrpSpPr>
          <p:cNvPr id="10" name="Group 9"/>
          <p:cNvGrpSpPr/>
          <p:nvPr/>
        </p:nvGrpSpPr>
        <p:grpSpPr>
          <a:xfrm>
            <a:off x="5342642" y="2018382"/>
            <a:ext cx="3942468" cy="4316686"/>
            <a:chOff x="5201532" y="2291645"/>
            <a:chExt cx="3942468" cy="4316686"/>
          </a:xfrm>
        </p:grpSpPr>
        <p:pic>
          <p:nvPicPr>
            <p:cNvPr id="1026" name="Picture 2" descr="File:K-Knie-z2.jpg"/>
            <p:cNvPicPr>
              <a:picLocks noChangeAspect="1" noChangeArrowheads="1"/>
            </p:cNvPicPr>
            <p:nvPr/>
          </p:nvPicPr>
          <p:blipFill rotWithShape="1">
            <a:blip r:embed="rId2">
              <a:extLst>
                <a:ext uri="{28A0092B-C50C-407E-A947-70E740481C1C}">
                  <a14:useLocalDpi xmlns:a14="http://schemas.microsoft.com/office/drawing/2010/main" val="0"/>
                </a:ext>
              </a:extLst>
            </a:blip>
            <a:srcRect l="53597"/>
            <a:stretch/>
          </p:blipFill>
          <p:spPr bwMode="auto">
            <a:xfrm>
              <a:off x="7270044" y="2374688"/>
              <a:ext cx="1873956" cy="37975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ile:K-Knie-z2.jpg"/>
            <p:cNvPicPr>
              <a:picLocks noChangeAspect="1" noChangeArrowheads="1"/>
            </p:cNvPicPr>
            <p:nvPr/>
          </p:nvPicPr>
          <p:blipFill rotWithShape="1">
            <a:blip r:embed="rId2">
              <a:extLst>
                <a:ext uri="{28A0092B-C50C-407E-A947-70E740481C1C}">
                  <a14:useLocalDpi xmlns:a14="http://schemas.microsoft.com/office/drawing/2010/main" val="0"/>
                </a:ext>
              </a:extLst>
            </a:blip>
            <a:srcRect t="6434" r="48779" b="7060"/>
            <a:stretch/>
          </p:blipFill>
          <p:spPr bwMode="auto">
            <a:xfrm>
              <a:off x="5201532" y="2291645"/>
              <a:ext cx="2068512" cy="32850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539091" y="6331332"/>
              <a:ext cx="2604909" cy="276999"/>
            </a:xfrm>
            <a:prstGeom prst="rect">
              <a:avLst/>
            </a:prstGeom>
          </p:spPr>
          <p:txBody>
            <a:bodyPr wrap="square">
              <a:spAutoFit/>
            </a:bodyPr>
            <a:lstStyle/>
            <a:p>
              <a:pPr lvl="0"/>
              <a:r>
                <a:rPr lang="en-CA" sz="1200" dirty="0">
                  <a:solidFill>
                    <a:srgbClr val="000000"/>
                  </a:solidFill>
                </a:rPr>
                <a:t>Images from Wikimedia Commons</a:t>
              </a:r>
            </a:p>
          </p:txBody>
        </p:sp>
      </p:grpSp>
      <p:sp>
        <p:nvSpPr>
          <p:cNvPr id="17" name="Rectangle 1"/>
          <p:cNvSpPr>
            <a:spLocks noChangeArrowheads="1"/>
          </p:cNvSpPr>
          <p:nvPr/>
        </p:nvSpPr>
        <p:spPr bwMode="auto">
          <a:xfrm>
            <a:off x="5270500" y="5231138"/>
            <a:ext cx="231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UM Neue Helvetica 55 Regular (Body)"/>
                <a:cs typeface="Arial" panose="020B0604020202020204" pitchFamily="34" charset="0"/>
              </a:rPr>
              <a:t>X-ray images of intramedullary</a:t>
            </a:r>
            <a:r>
              <a:rPr kumimoji="0" lang="en-US" altLang="en-US" sz="1600" b="0" i="0" u="none" strike="noStrike" cap="none" normalizeH="0" dirty="0">
                <a:ln>
                  <a:noFill/>
                </a:ln>
                <a:solidFill>
                  <a:srgbClr val="000000"/>
                </a:solidFill>
                <a:effectLst/>
                <a:latin typeface="TUM Neue Helvetica 55 Regular (Body)"/>
                <a:cs typeface="Arial" panose="020B0604020202020204" pitchFamily="34" charset="0"/>
              </a:rPr>
              <a:t> nails in a fractured tibia</a:t>
            </a:r>
            <a:endParaRPr kumimoji="0" lang="en-US" altLang="en-US" sz="1600" b="0" i="0" u="none" strike="noStrike" cap="none" normalizeH="0" baseline="0" dirty="0">
              <a:ln>
                <a:noFill/>
              </a:ln>
              <a:solidFill>
                <a:sysClr val="windowText" lastClr="000000"/>
              </a:solidFill>
              <a:effectLst/>
              <a:latin typeface="TUM Neue Helvetica 55 Regular (Body)"/>
            </a:endParaRPr>
          </a:p>
        </p:txBody>
      </p:sp>
      <p:grpSp>
        <p:nvGrpSpPr>
          <p:cNvPr id="15" name="Group 14"/>
          <p:cNvGrpSpPr/>
          <p:nvPr/>
        </p:nvGrpSpPr>
        <p:grpSpPr>
          <a:xfrm>
            <a:off x="634999" y="2525890"/>
            <a:ext cx="4473577" cy="3808196"/>
            <a:chOff x="634999" y="2525890"/>
            <a:chExt cx="4473577" cy="3808196"/>
          </a:xfrm>
        </p:grpSpPr>
        <p:grpSp>
          <p:nvGrpSpPr>
            <p:cNvPr id="14" name="Group 13"/>
            <p:cNvGrpSpPr/>
            <p:nvPr/>
          </p:nvGrpSpPr>
          <p:grpSpPr>
            <a:xfrm>
              <a:off x="634999" y="2525890"/>
              <a:ext cx="4473577" cy="3808196"/>
              <a:chOff x="-364068" y="2525890"/>
              <a:chExt cx="4473577" cy="3808196"/>
            </a:xfrm>
          </p:grpSpPr>
          <p:pic>
            <p:nvPicPr>
              <p:cNvPr id="7" name="Picture 6"/>
              <p:cNvPicPr>
                <a:picLocks noChangeAspect="1"/>
              </p:cNvPicPr>
              <p:nvPr/>
            </p:nvPicPr>
            <p:blipFill rotWithShape="1">
              <a:blip r:embed="rId3"/>
              <a:srcRect r="43505"/>
              <a:stretch/>
            </p:blipFill>
            <p:spPr>
              <a:xfrm>
                <a:off x="-364068" y="2525890"/>
                <a:ext cx="4473577" cy="2553314"/>
              </a:xfrm>
              <a:prstGeom prst="rect">
                <a:avLst/>
              </a:prstGeom>
            </p:spPr>
          </p:pic>
          <p:sp>
            <p:nvSpPr>
              <p:cNvPr id="13" name="Rectangle 12"/>
              <p:cNvSpPr/>
              <p:nvPr/>
            </p:nvSpPr>
            <p:spPr>
              <a:xfrm>
                <a:off x="1298657" y="6057087"/>
                <a:ext cx="2785454" cy="276999"/>
              </a:xfrm>
              <a:prstGeom prst="rect">
                <a:avLst/>
              </a:prstGeom>
            </p:spPr>
            <p:txBody>
              <a:bodyPr wrap="square">
                <a:spAutoFit/>
              </a:bodyPr>
              <a:lstStyle/>
              <a:p>
                <a:pPr lvl="0"/>
                <a:r>
                  <a:rPr lang="en-CA" sz="1200" dirty="0">
                    <a:solidFill>
                      <a:srgbClr val="000000"/>
                    </a:solidFill>
                  </a:rPr>
                  <a:t>Image from </a:t>
                </a:r>
                <a:r>
                  <a:rPr lang="en-CA" sz="1200" i="1" dirty="0" err="1">
                    <a:solidFill>
                      <a:srgbClr val="000000"/>
                    </a:solidFill>
                  </a:rPr>
                  <a:t>Diotte</a:t>
                </a:r>
                <a:r>
                  <a:rPr lang="en-CA" sz="1200" i="1" dirty="0">
                    <a:solidFill>
                      <a:srgbClr val="000000"/>
                    </a:solidFill>
                  </a:rPr>
                  <a:t> et al.</a:t>
                </a:r>
                <a:r>
                  <a:rPr lang="en-CA" sz="1200" dirty="0">
                    <a:solidFill>
                      <a:srgbClr val="000000"/>
                    </a:solidFill>
                  </a:rPr>
                  <a:t> MICCAI 2012</a:t>
                </a:r>
              </a:p>
            </p:txBody>
          </p:sp>
        </p:grpSp>
        <p:sp>
          <p:nvSpPr>
            <p:cNvPr id="18" name="Rectangle 1"/>
            <p:cNvSpPr>
              <a:spLocks noChangeArrowheads="1"/>
            </p:cNvSpPr>
            <p:nvPr/>
          </p:nvSpPr>
          <p:spPr bwMode="auto">
            <a:xfrm>
              <a:off x="727075" y="4977604"/>
              <a:ext cx="42672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latin typeface="TUM Neue Helvetica 55 Regular (Body)"/>
                  <a:cs typeface="Arial" panose="020B0604020202020204" pitchFamily="34" charset="0"/>
                </a:rPr>
                <a:t>Intramedullary nail placement in a phantom and the augmented drill position overlay</a:t>
              </a:r>
              <a:endParaRPr kumimoji="0" lang="en-US" altLang="en-US" sz="1600" b="0" i="0" u="none" strike="noStrike" cap="none" normalizeH="0" baseline="0" dirty="0">
                <a:ln>
                  <a:noFill/>
                </a:ln>
                <a:solidFill>
                  <a:sysClr val="windowText" lastClr="000000"/>
                </a:solidFill>
                <a:effectLst/>
                <a:latin typeface="TUM Neue Helvetica 55 Regular (Body)"/>
              </a:endParaRPr>
            </a:p>
          </p:txBody>
        </p:sp>
      </p:grpSp>
    </p:spTree>
    <p:extLst>
      <p:ext uri="{BB962C8B-B14F-4D97-AF65-F5344CB8AC3E}">
        <p14:creationId xmlns:p14="http://schemas.microsoft.com/office/powerpoint/2010/main" val="1113877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471902" y="1613024"/>
            <a:ext cx="3428258" cy="3040073"/>
            <a:chOff x="5471902" y="1613024"/>
            <a:chExt cx="3428258" cy="3040073"/>
          </a:xfrm>
        </p:grpSpPr>
        <p:pic>
          <p:nvPicPr>
            <p:cNvPr id="17" name="Picture 16"/>
            <p:cNvPicPr>
              <a:picLocks noChangeAspect="1"/>
            </p:cNvPicPr>
            <p:nvPr/>
          </p:nvPicPr>
          <p:blipFill>
            <a:blip r:embed="rId2"/>
            <a:stretch>
              <a:fillRect/>
            </a:stretch>
          </p:blipFill>
          <p:spPr>
            <a:xfrm>
              <a:off x="6067717" y="1718394"/>
              <a:ext cx="2715921" cy="2934703"/>
            </a:xfrm>
            <a:prstGeom prst="rect">
              <a:avLst/>
            </a:prstGeom>
          </p:spPr>
        </p:pic>
        <p:sp>
          <p:nvSpPr>
            <p:cNvPr id="20" name="Rectangle 1"/>
            <p:cNvSpPr>
              <a:spLocks noChangeArrowheads="1"/>
            </p:cNvSpPr>
            <p:nvPr/>
          </p:nvSpPr>
          <p:spPr bwMode="auto">
            <a:xfrm>
              <a:off x="7213394" y="3683220"/>
              <a:ext cx="1368181" cy="307777"/>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UM Neue Helvetica 55 Regular (Body)"/>
                  <a:cs typeface="Arial" panose="020B0604020202020204" pitchFamily="34" charset="0"/>
                </a:rPr>
                <a:t>Skin</a:t>
              </a:r>
              <a:r>
                <a:rPr kumimoji="0" lang="en-US" altLang="en-US" sz="1400" b="0" i="0" u="none" strike="noStrike" cap="none" normalizeH="0" dirty="0">
                  <a:ln>
                    <a:noFill/>
                  </a:ln>
                  <a:solidFill>
                    <a:srgbClr val="000000"/>
                  </a:solidFill>
                  <a:effectLst/>
                  <a:latin typeface="TUM Neue Helvetica 55 Regular (Body)"/>
                  <a:cs typeface="Arial" panose="020B0604020202020204" pitchFamily="34" charset="0"/>
                </a:rPr>
                <a:t> Surface</a:t>
              </a:r>
              <a:endParaRPr kumimoji="0" lang="en-US" altLang="en-US" sz="1400" b="0" i="0" u="none" strike="noStrike" cap="none" normalizeH="0" baseline="0" dirty="0">
                <a:ln>
                  <a:noFill/>
                </a:ln>
                <a:solidFill>
                  <a:sysClr val="windowText" lastClr="000000"/>
                </a:solidFill>
                <a:effectLst/>
                <a:latin typeface="TUM Neue Helvetica 55 Regular (Body)"/>
              </a:endParaRPr>
            </a:p>
          </p:txBody>
        </p:sp>
        <p:sp>
          <p:nvSpPr>
            <p:cNvPr id="21" name="Rectangle 1"/>
            <p:cNvSpPr>
              <a:spLocks noChangeArrowheads="1"/>
            </p:cNvSpPr>
            <p:nvPr/>
          </p:nvSpPr>
          <p:spPr bwMode="auto">
            <a:xfrm>
              <a:off x="5845213" y="3189831"/>
              <a:ext cx="1432189" cy="307777"/>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UM Neue Helvetica 55 Regular (Body)"/>
                  <a:cs typeface="Arial" panose="020B0604020202020204" pitchFamily="34" charset="0"/>
                </a:rPr>
                <a:t>Bone</a:t>
              </a:r>
              <a:r>
                <a:rPr kumimoji="0" lang="en-US" altLang="en-US" sz="1400" b="0" i="0" u="none" strike="noStrike" cap="none" normalizeH="0" dirty="0">
                  <a:ln>
                    <a:noFill/>
                  </a:ln>
                  <a:solidFill>
                    <a:srgbClr val="000000"/>
                  </a:solidFill>
                  <a:effectLst/>
                  <a:latin typeface="TUM Neue Helvetica 55 Regular (Body)"/>
                  <a:cs typeface="Arial" panose="020B0604020202020204" pitchFamily="34" charset="0"/>
                </a:rPr>
                <a:t> Surface</a:t>
              </a:r>
              <a:endParaRPr kumimoji="0" lang="en-US" altLang="en-US" sz="1400" b="0" i="0" u="none" strike="noStrike" cap="none" normalizeH="0" baseline="0" dirty="0">
                <a:ln>
                  <a:noFill/>
                </a:ln>
                <a:solidFill>
                  <a:sysClr val="windowText" lastClr="000000"/>
                </a:solidFill>
                <a:effectLst/>
                <a:latin typeface="TUM Neue Helvetica 55 Regular (Body)"/>
              </a:endParaRPr>
            </a:p>
          </p:txBody>
        </p:sp>
        <p:sp>
          <p:nvSpPr>
            <p:cNvPr id="22" name="Rectangle 1"/>
            <p:cNvSpPr>
              <a:spLocks noChangeArrowheads="1"/>
            </p:cNvSpPr>
            <p:nvPr/>
          </p:nvSpPr>
          <p:spPr bwMode="auto">
            <a:xfrm>
              <a:off x="5820829" y="2166546"/>
              <a:ext cx="1368181" cy="307777"/>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UM Neue Helvetica 55 Regular (Body)"/>
                  <a:cs typeface="Arial" panose="020B0604020202020204" pitchFamily="34" charset="0"/>
                </a:rPr>
                <a:t>Drill Guide</a:t>
              </a:r>
              <a:endParaRPr kumimoji="0" lang="en-US" altLang="en-US" sz="1400" b="0" i="0" u="none" strike="noStrike" cap="none" normalizeH="0" baseline="0" dirty="0">
                <a:ln>
                  <a:noFill/>
                </a:ln>
                <a:solidFill>
                  <a:sysClr val="windowText" lastClr="000000"/>
                </a:solidFill>
                <a:effectLst/>
                <a:latin typeface="TUM Neue Helvetica 55 Regular (Body)"/>
              </a:endParaRPr>
            </a:p>
          </p:txBody>
        </p:sp>
        <p:sp>
          <p:nvSpPr>
            <p:cNvPr id="23" name="Rectangle 1"/>
            <p:cNvSpPr>
              <a:spLocks noChangeArrowheads="1"/>
            </p:cNvSpPr>
            <p:nvPr/>
          </p:nvSpPr>
          <p:spPr bwMode="auto">
            <a:xfrm>
              <a:off x="7565391" y="1613024"/>
              <a:ext cx="1334769" cy="307777"/>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UM Neue Helvetica 55 Regular (Body)"/>
                  <a:cs typeface="Arial" panose="020B0604020202020204" pitchFamily="34" charset="0"/>
                </a:rPr>
                <a:t>C-arm source </a:t>
              </a:r>
              <a:endParaRPr kumimoji="0" lang="en-US" altLang="en-US" sz="1400" b="0" i="0" u="none" strike="noStrike" cap="none" normalizeH="0" baseline="0" dirty="0">
                <a:ln>
                  <a:noFill/>
                </a:ln>
                <a:solidFill>
                  <a:sysClr val="windowText" lastClr="000000"/>
                </a:solidFill>
                <a:effectLst/>
                <a:latin typeface="TUM Neue Helvetica 55 Regular (Body)"/>
              </a:endParaRPr>
            </a:p>
          </p:txBody>
        </p:sp>
        <p:sp>
          <p:nvSpPr>
            <p:cNvPr id="24" name="Rectangle 1"/>
            <p:cNvSpPr>
              <a:spLocks noChangeArrowheads="1"/>
            </p:cNvSpPr>
            <p:nvPr/>
          </p:nvSpPr>
          <p:spPr bwMode="auto">
            <a:xfrm>
              <a:off x="5471902" y="4212794"/>
              <a:ext cx="1432189" cy="307777"/>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UM Neue Helvetica 55 Regular (Body)"/>
                  <a:cs typeface="Arial" panose="020B0604020202020204" pitchFamily="34" charset="0"/>
                </a:rPr>
                <a:t>Implant Hole</a:t>
              </a:r>
              <a:endParaRPr kumimoji="0" lang="en-US" altLang="en-US" sz="1400" b="0" i="0" u="none" strike="noStrike" cap="none" normalizeH="0" baseline="0" dirty="0">
                <a:ln>
                  <a:noFill/>
                </a:ln>
                <a:solidFill>
                  <a:sysClr val="windowText" lastClr="000000"/>
                </a:solidFill>
                <a:effectLst/>
                <a:latin typeface="TUM Neue Helvetica 55 Regular (Body)"/>
              </a:endParaRPr>
            </a:p>
          </p:txBody>
        </p:sp>
      </p:grpSp>
      <p:sp>
        <p:nvSpPr>
          <p:cNvPr id="3" name="Content Placeholder 2"/>
          <p:cNvSpPr>
            <a:spLocks noGrp="1"/>
          </p:cNvSpPr>
          <p:nvPr>
            <p:ph idx="1"/>
          </p:nvPr>
        </p:nvSpPr>
        <p:spPr>
          <a:xfrm>
            <a:off x="358775" y="1066800"/>
            <a:ext cx="8424863" cy="1422912"/>
          </a:xfrm>
        </p:spPr>
        <p:txBody>
          <a:bodyPr/>
          <a:lstStyle/>
          <a:p>
            <a:r>
              <a:rPr lang="en-CA" dirty="0" err="1"/>
              <a:t>Tibial</a:t>
            </a:r>
            <a:r>
              <a:rPr lang="en-CA" dirty="0"/>
              <a:t> fractures are common and treated with intramedullary nailing</a:t>
            </a:r>
          </a:p>
          <a:p>
            <a:r>
              <a:rPr lang="en-CA" dirty="0"/>
              <a:t>Can require 48 x-rays for one placement</a:t>
            </a:r>
          </a:p>
          <a:p>
            <a:pPr marL="0" indent="0">
              <a:buNone/>
            </a:pPr>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r>
              <a:rPr lang="en-CA" dirty="0"/>
              <a:t>Propose radiation-free guidance based on optical marker tracking</a:t>
            </a:r>
          </a:p>
          <a:p>
            <a:r>
              <a:rPr lang="en-CA" dirty="0"/>
              <a:t>Augment projected tip position on the patient</a:t>
            </a:r>
          </a:p>
        </p:txBody>
      </p:sp>
      <p:graphicFrame>
        <p:nvGraphicFramePr>
          <p:cNvPr id="10" name="Diagram 9"/>
          <p:cNvGraphicFramePr/>
          <p:nvPr>
            <p:extLst>
              <p:ext uri="{D42A27DB-BD31-4B8C-83A1-F6EECF244321}">
                <p14:modId xmlns:p14="http://schemas.microsoft.com/office/powerpoint/2010/main" val="1383427554"/>
              </p:ext>
            </p:extLst>
          </p:nvPr>
        </p:nvGraphicFramePr>
        <p:xfrm>
          <a:off x="-1992214" y="2134355"/>
          <a:ext cx="8173940" cy="334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1928446" y="2045223"/>
            <a:ext cx="3716215" cy="2340195"/>
            <a:chOff x="2919046" y="1891836"/>
            <a:chExt cx="3716215" cy="2340195"/>
          </a:xfrm>
        </p:grpSpPr>
        <p:sp>
          <p:nvSpPr>
            <p:cNvPr id="11" name="Rectangle 10"/>
            <p:cNvSpPr/>
            <p:nvPr/>
          </p:nvSpPr>
          <p:spPr>
            <a:xfrm>
              <a:off x="2919046" y="1891836"/>
              <a:ext cx="3716215" cy="1050657"/>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2919046" y="2942493"/>
              <a:ext cx="1887415" cy="128953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 name="Title 1"/>
          <p:cNvSpPr>
            <a:spLocks noGrp="1"/>
          </p:cNvSpPr>
          <p:nvPr>
            <p:ph type="title"/>
          </p:nvPr>
        </p:nvSpPr>
        <p:spPr/>
        <p:txBody>
          <a:bodyPr/>
          <a:lstStyle/>
          <a:p>
            <a:r>
              <a:rPr lang="en-CA" dirty="0"/>
              <a:t>Motivation</a:t>
            </a:r>
          </a:p>
        </p:txBody>
      </p:sp>
      <p:sp>
        <p:nvSpPr>
          <p:cNvPr id="4" name="Date Placeholder 3"/>
          <p:cNvSpPr>
            <a:spLocks noGrp="1"/>
          </p:cNvSpPr>
          <p:nvPr>
            <p:ph type="dt" sz="half" idx="2"/>
          </p:nvPr>
        </p:nvSpPr>
        <p:spPr/>
        <p:txBody>
          <a:bodyPr/>
          <a:lstStyle/>
          <a:p>
            <a:fld id="{A7BDDEFD-4FCF-7348-AEF1-A537DD785750}" type="datetime4">
              <a:rPr lang="en-US" smtClean="0"/>
              <a:t>March 9, 2017</a:t>
            </a:fld>
            <a:endParaRPr lang="en-US"/>
          </a:p>
        </p:txBody>
      </p:sp>
      <p:sp>
        <p:nvSpPr>
          <p:cNvPr id="5" name="Footer Placeholder 4"/>
          <p:cNvSpPr>
            <a:spLocks noGrp="1"/>
          </p:cNvSpPr>
          <p:nvPr>
            <p:ph type="ftr" sz="quarter" idx="3"/>
          </p:nvPr>
        </p:nvSpPr>
        <p:spPr/>
        <p:txBody>
          <a:bodyPr/>
          <a:lstStyle/>
          <a:p>
            <a:r>
              <a:rPr lang="en-US"/>
              <a:t>Advanced Computer-Integrated Surgery</a:t>
            </a:r>
            <a:endParaRPr lang="en-US" dirty="0"/>
          </a:p>
        </p:txBody>
      </p:sp>
      <p:sp>
        <p:nvSpPr>
          <p:cNvPr id="6" name="Slide Number Placeholder 5"/>
          <p:cNvSpPr>
            <a:spLocks noGrp="1"/>
          </p:cNvSpPr>
          <p:nvPr>
            <p:ph type="sldNum" sz="quarter" idx="4"/>
          </p:nvPr>
        </p:nvSpPr>
        <p:spPr/>
        <p:txBody>
          <a:bodyPr/>
          <a:lstStyle/>
          <a:p>
            <a:r>
              <a:rPr lang="en-US"/>
              <a:t>Slide </a:t>
            </a:r>
            <a:fld id="{E27654B9-2CBC-E046-9B7E-70345D26D3AC}" type="slidenum">
              <a:rPr lang="en-US" smtClean="0"/>
              <a:t>4</a:t>
            </a:fld>
            <a:endParaRPr lang="en-US" dirty="0"/>
          </a:p>
        </p:txBody>
      </p:sp>
      <p:sp>
        <p:nvSpPr>
          <p:cNvPr id="18" name="Rectangle 1"/>
          <p:cNvSpPr>
            <a:spLocks noChangeArrowheads="1"/>
          </p:cNvSpPr>
          <p:nvPr/>
        </p:nvSpPr>
        <p:spPr bwMode="auto">
          <a:xfrm>
            <a:off x="194407" y="4535960"/>
            <a:ext cx="51747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UM Neue Helvetica 55 Regular (Body)"/>
                <a:cs typeface="Arial" panose="020B0604020202020204" pitchFamily="34" charset="0"/>
              </a:rPr>
              <a:t>Workflow of</a:t>
            </a:r>
            <a:r>
              <a:rPr kumimoji="0" lang="en-US" altLang="en-US" sz="1600" b="0" i="0" u="none" strike="noStrike" cap="none" normalizeH="0" dirty="0">
                <a:ln>
                  <a:noFill/>
                </a:ln>
                <a:solidFill>
                  <a:srgbClr val="000000"/>
                </a:solidFill>
                <a:effectLst/>
                <a:latin typeface="TUM Neue Helvetica 55 Regular (Body)"/>
                <a:cs typeface="Arial" panose="020B0604020202020204" pitchFamily="34" charset="0"/>
              </a:rPr>
              <a:t> intramedullary nailing</a:t>
            </a:r>
            <a:endParaRPr kumimoji="0" lang="en-US" altLang="en-US" sz="1600" b="0" i="0" u="none" strike="noStrike" cap="none" normalizeH="0" baseline="0" dirty="0">
              <a:ln>
                <a:noFill/>
              </a:ln>
              <a:solidFill>
                <a:sysClr val="windowText" lastClr="000000"/>
              </a:solidFill>
              <a:effectLst/>
              <a:latin typeface="TUM Neue Helvetica 55 Regular (Body)"/>
            </a:endParaRPr>
          </a:p>
        </p:txBody>
      </p:sp>
      <p:sp>
        <p:nvSpPr>
          <p:cNvPr id="19" name="Rectangle 1"/>
          <p:cNvSpPr>
            <a:spLocks noChangeArrowheads="1"/>
          </p:cNvSpPr>
          <p:nvPr/>
        </p:nvSpPr>
        <p:spPr bwMode="auto">
          <a:xfrm>
            <a:off x="6067717" y="4440834"/>
            <a:ext cx="24559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UM Neue Helvetica 55 Regular (Body)"/>
                <a:cs typeface="Arial" panose="020B0604020202020204" pitchFamily="34" charset="0"/>
              </a:rPr>
              <a:t>Desired alignment between drill and hole</a:t>
            </a:r>
            <a:endParaRPr kumimoji="0" lang="en-US" altLang="en-US" sz="1600" b="0" i="0" u="none" strike="noStrike" cap="none" normalizeH="0" baseline="0" dirty="0">
              <a:ln>
                <a:noFill/>
              </a:ln>
              <a:solidFill>
                <a:sysClr val="windowText" lastClr="000000"/>
              </a:solidFill>
              <a:effectLst/>
              <a:latin typeface="TUM Neue Helvetica 55 Regular (Body)"/>
            </a:endParaRPr>
          </a:p>
        </p:txBody>
      </p:sp>
      <p:sp>
        <p:nvSpPr>
          <p:cNvPr id="25" name="Rectangle 24"/>
          <p:cNvSpPr/>
          <p:nvPr/>
        </p:nvSpPr>
        <p:spPr>
          <a:xfrm>
            <a:off x="6471139" y="6047601"/>
            <a:ext cx="2785454" cy="276999"/>
          </a:xfrm>
          <a:prstGeom prst="rect">
            <a:avLst/>
          </a:prstGeom>
        </p:spPr>
        <p:txBody>
          <a:bodyPr wrap="square">
            <a:spAutoFit/>
          </a:bodyPr>
          <a:lstStyle/>
          <a:p>
            <a:pPr lvl="0"/>
            <a:r>
              <a:rPr lang="en-CA" sz="1200" dirty="0">
                <a:solidFill>
                  <a:srgbClr val="000000"/>
                </a:solidFill>
              </a:rPr>
              <a:t>Image from </a:t>
            </a:r>
            <a:r>
              <a:rPr lang="en-CA" sz="1200" i="1" dirty="0" err="1">
                <a:solidFill>
                  <a:srgbClr val="000000"/>
                </a:solidFill>
              </a:rPr>
              <a:t>Diotte</a:t>
            </a:r>
            <a:r>
              <a:rPr lang="en-CA" sz="1200" i="1" dirty="0">
                <a:solidFill>
                  <a:srgbClr val="000000"/>
                </a:solidFill>
              </a:rPr>
              <a:t> et al.</a:t>
            </a:r>
            <a:r>
              <a:rPr lang="en-CA" sz="1200" dirty="0">
                <a:solidFill>
                  <a:srgbClr val="000000"/>
                </a:solidFill>
              </a:rPr>
              <a:t> MICCAI 2012</a:t>
            </a:r>
          </a:p>
        </p:txBody>
      </p:sp>
    </p:spTree>
    <p:extLst>
      <p:ext uri="{BB962C8B-B14F-4D97-AF65-F5344CB8AC3E}">
        <p14:creationId xmlns:p14="http://schemas.microsoft.com/office/powerpoint/2010/main" val="226585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Method</a:t>
            </a:r>
          </a:p>
        </p:txBody>
      </p:sp>
      <p:sp>
        <p:nvSpPr>
          <p:cNvPr id="4" name="Date Placeholder 3"/>
          <p:cNvSpPr>
            <a:spLocks noGrp="1"/>
          </p:cNvSpPr>
          <p:nvPr>
            <p:ph type="dt" sz="half" idx="2"/>
          </p:nvPr>
        </p:nvSpPr>
        <p:spPr/>
        <p:txBody>
          <a:bodyPr/>
          <a:lstStyle/>
          <a:p>
            <a:fld id="{A7BDDEFD-4FCF-7348-AEF1-A537DD785750}" type="datetime4">
              <a:rPr lang="en-US" smtClean="0"/>
              <a:t>March 9, 2017</a:t>
            </a:fld>
            <a:endParaRPr lang="en-US"/>
          </a:p>
        </p:txBody>
      </p:sp>
      <p:sp>
        <p:nvSpPr>
          <p:cNvPr id="5" name="Footer Placeholder 4"/>
          <p:cNvSpPr>
            <a:spLocks noGrp="1"/>
          </p:cNvSpPr>
          <p:nvPr>
            <p:ph type="ftr" sz="quarter" idx="3"/>
          </p:nvPr>
        </p:nvSpPr>
        <p:spPr/>
        <p:txBody>
          <a:bodyPr/>
          <a:lstStyle/>
          <a:p>
            <a:r>
              <a:rPr lang="en-US"/>
              <a:t>Advanced Computer-Integrated Surgery</a:t>
            </a:r>
            <a:endParaRPr lang="en-US" dirty="0"/>
          </a:p>
        </p:txBody>
      </p:sp>
      <p:sp>
        <p:nvSpPr>
          <p:cNvPr id="6" name="Slide Number Placeholder 5"/>
          <p:cNvSpPr>
            <a:spLocks noGrp="1"/>
          </p:cNvSpPr>
          <p:nvPr>
            <p:ph type="sldNum" sz="quarter" idx="4"/>
          </p:nvPr>
        </p:nvSpPr>
        <p:spPr/>
        <p:txBody>
          <a:bodyPr/>
          <a:lstStyle/>
          <a:p>
            <a:r>
              <a:rPr lang="en-US"/>
              <a:t>Slide </a:t>
            </a:r>
            <a:fld id="{E27654B9-2CBC-E046-9B7E-70345D26D3AC}" type="slidenum">
              <a:rPr lang="en-US" smtClean="0"/>
              <a:t>5</a:t>
            </a:fld>
            <a:endParaRPr lang="en-US" dirty="0"/>
          </a:p>
        </p:txBody>
      </p:sp>
      <p:grpSp>
        <p:nvGrpSpPr>
          <p:cNvPr id="10" name="Group 9"/>
          <p:cNvGrpSpPr/>
          <p:nvPr/>
        </p:nvGrpSpPr>
        <p:grpSpPr>
          <a:xfrm>
            <a:off x="844062" y="978878"/>
            <a:ext cx="7374532" cy="3546088"/>
            <a:chOff x="455979" y="2489712"/>
            <a:chExt cx="8129668" cy="4195482"/>
          </a:xfrm>
        </p:grpSpPr>
        <p:pic>
          <p:nvPicPr>
            <p:cNvPr id="8" name="Picture 7"/>
            <p:cNvPicPr>
              <a:picLocks noChangeAspect="1"/>
            </p:cNvPicPr>
            <p:nvPr/>
          </p:nvPicPr>
          <p:blipFill>
            <a:blip r:embed="rId3"/>
            <a:stretch>
              <a:fillRect/>
            </a:stretch>
          </p:blipFill>
          <p:spPr>
            <a:xfrm>
              <a:off x="571500" y="2489712"/>
              <a:ext cx="7988300" cy="3027823"/>
            </a:xfrm>
            <a:prstGeom prst="rect">
              <a:avLst/>
            </a:prstGeom>
          </p:spPr>
        </p:pic>
        <p:sp>
          <p:nvSpPr>
            <p:cNvPr id="9" name="Rectangle 1"/>
            <p:cNvSpPr>
              <a:spLocks noChangeArrowheads="1"/>
            </p:cNvSpPr>
            <p:nvPr/>
          </p:nvSpPr>
          <p:spPr bwMode="auto">
            <a:xfrm>
              <a:off x="455979" y="5410705"/>
              <a:ext cx="8129668" cy="127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latin typeface="TUM Neue Helvetica 55 Regular (Body)"/>
                  <a:cs typeface="Arial" panose="020B0604020202020204" pitchFamily="34" charset="0"/>
                </a:rPr>
                <a:t>Proposed optical marker to track the drill (left) and the augmentation that it provides (right). The tracked position of the top ball of the marker is circled in blue and the target drill position is circled in white. Estimated tip position is marked by the yellow cross.</a:t>
              </a:r>
              <a:endParaRPr kumimoji="0" lang="en-US" altLang="en-US" sz="1600" b="0" i="0" u="none" strike="noStrike" cap="none" normalizeH="0" baseline="0" dirty="0">
                <a:ln>
                  <a:noFill/>
                </a:ln>
                <a:solidFill>
                  <a:sysClr val="windowText" lastClr="000000"/>
                </a:solidFill>
                <a:effectLst/>
                <a:latin typeface="TUM Neue Helvetica 55 Regular (Body)"/>
              </a:endParaRPr>
            </a:p>
          </p:txBody>
        </p:sp>
      </p:grpSp>
      <p:sp>
        <p:nvSpPr>
          <p:cNvPr id="12" name="Rectangle 11"/>
          <p:cNvSpPr/>
          <p:nvPr/>
        </p:nvSpPr>
        <p:spPr>
          <a:xfrm>
            <a:off x="6389077" y="6047601"/>
            <a:ext cx="2990087" cy="276999"/>
          </a:xfrm>
          <a:prstGeom prst="rect">
            <a:avLst/>
          </a:prstGeom>
        </p:spPr>
        <p:txBody>
          <a:bodyPr wrap="square">
            <a:spAutoFit/>
          </a:bodyPr>
          <a:lstStyle/>
          <a:p>
            <a:pPr lvl="0"/>
            <a:r>
              <a:rPr lang="en-CA" sz="1200" dirty="0">
                <a:solidFill>
                  <a:srgbClr val="000000"/>
                </a:solidFill>
              </a:rPr>
              <a:t>Images from </a:t>
            </a:r>
            <a:r>
              <a:rPr lang="en-CA" sz="1200" i="1" dirty="0" err="1">
                <a:solidFill>
                  <a:srgbClr val="000000"/>
                </a:solidFill>
              </a:rPr>
              <a:t>Diotte</a:t>
            </a:r>
            <a:r>
              <a:rPr lang="en-CA" sz="1200" i="1" dirty="0">
                <a:solidFill>
                  <a:srgbClr val="000000"/>
                </a:solidFill>
              </a:rPr>
              <a:t> et al.</a:t>
            </a:r>
            <a:r>
              <a:rPr lang="en-CA" sz="1200" dirty="0">
                <a:solidFill>
                  <a:srgbClr val="000000"/>
                </a:solidFill>
              </a:rPr>
              <a:t> MICCAI 2012</a:t>
            </a: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1238982" y="4460468"/>
            <a:ext cx="6838218" cy="1744443"/>
          </a:xfrm>
          <a:prstGeom prst="rect">
            <a:avLst/>
          </a:prstGeom>
        </p:spPr>
      </p:pic>
    </p:spTree>
    <p:extLst>
      <p:ext uri="{BB962C8B-B14F-4D97-AF65-F5344CB8AC3E}">
        <p14:creationId xmlns:p14="http://schemas.microsoft.com/office/powerpoint/2010/main" val="29637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Experimental setup and results</a:t>
            </a:r>
          </a:p>
        </p:txBody>
      </p:sp>
      <p:sp>
        <p:nvSpPr>
          <p:cNvPr id="3" name="Content Placeholder 2"/>
          <p:cNvSpPr>
            <a:spLocks noGrp="1"/>
          </p:cNvSpPr>
          <p:nvPr>
            <p:ph idx="1"/>
          </p:nvPr>
        </p:nvSpPr>
        <p:spPr>
          <a:xfrm>
            <a:off x="358776" y="1066800"/>
            <a:ext cx="4857994" cy="5105400"/>
          </a:xfrm>
        </p:spPr>
        <p:txBody>
          <a:bodyPr/>
          <a:lstStyle/>
          <a:p>
            <a:r>
              <a:rPr lang="en-CA" dirty="0"/>
              <a:t>Print circle 5mm (size of nail hole)</a:t>
            </a:r>
          </a:p>
          <a:p>
            <a:r>
              <a:rPr lang="en-CA" dirty="0"/>
              <a:t>Fix the drill tip to the center of the circle</a:t>
            </a:r>
          </a:p>
          <a:p>
            <a:r>
              <a:rPr lang="en-CA" dirty="0"/>
              <a:t>Compare with estimated circle</a:t>
            </a:r>
          </a:p>
          <a:p>
            <a:r>
              <a:rPr lang="en-CA" dirty="0"/>
              <a:t>200 trials over 30°cone angle rotation</a:t>
            </a:r>
          </a:p>
          <a:p>
            <a:endParaRPr lang="en-CA" dirty="0"/>
          </a:p>
          <a:p>
            <a:r>
              <a:rPr lang="en-CA" dirty="0"/>
              <a:t>Mean error: 1.72 ±</a:t>
            </a:r>
            <a:r>
              <a:rPr lang="en-CA" i="1" dirty="0"/>
              <a:t> </a:t>
            </a:r>
            <a:r>
              <a:rPr lang="en-CA" dirty="0"/>
              <a:t>0.7 mm</a:t>
            </a:r>
          </a:p>
          <a:p>
            <a:r>
              <a:rPr lang="en-CA" dirty="0"/>
              <a:t>57% of the samples were below the mean</a:t>
            </a:r>
          </a:p>
          <a:p>
            <a:r>
              <a:rPr lang="en-CA" dirty="0"/>
              <a:t>98% below 4mm</a:t>
            </a:r>
          </a:p>
          <a:p>
            <a:endParaRPr lang="en-CA" dirty="0"/>
          </a:p>
        </p:txBody>
      </p:sp>
      <p:sp>
        <p:nvSpPr>
          <p:cNvPr id="4" name="Date Placeholder 3"/>
          <p:cNvSpPr>
            <a:spLocks noGrp="1"/>
          </p:cNvSpPr>
          <p:nvPr>
            <p:ph type="dt" sz="half" idx="2"/>
          </p:nvPr>
        </p:nvSpPr>
        <p:spPr/>
        <p:txBody>
          <a:bodyPr/>
          <a:lstStyle/>
          <a:p>
            <a:fld id="{A7BDDEFD-4FCF-7348-AEF1-A537DD785750}" type="datetime4">
              <a:rPr lang="en-US" smtClean="0"/>
              <a:t>March 9, 2017</a:t>
            </a:fld>
            <a:endParaRPr lang="en-US"/>
          </a:p>
        </p:txBody>
      </p:sp>
      <p:sp>
        <p:nvSpPr>
          <p:cNvPr id="5" name="Footer Placeholder 4"/>
          <p:cNvSpPr>
            <a:spLocks noGrp="1"/>
          </p:cNvSpPr>
          <p:nvPr>
            <p:ph type="ftr" sz="quarter" idx="3"/>
          </p:nvPr>
        </p:nvSpPr>
        <p:spPr/>
        <p:txBody>
          <a:bodyPr/>
          <a:lstStyle/>
          <a:p>
            <a:r>
              <a:rPr lang="en-US"/>
              <a:t>Advanced Computer-Integrated Surgery</a:t>
            </a:r>
            <a:endParaRPr lang="en-US" dirty="0"/>
          </a:p>
        </p:txBody>
      </p:sp>
      <p:sp>
        <p:nvSpPr>
          <p:cNvPr id="6" name="Slide Number Placeholder 5"/>
          <p:cNvSpPr>
            <a:spLocks noGrp="1"/>
          </p:cNvSpPr>
          <p:nvPr>
            <p:ph type="sldNum" sz="quarter" idx="4"/>
          </p:nvPr>
        </p:nvSpPr>
        <p:spPr/>
        <p:txBody>
          <a:bodyPr/>
          <a:lstStyle/>
          <a:p>
            <a:r>
              <a:rPr lang="en-US"/>
              <a:t>Slide </a:t>
            </a:r>
            <a:fld id="{E27654B9-2CBC-E046-9B7E-70345D26D3AC}" type="slidenum">
              <a:rPr lang="en-US" smtClean="0"/>
              <a:t>6</a:t>
            </a:fld>
            <a:endParaRPr lang="en-US" dirty="0"/>
          </a:p>
        </p:txBody>
      </p:sp>
      <p:sp>
        <p:nvSpPr>
          <p:cNvPr id="7" name="Oval 6"/>
          <p:cNvSpPr/>
          <p:nvPr/>
        </p:nvSpPr>
        <p:spPr>
          <a:xfrm>
            <a:off x="6475659" y="3982244"/>
            <a:ext cx="616804" cy="6168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grpSp>
        <p:nvGrpSpPr>
          <p:cNvPr id="10" name="Group 9"/>
          <p:cNvGrpSpPr/>
          <p:nvPr/>
        </p:nvGrpSpPr>
        <p:grpSpPr>
          <a:xfrm>
            <a:off x="5590309" y="2950612"/>
            <a:ext cx="3043738" cy="2336495"/>
            <a:chOff x="3532908" y="1438336"/>
            <a:chExt cx="3043738" cy="2336495"/>
          </a:xfrm>
        </p:grpSpPr>
        <p:pic>
          <p:nvPicPr>
            <p:cNvPr id="8" name="Picture 7"/>
            <p:cNvPicPr>
              <a:picLocks noChangeAspect="1"/>
            </p:cNvPicPr>
            <p:nvPr/>
          </p:nvPicPr>
          <p:blipFill rotWithShape="1">
            <a:blip r:embed="rId2">
              <a:clrChange>
                <a:clrFrom>
                  <a:srgbClr val="FFFFFF"/>
                </a:clrFrom>
                <a:clrTo>
                  <a:srgbClr val="FFFFFF">
                    <a:alpha val="0"/>
                  </a:srgbClr>
                </a:clrTo>
              </a:clrChange>
            </a:blip>
            <a:srcRect l="9232" t="7558" r="52265" b="5688"/>
            <a:stretch/>
          </p:blipFill>
          <p:spPr>
            <a:xfrm>
              <a:off x="3786554" y="1438336"/>
              <a:ext cx="2790092" cy="2220181"/>
            </a:xfrm>
            <a:prstGeom prst="rect">
              <a:avLst/>
            </a:prstGeom>
          </p:spPr>
        </p:pic>
        <p:sp>
          <p:nvSpPr>
            <p:cNvPr id="9" name="Rectangle 8"/>
            <p:cNvSpPr/>
            <p:nvPr/>
          </p:nvSpPr>
          <p:spPr>
            <a:xfrm>
              <a:off x="3532908" y="2743200"/>
              <a:ext cx="820615" cy="1031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Oval 10"/>
          <p:cNvSpPr/>
          <p:nvPr/>
        </p:nvSpPr>
        <p:spPr>
          <a:xfrm>
            <a:off x="6406662" y="3982244"/>
            <a:ext cx="616804" cy="61680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6548682" y="4091354"/>
            <a:ext cx="616804" cy="61680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961185" y="6051826"/>
            <a:ext cx="3293453" cy="276999"/>
          </a:xfrm>
          <a:prstGeom prst="rect">
            <a:avLst/>
          </a:prstGeom>
        </p:spPr>
        <p:txBody>
          <a:bodyPr wrap="square">
            <a:spAutoFit/>
          </a:bodyPr>
          <a:lstStyle/>
          <a:p>
            <a:r>
              <a:rPr lang="en-CA" sz="1200" dirty="0">
                <a:solidFill>
                  <a:srgbClr val="000000"/>
                </a:solidFill>
              </a:rPr>
              <a:t>Marker image from </a:t>
            </a:r>
            <a:r>
              <a:rPr lang="en-CA" sz="1200" i="1" dirty="0" err="1">
                <a:solidFill>
                  <a:srgbClr val="000000"/>
                </a:solidFill>
              </a:rPr>
              <a:t>Diotte</a:t>
            </a:r>
            <a:r>
              <a:rPr lang="en-CA" sz="1200" i="1" dirty="0">
                <a:solidFill>
                  <a:srgbClr val="000000"/>
                </a:solidFill>
              </a:rPr>
              <a:t> et al.</a:t>
            </a:r>
            <a:r>
              <a:rPr lang="en-CA" sz="1200" dirty="0">
                <a:solidFill>
                  <a:srgbClr val="000000"/>
                </a:solidFill>
              </a:rPr>
              <a:t> MICCAI 2012</a:t>
            </a:r>
          </a:p>
        </p:txBody>
      </p:sp>
    </p:spTree>
    <p:extLst>
      <p:ext uri="{BB962C8B-B14F-4D97-AF65-F5344CB8AC3E}">
        <p14:creationId xmlns:p14="http://schemas.microsoft.com/office/powerpoint/2010/main" val="228640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1200000">
                                      <p:cBhvr>
                                        <p:cTn id="12" dur="2000" fill="hold"/>
                                        <p:tgtEl>
                                          <p:spTgt spid="10"/>
                                        </p:tgtEl>
                                        <p:attrNameLst>
                                          <p:attrName>r</p:attrName>
                                        </p:attrNameLst>
                                      </p:cBhvr>
                                    </p:animRot>
                                  </p:childTnLst>
                                </p:cTn>
                              </p:par>
                              <p:par>
                                <p:cTn id="13" presetID="35" presetClass="path" presetSubtype="0" accel="50000" decel="50000" fill="hold" nodeType="withEffect">
                                  <p:stCondLst>
                                    <p:cond delay="0"/>
                                  </p:stCondLst>
                                  <p:childTnLst>
                                    <p:animMotion origin="layout" path="M 2.22222E-6 -2.96296E-6 L -0.00816 -0.01967 " pathEditMode="relative" rAng="0" ptsTypes="AA">
                                      <p:cBhvr>
                                        <p:cTn id="14" dur="2000" fill="hold"/>
                                        <p:tgtEl>
                                          <p:spTgt spid="10"/>
                                        </p:tgtEl>
                                        <p:attrNameLst>
                                          <p:attrName>ppt_x</p:attrName>
                                          <p:attrName>ppt_y</p:attrName>
                                        </p:attrNameLst>
                                      </p:cBhvr>
                                      <p:rCtr x="-41700" y="-99500"/>
                                    </p:animMotion>
                                  </p:childTnLst>
                                </p:cTn>
                              </p:par>
                              <p:par>
                                <p:cTn id="15" presetID="10" presetClass="exit" presetSubtype="0" fill="hold" grpId="1" nodeType="with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Phantom experiment setup and results</a:t>
            </a:r>
          </a:p>
        </p:txBody>
      </p:sp>
      <p:sp>
        <p:nvSpPr>
          <p:cNvPr id="3" name="Content Placeholder 2"/>
          <p:cNvSpPr>
            <a:spLocks noGrp="1"/>
          </p:cNvSpPr>
          <p:nvPr>
            <p:ph idx="1"/>
          </p:nvPr>
        </p:nvSpPr>
        <p:spPr/>
        <p:txBody>
          <a:bodyPr/>
          <a:lstStyle/>
          <a:p>
            <a:r>
              <a:rPr lang="en-CA" dirty="0"/>
              <a:t>Phantom setup: dry bone fixed to a box with a 10mm Titanium Femoral Nail</a:t>
            </a:r>
          </a:p>
          <a:p>
            <a:r>
              <a:rPr lang="en-CA" dirty="0"/>
              <a:t>Fluoroscopic pre-drill image and one x-ray to confirm screw placement</a:t>
            </a:r>
          </a:p>
          <a:p>
            <a:r>
              <a:rPr lang="en-CA" dirty="0"/>
              <a:t>3 surgeons – 2 experts and 1 resident – insert screw with marker guidance</a:t>
            </a:r>
          </a:p>
          <a:p>
            <a:r>
              <a:rPr lang="en-CA" dirty="0"/>
              <a:t>Success if they inserted the screw</a:t>
            </a:r>
          </a:p>
          <a:p>
            <a:r>
              <a:rPr lang="en-CA" dirty="0"/>
              <a:t>93% success rate, 56/60 cases</a:t>
            </a:r>
          </a:p>
          <a:p>
            <a:r>
              <a:rPr lang="en-CA" dirty="0"/>
              <a:t>Failures attributed to resident and poor phantom setup</a:t>
            </a:r>
          </a:p>
          <a:p>
            <a:endParaRPr lang="en-CA" dirty="0"/>
          </a:p>
          <a:p>
            <a:endParaRPr lang="en-CA" dirty="0"/>
          </a:p>
        </p:txBody>
      </p:sp>
      <p:sp>
        <p:nvSpPr>
          <p:cNvPr id="4" name="Date Placeholder 3"/>
          <p:cNvSpPr>
            <a:spLocks noGrp="1"/>
          </p:cNvSpPr>
          <p:nvPr>
            <p:ph type="dt" sz="half" idx="2"/>
          </p:nvPr>
        </p:nvSpPr>
        <p:spPr/>
        <p:txBody>
          <a:bodyPr/>
          <a:lstStyle/>
          <a:p>
            <a:fld id="{A7BDDEFD-4FCF-7348-AEF1-A537DD785750}" type="datetime4">
              <a:rPr lang="en-US" smtClean="0"/>
              <a:t>March 9, 2017</a:t>
            </a:fld>
            <a:endParaRPr lang="en-US"/>
          </a:p>
        </p:txBody>
      </p:sp>
      <p:sp>
        <p:nvSpPr>
          <p:cNvPr id="5" name="Footer Placeholder 4"/>
          <p:cNvSpPr>
            <a:spLocks noGrp="1"/>
          </p:cNvSpPr>
          <p:nvPr>
            <p:ph type="ftr" sz="quarter" idx="3"/>
          </p:nvPr>
        </p:nvSpPr>
        <p:spPr/>
        <p:txBody>
          <a:bodyPr/>
          <a:lstStyle/>
          <a:p>
            <a:r>
              <a:rPr lang="en-US"/>
              <a:t>Advanced Computer-Integrated Surgery</a:t>
            </a:r>
            <a:endParaRPr lang="en-US" dirty="0"/>
          </a:p>
        </p:txBody>
      </p:sp>
      <p:sp>
        <p:nvSpPr>
          <p:cNvPr id="6" name="Slide Number Placeholder 5"/>
          <p:cNvSpPr>
            <a:spLocks noGrp="1"/>
          </p:cNvSpPr>
          <p:nvPr>
            <p:ph type="sldNum" sz="quarter" idx="4"/>
          </p:nvPr>
        </p:nvSpPr>
        <p:spPr/>
        <p:txBody>
          <a:bodyPr/>
          <a:lstStyle/>
          <a:p>
            <a:r>
              <a:rPr lang="en-US"/>
              <a:t>Slide </a:t>
            </a:r>
            <a:fld id="{E27654B9-2CBC-E046-9B7E-70345D26D3AC}" type="slidenum">
              <a:rPr lang="en-US" smtClean="0"/>
              <a:t>7</a:t>
            </a:fld>
            <a:endParaRPr lang="en-US" dirty="0"/>
          </a:p>
        </p:txBody>
      </p:sp>
      <p:grpSp>
        <p:nvGrpSpPr>
          <p:cNvPr id="8" name="Group 7"/>
          <p:cNvGrpSpPr/>
          <p:nvPr/>
        </p:nvGrpSpPr>
        <p:grpSpPr>
          <a:xfrm>
            <a:off x="5322278" y="3175346"/>
            <a:ext cx="3617794" cy="2301678"/>
            <a:chOff x="-364068" y="2525889"/>
            <a:chExt cx="4579086" cy="2902637"/>
          </a:xfrm>
        </p:grpSpPr>
        <p:pic>
          <p:nvPicPr>
            <p:cNvPr id="10" name="Picture 9"/>
            <p:cNvPicPr>
              <a:picLocks noChangeAspect="1"/>
            </p:cNvPicPr>
            <p:nvPr/>
          </p:nvPicPr>
          <p:blipFill rotWithShape="1">
            <a:blip r:embed="rId3"/>
            <a:srcRect r="43505"/>
            <a:stretch/>
          </p:blipFill>
          <p:spPr>
            <a:xfrm>
              <a:off x="-364068" y="2525889"/>
              <a:ext cx="4473577" cy="2553313"/>
            </a:xfrm>
            <a:prstGeom prst="rect">
              <a:avLst/>
            </a:prstGeom>
          </p:spPr>
        </p:pic>
        <p:sp>
          <p:nvSpPr>
            <p:cNvPr id="11" name="Rectangle 10"/>
            <p:cNvSpPr/>
            <p:nvPr/>
          </p:nvSpPr>
          <p:spPr>
            <a:xfrm>
              <a:off x="704269" y="5079204"/>
              <a:ext cx="3510749" cy="349322"/>
            </a:xfrm>
            <a:prstGeom prst="rect">
              <a:avLst/>
            </a:prstGeom>
          </p:spPr>
          <p:txBody>
            <a:bodyPr wrap="square">
              <a:spAutoFit/>
            </a:bodyPr>
            <a:lstStyle/>
            <a:p>
              <a:r>
                <a:rPr lang="en-CA" sz="1200" dirty="0">
                  <a:solidFill>
                    <a:srgbClr val="000000"/>
                  </a:solidFill>
                </a:rPr>
                <a:t>Image from </a:t>
              </a:r>
              <a:r>
                <a:rPr lang="en-CA" sz="1200" i="1" dirty="0" err="1">
                  <a:solidFill>
                    <a:srgbClr val="000000"/>
                  </a:solidFill>
                </a:rPr>
                <a:t>Diotte</a:t>
              </a:r>
              <a:r>
                <a:rPr lang="en-CA" sz="1200" i="1" dirty="0">
                  <a:solidFill>
                    <a:srgbClr val="000000"/>
                  </a:solidFill>
                </a:rPr>
                <a:t> et al.</a:t>
              </a:r>
              <a:r>
                <a:rPr lang="en-CA" sz="1200" dirty="0">
                  <a:solidFill>
                    <a:srgbClr val="000000"/>
                  </a:solidFill>
                </a:rPr>
                <a:t> MICCAI 2012</a:t>
              </a:r>
            </a:p>
          </p:txBody>
        </p:sp>
      </p:grpSp>
      <p:graphicFrame>
        <p:nvGraphicFramePr>
          <p:cNvPr id="12" name="Table 11"/>
          <p:cNvGraphicFramePr>
            <a:graphicFrameLocks noGrp="1"/>
          </p:cNvGraphicFramePr>
          <p:nvPr>
            <p:extLst>
              <p:ext uri="{D42A27DB-BD31-4B8C-83A1-F6EECF244321}">
                <p14:modId xmlns:p14="http://schemas.microsoft.com/office/powerpoint/2010/main" val="1273522510"/>
              </p:ext>
            </p:extLst>
          </p:nvPr>
        </p:nvGraphicFramePr>
        <p:xfrm>
          <a:off x="358775" y="3247295"/>
          <a:ext cx="4876800" cy="24688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505655903"/>
                    </a:ext>
                  </a:extLst>
                </a:gridCol>
                <a:gridCol w="1625600">
                  <a:extLst>
                    <a:ext uri="{9D8B030D-6E8A-4147-A177-3AD203B41FA5}">
                      <a16:colId xmlns:a16="http://schemas.microsoft.com/office/drawing/2014/main" val="3761718449"/>
                    </a:ext>
                  </a:extLst>
                </a:gridCol>
                <a:gridCol w="1625600">
                  <a:extLst>
                    <a:ext uri="{9D8B030D-6E8A-4147-A177-3AD203B41FA5}">
                      <a16:colId xmlns:a16="http://schemas.microsoft.com/office/drawing/2014/main" val="4267586061"/>
                    </a:ext>
                  </a:extLst>
                </a:gridCol>
              </a:tblGrid>
              <a:tr h="540239">
                <a:tc>
                  <a:txBody>
                    <a:bodyPr/>
                    <a:lstStyle/>
                    <a:p>
                      <a:endParaRPr lang="en-CA" dirty="0"/>
                    </a:p>
                  </a:txBody>
                  <a:tcPr>
                    <a:solidFill>
                      <a:srgbClr val="073776"/>
                    </a:solidFill>
                  </a:tcPr>
                </a:tc>
                <a:tc>
                  <a:txBody>
                    <a:bodyPr/>
                    <a:lstStyle/>
                    <a:p>
                      <a:r>
                        <a:rPr lang="en-CA" dirty="0"/>
                        <a:t>Without</a:t>
                      </a:r>
                      <a:r>
                        <a:rPr lang="en-CA" baseline="0" dirty="0"/>
                        <a:t> guidance on real patient</a:t>
                      </a:r>
                      <a:endParaRPr lang="en-CA" dirty="0"/>
                    </a:p>
                  </a:txBody>
                  <a:tcPr>
                    <a:solidFill>
                      <a:srgbClr val="073776"/>
                    </a:solidFill>
                  </a:tcPr>
                </a:tc>
                <a:tc>
                  <a:txBody>
                    <a:bodyPr/>
                    <a:lstStyle/>
                    <a:p>
                      <a:r>
                        <a:rPr lang="en-CA" dirty="0"/>
                        <a:t>With guidance on phantom</a:t>
                      </a:r>
                    </a:p>
                  </a:txBody>
                  <a:tcPr>
                    <a:solidFill>
                      <a:srgbClr val="073776"/>
                    </a:solidFill>
                  </a:tcPr>
                </a:tc>
                <a:extLst>
                  <a:ext uri="{0D108BD9-81ED-4DB2-BD59-A6C34878D82A}">
                    <a16:rowId xmlns:a16="http://schemas.microsoft.com/office/drawing/2014/main" val="2317934053"/>
                  </a:ext>
                </a:extLst>
              </a:tr>
              <a:tr h="540239">
                <a:tc>
                  <a:txBody>
                    <a:bodyPr/>
                    <a:lstStyle/>
                    <a:p>
                      <a:r>
                        <a:rPr lang="en-CA" dirty="0"/>
                        <a:t>Num.</a:t>
                      </a:r>
                      <a:r>
                        <a:rPr lang="en-CA" baseline="0" dirty="0"/>
                        <a:t> of </a:t>
                      </a:r>
                      <a:br>
                        <a:rPr lang="en-CA" baseline="0" dirty="0"/>
                      </a:br>
                      <a:r>
                        <a:rPr lang="en-CA" baseline="0" dirty="0"/>
                        <a:t>X-rays</a:t>
                      </a:r>
                      <a:endParaRPr lang="en-CA" dirty="0"/>
                    </a:p>
                  </a:txBody>
                  <a:tcPr/>
                </a:tc>
                <a:tc>
                  <a:txBody>
                    <a:bodyPr/>
                    <a:lstStyle/>
                    <a:p>
                      <a:r>
                        <a:rPr lang="en-CA" dirty="0"/>
                        <a:t>48</a:t>
                      </a:r>
                    </a:p>
                  </a:txBody>
                  <a:tcPr/>
                </a:tc>
                <a:tc>
                  <a:txBody>
                    <a:bodyPr/>
                    <a:lstStyle/>
                    <a:p>
                      <a:r>
                        <a:rPr lang="en-CA" dirty="0"/>
                        <a:t>2</a:t>
                      </a:r>
                    </a:p>
                  </a:txBody>
                  <a:tcPr/>
                </a:tc>
                <a:extLst>
                  <a:ext uri="{0D108BD9-81ED-4DB2-BD59-A6C34878D82A}">
                    <a16:rowId xmlns:a16="http://schemas.microsoft.com/office/drawing/2014/main" val="1149333086"/>
                  </a:ext>
                </a:extLst>
              </a:tr>
              <a:tr h="771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Average time to completion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tc>
                  <a:txBody>
                    <a:bodyPr/>
                    <a:lstStyle/>
                    <a:p>
                      <a:r>
                        <a:rPr lang="en-CA" dirty="0"/>
                        <a:t>13.7 min</a:t>
                      </a:r>
                    </a:p>
                  </a:txBody>
                  <a:tcPr/>
                </a:tc>
                <a:tc>
                  <a:txBody>
                    <a:bodyPr/>
                    <a:lstStyle/>
                    <a:p>
                      <a:r>
                        <a:rPr lang="en-CA" dirty="0"/>
                        <a:t>2 min</a:t>
                      </a:r>
                    </a:p>
                  </a:txBody>
                  <a:tcPr/>
                </a:tc>
                <a:extLst>
                  <a:ext uri="{0D108BD9-81ED-4DB2-BD59-A6C34878D82A}">
                    <a16:rowId xmlns:a16="http://schemas.microsoft.com/office/drawing/2014/main" val="3298690652"/>
                  </a:ext>
                </a:extLst>
              </a:tr>
            </a:tbl>
          </a:graphicData>
        </a:graphic>
      </p:graphicFrame>
    </p:spTree>
    <p:extLst>
      <p:ext uri="{BB962C8B-B14F-4D97-AF65-F5344CB8AC3E}">
        <p14:creationId xmlns:p14="http://schemas.microsoft.com/office/powerpoint/2010/main" val="2248911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Limitations</a:t>
            </a:r>
          </a:p>
        </p:txBody>
      </p:sp>
      <p:sp>
        <p:nvSpPr>
          <p:cNvPr id="3" name="Content Placeholder 2"/>
          <p:cNvSpPr>
            <a:spLocks noGrp="1"/>
          </p:cNvSpPr>
          <p:nvPr>
            <p:ph idx="1"/>
          </p:nvPr>
        </p:nvSpPr>
        <p:spPr/>
        <p:txBody>
          <a:bodyPr/>
          <a:lstStyle/>
          <a:p>
            <a:r>
              <a:rPr lang="en-CA" dirty="0"/>
              <a:t>Requires a large fixture to the drill </a:t>
            </a:r>
          </a:p>
          <a:p>
            <a:endParaRPr lang="en-CA" dirty="0"/>
          </a:p>
          <a:p>
            <a:r>
              <a:rPr lang="en-CA" dirty="0"/>
              <a:t>Requires line of sight, mostly solved by mounting the camera on the C-arm</a:t>
            </a:r>
          </a:p>
          <a:p>
            <a:endParaRPr lang="en-CA" dirty="0"/>
          </a:p>
          <a:p>
            <a:r>
              <a:rPr lang="en-CA" dirty="0"/>
              <a:t>Simpler problem here, only one correct placement</a:t>
            </a:r>
          </a:p>
          <a:p>
            <a:endParaRPr lang="en-CA" dirty="0"/>
          </a:p>
          <a:p>
            <a:r>
              <a:rPr lang="en-CA" dirty="0"/>
              <a:t>More detailed algorithms needed</a:t>
            </a:r>
          </a:p>
          <a:p>
            <a:pPr lvl="1"/>
            <a:r>
              <a:rPr lang="en-CA" dirty="0"/>
              <a:t>No discussion on registration algorithms</a:t>
            </a:r>
          </a:p>
          <a:p>
            <a:pPr lvl="1"/>
            <a:r>
              <a:rPr lang="en-CA" dirty="0"/>
              <a:t>May contribute to errors in notching </a:t>
            </a:r>
          </a:p>
          <a:p>
            <a:endParaRPr lang="en-CA" dirty="0"/>
          </a:p>
          <a:p>
            <a:r>
              <a:rPr lang="en-CA" dirty="0"/>
              <a:t>More detailed results would be nice</a:t>
            </a:r>
          </a:p>
          <a:p>
            <a:pPr lvl="1"/>
            <a:r>
              <a:rPr lang="en-CA" dirty="0"/>
              <a:t>How many procedures were performed by experts vs. resident</a:t>
            </a:r>
          </a:p>
          <a:p>
            <a:pPr lvl="1"/>
            <a:r>
              <a:rPr lang="en-CA" dirty="0"/>
              <a:t>How do timing vary between groups</a:t>
            </a:r>
          </a:p>
          <a:p>
            <a:pPr lvl="1"/>
            <a:r>
              <a:rPr lang="en-CA" dirty="0"/>
              <a:t>What is the distribution of procedure time</a:t>
            </a:r>
          </a:p>
          <a:p>
            <a:pPr lvl="1"/>
            <a:endParaRPr lang="en-CA" dirty="0"/>
          </a:p>
        </p:txBody>
      </p:sp>
      <p:sp>
        <p:nvSpPr>
          <p:cNvPr id="4" name="Date Placeholder 3"/>
          <p:cNvSpPr>
            <a:spLocks noGrp="1"/>
          </p:cNvSpPr>
          <p:nvPr>
            <p:ph type="dt" sz="half" idx="2"/>
          </p:nvPr>
        </p:nvSpPr>
        <p:spPr/>
        <p:txBody>
          <a:bodyPr/>
          <a:lstStyle/>
          <a:p>
            <a:fld id="{A7BDDEFD-4FCF-7348-AEF1-A537DD785750}" type="datetime4">
              <a:rPr lang="en-US" smtClean="0"/>
              <a:t>March 9, 2017</a:t>
            </a:fld>
            <a:endParaRPr lang="en-US"/>
          </a:p>
        </p:txBody>
      </p:sp>
      <p:sp>
        <p:nvSpPr>
          <p:cNvPr id="5" name="Footer Placeholder 4"/>
          <p:cNvSpPr>
            <a:spLocks noGrp="1"/>
          </p:cNvSpPr>
          <p:nvPr>
            <p:ph type="ftr" sz="quarter" idx="3"/>
          </p:nvPr>
        </p:nvSpPr>
        <p:spPr/>
        <p:txBody>
          <a:bodyPr/>
          <a:lstStyle/>
          <a:p>
            <a:r>
              <a:rPr lang="en-US"/>
              <a:t>Advanced Computer-Integrated Surgery</a:t>
            </a:r>
            <a:endParaRPr lang="en-US" dirty="0"/>
          </a:p>
        </p:txBody>
      </p:sp>
      <p:sp>
        <p:nvSpPr>
          <p:cNvPr id="6" name="Slide Number Placeholder 5"/>
          <p:cNvSpPr>
            <a:spLocks noGrp="1"/>
          </p:cNvSpPr>
          <p:nvPr>
            <p:ph type="sldNum" sz="quarter" idx="4"/>
          </p:nvPr>
        </p:nvSpPr>
        <p:spPr/>
        <p:txBody>
          <a:bodyPr/>
          <a:lstStyle/>
          <a:p>
            <a:r>
              <a:rPr lang="en-US"/>
              <a:t>Slide </a:t>
            </a:r>
            <a:fld id="{E27654B9-2CBC-E046-9B7E-70345D26D3AC}" type="slidenum">
              <a:rPr lang="en-US" smtClean="0"/>
              <a:t>8</a:t>
            </a:fld>
            <a:endParaRPr lang="en-US" dirty="0"/>
          </a:p>
        </p:txBody>
      </p:sp>
    </p:spTree>
    <p:extLst>
      <p:ext uri="{BB962C8B-B14F-4D97-AF65-F5344CB8AC3E}">
        <p14:creationId xmlns:p14="http://schemas.microsoft.com/office/powerpoint/2010/main" val="158360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Deep Learning Paper – Residual Learning</a:t>
            </a:r>
          </a:p>
        </p:txBody>
      </p:sp>
      <p:sp>
        <p:nvSpPr>
          <p:cNvPr id="3" name="Content Placeholder 2"/>
          <p:cNvSpPr>
            <a:spLocks noGrp="1"/>
          </p:cNvSpPr>
          <p:nvPr>
            <p:ph idx="1"/>
          </p:nvPr>
        </p:nvSpPr>
        <p:spPr>
          <a:xfrm>
            <a:off x="358775" y="1066800"/>
            <a:ext cx="8424863" cy="1254369"/>
          </a:xfrm>
        </p:spPr>
        <p:txBody>
          <a:bodyPr/>
          <a:lstStyle/>
          <a:p>
            <a:pPr marL="0" indent="0">
              <a:buNone/>
            </a:pPr>
            <a:r>
              <a:rPr lang="en-CA" dirty="0"/>
              <a:t>K. He, X. Zhang, S. Ren, and J. Sun, “Deep Residual Learning for Image Recognition,” Proceedings of CVPR, 2016, pp. 770–778. </a:t>
            </a:r>
          </a:p>
          <a:p>
            <a:endParaRPr lang="en-CA" dirty="0"/>
          </a:p>
          <a:p>
            <a:endParaRPr lang="en-CA" dirty="0"/>
          </a:p>
          <a:p>
            <a:pPr marL="0" indent="0">
              <a:buNone/>
            </a:pPr>
            <a:endParaRPr lang="en-CA" dirty="0"/>
          </a:p>
        </p:txBody>
      </p:sp>
      <p:sp>
        <p:nvSpPr>
          <p:cNvPr id="4" name="Date Placeholder 3"/>
          <p:cNvSpPr>
            <a:spLocks noGrp="1"/>
          </p:cNvSpPr>
          <p:nvPr>
            <p:ph type="dt" sz="half" idx="2"/>
          </p:nvPr>
        </p:nvSpPr>
        <p:spPr/>
        <p:txBody>
          <a:bodyPr/>
          <a:lstStyle/>
          <a:p>
            <a:fld id="{A7BDDEFD-4FCF-7348-AEF1-A537DD785750}" type="datetime4">
              <a:rPr lang="en-US" smtClean="0"/>
              <a:t>March 9, 2017</a:t>
            </a:fld>
            <a:endParaRPr lang="en-US"/>
          </a:p>
        </p:txBody>
      </p:sp>
      <p:sp>
        <p:nvSpPr>
          <p:cNvPr id="5" name="Footer Placeholder 4"/>
          <p:cNvSpPr>
            <a:spLocks noGrp="1"/>
          </p:cNvSpPr>
          <p:nvPr>
            <p:ph type="ftr" sz="quarter" idx="3"/>
          </p:nvPr>
        </p:nvSpPr>
        <p:spPr/>
        <p:txBody>
          <a:bodyPr/>
          <a:lstStyle/>
          <a:p>
            <a:r>
              <a:rPr lang="en-US"/>
              <a:t>Advanced Computer-Integrated Surgery</a:t>
            </a:r>
            <a:endParaRPr lang="en-US" dirty="0"/>
          </a:p>
        </p:txBody>
      </p:sp>
      <p:sp>
        <p:nvSpPr>
          <p:cNvPr id="6" name="Slide Number Placeholder 5"/>
          <p:cNvSpPr>
            <a:spLocks noGrp="1"/>
          </p:cNvSpPr>
          <p:nvPr>
            <p:ph type="sldNum" sz="quarter" idx="4"/>
          </p:nvPr>
        </p:nvSpPr>
        <p:spPr/>
        <p:txBody>
          <a:bodyPr/>
          <a:lstStyle/>
          <a:p>
            <a:r>
              <a:rPr lang="en-US"/>
              <a:t>Slide </a:t>
            </a:r>
            <a:fld id="{E27654B9-2CBC-E046-9B7E-70345D26D3AC}" type="slidenum">
              <a:rPr lang="en-US" smtClean="0"/>
              <a:t>9</a:t>
            </a:fld>
            <a:endParaRPr lang="en-US" dirty="0"/>
          </a:p>
        </p:txBody>
      </p:sp>
      <p:pic>
        <p:nvPicPr>
          <p:cNvPr id="7" name="Picture 4" descr="This is what the hype is ab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2" y="1688123"/>
            <a:ext cx="8675076" cy="41484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59247" y="5836531"/>
            <a:ext cx="6002137" cy="461665"/>
          </a:xfrm>
          <a:prstGeom prst="rect">
            <a:avLst/>
          </a:prstGeom>
        </p:spPr>
        <p:txBody>
          <a:bodyPr wrap="square">
            <a:spAutoFit/>
          </a:bodyPr>
          <a:lstStyle/>
          <a:p>
            <a:r>
              <a:rPr lang="en-CA" sz="1200" dirty="0"/>
              <a:t>Image from D. </a:t>
            </a:r>
            <a:r>
              <a:rPr lang="en-CA" sz="1200" dirty="0" err="1"/>
              <a:t>Akagi</a:t>
            </a:r>
            <a:r>
              <a:rPr lang="en-CA" sz="1200" dirty="0"/>
              <a:t>, “A Primer on Deep Learning,” </a:t>
            </a:r>
            <a:r>
              <a:rPr lang="en-CA" sz="1200" i="1" dirty="0" err="1"/>
              <a:t>DataRobot</a:t>
            </a:r>
            <a:r>
              <a:rPr lang="en-CA" sz="1200" dirty="0"/>
              <a:t>, 19-May-2014. [Online]. Available: https://www.datarobot.com/blog/a-primer-on-deep-learning/. </a:t>
            </a:r>
            <a:endParaRPr lang="en-CA" sz="1200" dirty="0">
              <a:effectLst/>
            </a:endParaRPr>
          </a:p>
        </p:txBody>
      </p:sp>
    </p:spTree>
    <p:extLst>
      <p:ext uri="{BB962C8B-B14F-4D97-AF65-F5344CB8AC3E}">
        <p14:creationId xmlns:p14="http://schemas.microsoft.com/office/powerpoint/2010/main" val="284207472"/>
      </p:ext>
    </p:extLst>
  </p:cSld>
  <p:clrMapOvr>
    <a:masterClrMapping/>
  </p:clrMapOvr>
</p:sld>
</file>

<file path=ppt/theme/theme1.xml><?xml version="1.0" encoding="utf-8"?>
<a:theme xmlns:a="http://schemas.openxmlformats.org/drawingml/2006/main" name="camp-tum-jhu-slid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UM Neue Helvetica 55 Regular"/>
        <a:ea typeface=""/>
        <a:cs typeface=""/>
      </a:majorFont>
      <a:minorFont>
        <a:latin typeface="TUM Neue Helvetica 55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4-04-21_2_TUM_JHU_template.potx" id="{A844F364-FC86-4F6B-B063-4CB3193CFD33}" vid="{02C20712-33D1-4C90-BE68-BFEAC6B84A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camp-tum-jhu-slides-4_3</Template>
  <TotalTime>1361</TotalTime>
  <Words>1289</Words>
  <Application>Microsoft Office PowerPoint</Application>
  <PresentationFormat>On-screen Show (4:3)</PresentationFormat>
  <Paragraphs>204</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TUM Neue Helvetica 55 Regular</vt:lpstr>
      <vt:lpstr>TUM Neue Helvetica 55 Regular (Body)</vt:lpstr>
      <vt:lpstr>Arial</vt:lpstr>
      <vt:lpstr>Calibri</vt:lpstr>
      <vt:lpstr>Cambria Math</vt:lpstr>
      <vt:lpstr>camp-tum-jhu-slides</vt:lpstr>
      <vt:lpstr>Tracking of Orthopaedic Instruments in 3D Camera Views         Literature review by Jie Ying</vt:lpstr>
      <vt:lpstr>Background</vt:lpstr>
      <vt:lpstr>Tool tip prediction paper</vt:lpstr>
      <vt:lpstr>Motivation</vt:lpstr>
      <vt:lpstr>Method</vt:lpstr>
      <vt:lpstr>Experimental setup and results</vt:lpstr>
      <vt:lpstr>Phantom experiment setup and results</vt:lpstr>
      <vt:lpstr>Limitations</vt:lpstr>
      <vt:lpstr>Deep Learning Paper – Residual Learning</vt:lpstr>
      <vt:lpstr>Training a deep net</vt:lpstr>
      <vt:lpstr>Simplify the task</vt:lpstr>
      <vt:lpstr>Results</vt:lpstr>
      <vt:lpstr>Results</vt:lpstr>
      <vt:lpstr>Limitations</vt:lpstr>
    </vt:vector>
  </TitlesOfParts>
  <Company>TU München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Jie Ying Wu</dc:creator>
  <cp:lastModifiedBy>Jie Ying Wu</cp:lastModifiedBy>
  <cp:revision>271</cp:revision>
  <cp:lastPrinted>2017-03-09T18:36:45Z</cp:lastPrinted>
  <dcterms:created xsi:type="dcterms:W3CDTF">2017-03-02T20:38:43Z</dcterms:created>
  <dcterms:modified xsi:type="dcterms:W3CDTF">2017-03-09T18:42:32Z</dcterms:modified>
</cp:coreProperties>
</file>