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37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C928E5-7482-4248-AB58-E22397BAC01B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6E58BF-2A3B-46D3-A218-859070AA18A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47B3-5637-46E5-9F73-3C55965A1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Background Reading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68F8C-5191-4A41-B3B3-A792A3724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Wenpeng Wang</a:t>
            </a:r>
          </a:p>
          <a:p>
            <a:r>
              <a:rPr lang="en-US" sz="2000" dirty="0"/>
              <a:t>Mentors: David </a:t>
            </a:r>
            <a:r>
              <a:rPr lang="en-US" sz="2000" dirty="0" err="1"/>
              <a:t>usevitch</a:t>
            </a:r>
            <a:r>
              <a:rPr lang="en-US" sz="2000" dirty="0"/>
              <a:t>, dr. </a:t>
            </a:r>
            <a:r>
              <a:rPr lang="en-US" sz="2000" dirty="0" err="1"/>
              <a:t>armand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763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ADB7-754E-4F05-B06D-1D9DDB9C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67BC-1ACD-4FC9-BC1B-14343C272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Lucida Grande"/>
              </a:rPr>
              <a:t>Cehajic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/>
              </a:rPr>
              <a:t>-Kapetanovic J, Singh MS,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Grande"/>
              </a:rPr>
              <a:t>Zrenner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/>
              </a:rPr>
              <a:t> E,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Grande"/>
              </a:rPr>
              <a:t>MacLaren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/>
              </a:rPr>
              <a:t> RE. Bioengineering strategies for restoring vision. Nature biomedical engineering. January 2022. </a:t>
            </a:r>
            <a:r>
              <a:rPr lang="en-US" b="0" i="0">
                <a:solidFill>
                  <a:srgbClr val="333333"/>
                </a:solidFill>
                <a:effectLst/>
                <a:latin typeface="Lucida Grande"/>
              </a:rPr>
              <a:t>doi:10.1038/s41551-021-00836-4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26F0-2374-4C3B-8304-2A8E46DF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Project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655E-3043-40FE-9C81-8D5195F12AE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62526" y="1845734"/>
            <a:ext cx="134754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0F5DF6-B4EF-4059-B1B0-B74D7B17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79" y="2077637"/>
            <a:ext cx="4187709" cy="3559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F4F76-9DC7-48A5-A4DD-B7608E326404}"/>
              </a:ext>
            </a:extLst>
          </p:cNvPr>
          <p:cNvSpPr txBox="1"/>
          <p:nvPr/>
        </p:nvSpPr>
        <p:spPr>
          <a:xfrm>
            <a:off x="6368514" y="2077637"/>
            <a:ext cx="418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snare in this project is to provide a curvature that fits the curvature of the shape of eye.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F8360-5359-44E3-AD37-826247BDC780}"/>
              </a:ext>
            </a:extLst>
          </p:cNvPr>
          <p:cNvSpPr txBox="1"/>
          <p:nvPr/>
        </p:nvSpPr>
        <p:spPr>
          <a:xfrm>
            <a:off x="6340642" y="3857413"/>
            <a:ext cx="418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snare will provide foundation to perform drug delivering to the backside of retina (similar to method 4 showed in figure).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73D6C-53E8-472D-934E-43772F8EFA64}"/>
              </a:ext>
            </a:extLst>
          </p:cNvPr>
          <p:cNvSpPr txBox="1"/>
          <p:nvPr/>
        </p:nvSpPr>
        <p:spPr>
          <a:xfrm>
            <a:off x="540707" y="5949898"/>
            <a:ext cx="1111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1: Kim HM, Woo SJ. Ocular Drug Delivery to the Retina: Current Innovations and Future Perspectives. Pharmaceutics. 2021;13(1). doi:10.3390/pharmaceutics13010108</a:t>
            </a:r>
          </a:p>
        </p:txBody>
      </p:sp>
    </p:spTree>
    <p:extLst>
      <p:ext uri="{BB962C8B-B14F-4D97-AF65-F5344CB8AC3E}">
        <p14:creationId xmlns:p14="http://schemas.microsoft.com/office/powerpoint/2010/main" val="247670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5BB7-55A4-4D62-92FE-2FFF482B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92A2-3913-48D7-BEC6-A0266A81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3000" dirty="0"/>
              <a:t>Bioengineering strategies for restoring vision”</a:t>
            </a:r>
          </a:p>
          <a:p>
            <a:pPr lvl="1"/>
            <a:r>
              <a:rPr lang="en-US" dirty="0" err="1"/>
              <a:t>Jasmina</a:t>
            </a:r>
            <a:r>
              <a:rPr lang="en-US" dirty="0"/>
              <a:t> </a:t>
            </a:r>
            <a:r>
              <a:rPr lang="en-US" dirty="0" err="1"/>
              <a:t>Cehajic</a:t>
            </a:r>
            <a:r>
              <a:rPr lang="en-US" dirty="0"/>
              <a:t>-Kapetanovic , Mandeep S. Singh , Eberhart </a:t>
            </a:r>
            <a:r>
              <a:rPr lang="en-US" dirty="0" err="1"/>
              <a:t>Zrenner</a:t>
            </a:r>
            <a:r>
              <a:rPr lang="en-US" dirty="0"/>
              <a:t> </a:t>
            </a:r>
            <a:r>
              <a:rPr lang="zh-CN" altLang="en-US" dirty="0"/>
              <a:t>，</a:t>
            </a:r>
            <a:r>
              <a:rPr lang="en-US" dirty="0"/>
              <a:t> and Robert E. </a:t>
            </a:r>
            <a:r>
              <a:rPr lang="en-US" dirty="0" err="1"/>
              <a:t>MacLaren</a:t>
            </a:r>
            <a:endParaRPr lang="en-US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This paper provides a board introduction on the methods that can be performed to the eye and those corresponding medicines.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84C2-C26C-4FC2-9205-098EFD72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Content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7E3FD-CE2A-4F89-9FC8-C8E7EA9E4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912" y="1893770"/>
            <a:ext cx="6734175" cy="3695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E4054-32C9-4300-AD53-3CEBD48AAF03}"/>
              </a:ext>
            </a:extLst>
          </p:cNvPr>
          <p:cNvSpPr txBox="1"/>
          <p:nvPr/>
        </p:nvSpPr>
        <p:spPr>
          <a:xfrm>
            <a:off x="879508" y="5829727"/>
            <a:ext cx="10493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err="1">
                <a:solidFill>
                  <a:srgbClr val="333333"/>
                </a:solidFill>
                <a:effectLst/>
                <a:latin typeface="Lucida Grande"/>
              </a:rPr>
              <a:t>Cehajic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Lucida Grande"/>
              </a:rPr>
              <a:t>-Kapetanovic J, Singh MS,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Lucida Grande"/>
              </a:rPr>
              <a:t>Zrenner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Lucida Grande"/>
              </a:rPr>
              <a:t> E,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Lucida Grande"/>
              </a:rPr>
              <a:t>MacLaren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Lucida Grande"/>
              </a:rPr>
              <a:t> RE. Bioengineering strategies for restoring vision. Nature biomedical engineering. January 2022. doi:10.1038/s41551-021-00836-4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35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9DFE-6CFD-4D5D-A9C8-F8398168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Content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05C8-C141-4294-BDEB-8EDBDAF7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Gene therapies</a:t>
            </a:r>
          </a:p>
          <a:p>
            <a:pPr lvl="2"/>
            <a:r>
              <a:rPr lang="en-US" dirty="0"/>
              <a:t>Gene-replacement therapy</a:t>
            </a:r>
          </a:p>
          <a:p>
            <a:pPr lvl="2"/>
            <a:r>
              <a:rPr lang="en-US" dirty="0"/>
              <a:t>Genome editing</a:t>
            </a:r>
          </a:p>
          <a:p>
            <a:pPr lvl="2"/>
            <a:r>
              <a:rPr lang="en-US" dirty="0"/>
              <a:t>Optogenetic therapy</a:t>
            </a:r>
          </a:p>
          <a:p>
            <a:pPr marL="384048" lvl="2" indent="0">
              <a:buNone/>
            </a:pPr>
            <a:endParaRPr lang="en-US" dirty="0"/>
          </a:p>
          <a:p>
            <a:pPr lvl="2"/>
            <a:r>
              <a:rPr lang="en-US" dirty="0"/>
              <a:t>Gene-replacement therapy involves the delivery of a normal copy of a mutated gene into the nucleus of host cells using delivery vectors. </a:t>
            </a:r>
          </a:p>
          <a:p>
            <a:pPr lvl="2"/>
            <a:r>
              <a:rPr lang="en-US" dirty="0"/>
              <a:t>Gene-editing techniques can be used to treat disease that are challenging in using conventional gene-replacement therapy.</a:t>
            </a:r>
          </a:p>
          <a:p>
            <a:pPr lvl="2"/>
            <a:r>
              <a:rPr lang="en-US" dirty="0"/>
              <a:t>Optogenetic is mainly for the late-stage retinal degeneration, which will introduce light-sensitive proteins in the membrane of non-light-sensitive downstream neurons, and it could restore vision.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8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39DA-055E-4AA7-8C3B-018FA6A2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Content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0EED-3A8A-4FF1-B22F-D5A21C53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Retinal and cortical prostheses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D1C19-BD73-4A69-9802-8318182F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71" y="1891783"/>
            <a:ext cx="3390900" cy="431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C3059-C38F-44EF-BABD-8BC633C8A12C}"/>
              </a:ext>
            </a:extLst>
          </p:cNvPr>
          <p:cNvSpPr txBox="1"/>
          <p:nvPr/>
        </p:nvSpPr>
        <p:spPr>
          <a:xfrm>
            <a:off x="1292772" y="2588724"/>
            <a:ext cx="424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approaches in implanting: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Epiretinal implants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Subretinal implants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Suprachoroidal implants</a:t>
            </a:r>
          </a:p>
        </p:txBody>
      </p:sp>
    </p:spTree>
    <p:extLst>
      <p:ext uri="{BB962C8B-B14F-4D97-AF65-F5344CB8AC3E}">
        <p14:creationId xmlns:p14="http://schemas.microsoft.com/office/powerpoint/2010/main" val="259883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A97F-FA46-4275-87C5-224A6235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Method to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96DE-DED0-463D-9C3C-C8C47724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744862" cy="4023360"/>
          </a:xfrm>
        </p:spPr>
        <p:txBody>
          <a:bodyPr/>
          <a:lstStyle/>
          <a:p>
            <a:r>
              <a:rPr lang="en-US" dirty="0"/>
              <a:t>Cell Therapy:</a:t>
            </a:r>
          </a:p>
          <a:p>
            <a:pPr lvl="1"/>
            <a:r>
              <a:rPr lang="en-US" dirty="0"/>
              <a:t>envisioned as a future treatment for degenerative retinal diseases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paracrine therapy</a:t>
            </a:r>
          </a:p>
          <a:p>
            <a:pPr lvl="2"/>
            <a:r>
              <a:rPr lang="en-US" dirty="0" err="1"/>
              <a:t>centres</a:t>
            </a:r>
            <a:r>
              <a:rPr lang="en-US" dirty="0"/>
              <a:t> on the concept that transplanted cells release diffusible factors that promote the viability or function (or both) of existing photoreceptor cells</a:t>
            </a:r>
          </a:p>
          <a:p>
            <a:pPr lvl="1"/>
            <a:r>
              <a:rPr lang="en-US" dirty="0"/>
              <a:t>cell-replacement therapy</a:t>
            </a:r>
          </a:p>
          <a:p>
            <a:pPr lvl="2"/>
            <a:r>
              <a:rPr lang="en-US" dirty="0"/>
              <a:t>replaces either RPE or photoreceptors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88C8D-B316-42C8-B4B7-EF25CCA2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142" y="1952625"/>
            <a:ext cx="3822058" cy="31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9273-4799-48F6-BAFC-2F5DE8F4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Our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3253C8-1E95-470E-91A2-112092AC9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98722"/>
            <a:ext cx="4286552" cy="2921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14067-DBCD-4809-B993-7C20D50B67CC}"/>
              </a:ext>
            </a:extLst>
          </p:cNvPr>
          <p:cNvSpPr txBox="1"/>
          <p:nvPr/>
        </p:nvSpPr>
        <p:spPr>
          <a:xfrm>
            <a:off x="5995897" y="2782518"/>
            <a:ext cx="4286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altLang="zh-CN" dirty="0"/>
              <a:t>finished robot will be used as a foundation to navigate to the backside of retina to perform cell therapy.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A02C-1438-4F53-9D9B-01692DB4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Related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CB35-B9E8-4F56-8191-BC71B8C51FF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56032" y="5730240"/>
            <a:ext cx="146304" cy="13885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E2D1E-CE14-422A-A538-FFA3F59D5BAD}"/>
              </a:ext>
            </a:extLst>
          </p:cNvPr>
          <p:cNvSpPr txBox="1"/>
          <p:nvPr/>
        </p:nvSpPr>
        <p:spPr>
          <a:xfrm>
            <a:off x="1097280" y="2105644"/>
            <a:ext cx="419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cell-based biologics appear to be well-tolerated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seem to be associated with notable inflammation or tumorigenesis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visual acuity and fixation in individual cases at or near the site of the grafted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47698-9CB0-44AF-A9A8-6D2DBD779C97}"/>
              </a:ext>
            </a:extLst>
          </p:cNvPr>
          <p:cNvSpPr txBox="1"/>
          <p:nvPr/>
        </p:nvSpPr>
        <p:spPr>
          <a:xfrm>
            <a:off x="6339840" y="2105644"/>
            <a:ext cx="5364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interpreted with caution until phase-III data are obtained from studies that are adequately powered to detect improvements in a relevant primary-outcome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challenging to speculate on the level of visual improvement that can be anticipated with retinal cell therapy</a:t>
            </a:r>
          </a:p>
        </p:txBody>
      </p:sp>
    </p:spTree>
    <p:extLst>
      <p:ext uri="{BB962C8B-B14F-4D97-AF65-F5344CB8AC3E}">
        <p14:creationId xmlns:p14="http://schemas.microsoft.com/office/powerpoint/2010/main" val="37670456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1885</TotalTime>
  <Words>454</Words>
  <Application>Microsoft Office PowerPoint</Application>
  <PresentationFormat>Widescreen</PresentationFormat>
  <Paragraphs>51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Lucida Grande</vt:lpstr>
      <vt:lpstr>Arial</vt:lpstr>
      <vt:lpstr>Calibri</vt:lpstr>
      <vt:lpstr>Calibri Light</vt:lpstr>
      <vt:lpstr>Retrospect</vt:lpstr>
      <vt:lpstr>Background Reading Presentation</vt:lpstr>
      <vt:lpstr>Quick Project Recap</vt:lpstr>
      <vt:lpstr>Paper Selected</vt:lpstr>
      <vt:lpstr>Paper Content 1</vt:lpstr>
      <vt:lpstr>Paper Content 2</vt:lpstr>
      <vt:lpstr>Paper Content 2</vt:lpstr>
      <vt:lpstr>Related Method to Project</vt:lpstr>
      <vt:lpstr>Connection to Our Project</vt:lpstr>
      <vt:lpstr>Assessment of Related Method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Reading Presentation</dc:title>
  <dc:creator>WENPENG WANG</dc:creator>
  <cp:lastModifiedBy>WENPENG WANG</cp:lastModifiedBy>
  <cp:revision>20</cp:revision>
  <dcterms:created xsi:type="dcterms:W3CDTF">2022-04-17T17:10:35Z</dcterms:created>
  <dcterms:modified xsi:type="dcterms:W3CDTF">2022-04-21T01:31:26Z</dcterms:modified>
</cp:coreProperties>
</file>