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5" r:id="rId2"/>
    <p:sldId id="279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8"/>
    <a:srgbClr val="0000A2"/>
    <a:srgbClr val="0000FF"/>
    <a:srgbClr val="8BB4FD"/>
    <a:srgbClr val="CCCCFF"/>
    <a:srgbClr val="9999FF"/>
    <a:srgbClr val="FFCCCC"/>
    <a:srgbClr val="99CCFF"/>
    <a:srgbClr val="00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3883" autoAdjust="0"/>
  </p:normalViewPr>
  <p:slideViewPr>
    <p:cSldViewPr showGuides="1">
      <p:cViewPr>
        <p:scale>
          <a:sx n="64" d="100"/>
          <a:sy n="64" d="100"/>
        </p:scale>
        <p:origin x="126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512CACE-AF88-ED49-8F85-D65AFFF2FC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41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-107" charset="0"/>
              </a:defRPr>
            </a:lvl1pPr>
          </a:lstStyle>
          <a:p>
            <a:pPr>
              <a:defRPr/>
            </a:pPr>
            <a:fld id="{6F6788FD-083D-3B4A-BCEA-C6203DCA56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6238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F6788FD-083D-3B4A-BCEA-C6203DCA5662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89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14400"/>
            <a:ext cx="381000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914400"/>
            <a:ext cx="7772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1028" name="Group 12"/>
          <p:cNvGrpSpPr>
            <a:grpSpLocks/>
          </p:cNvGrpSpPr>
          <p:nvPr/>
        </p:nvGrpSpPr>
        <p:grpSpPr bwMode="auto">
          <a:xfrm>
            <a:off x="3302000" y="6477000"/>
            <a:ext cx="5842000" cy="381000"/>
            <a:chOff x="2080" y="4080"/>
            <a:chExt cx="3680" cy="240"/>
          </a:xfrm>
        </p:grpSpPr>
        <p:pic>
          <p:nvPicPr>
            <p:cNvPr id="1030" name="Picture 13" descr="ERCLogoSmallColor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5589" y="4080"/>
              <a:ext cx="171" cy="24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38" name="Text Box 14"/>
            <p:cNvSpPr txBox="1">
              <a:spLocks noChangeArrowheads="1"/>
            </p:cNvSpPr>
            <p:nvPr/>
          </p:nvSpPr>
          <p:spPr bwMode="auto">
            <a:xfrm>
              <a:off x="2080" y="4118"/>
              <a:ext cx="3488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>
                <a:defRPr/>
              </a:pPr>
              <a:r>
                <a:rPr lang="en-US" sz="1000" b="1">
                  <a:solidFill>
                    <a:schemeClr val="bg2"/>
                  </a:solidFill>
                  <a:latin typeface="Arial" pitchFamily="-107" charset="0"/>
                </a:rPr>
                <a:t>Engineering Research Center for Computer Integrated Surgical Systems and Technology</a:t>
              </a:r>
            </a:p>
          </p:txBody>
        </p:sp>
      </p:grpSp>
      <p:sp>
        <p:nvSpPr>
          <p:cNvPr id="1040" name="Text Box 16"/>
          <p:cNvSpPr txBox="1">
            <a:spLocks noChangeArrowheads="1"/>
          </p:cNvSpPr>
          <p:nvPr/>
        </p:nvSpPr>
        <p:spPr bwMode="auto">
          <a:xfrm>
            <a:off x="0" y="6430963"/>
            <a:ext cx="3733800" cy="427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marL="341313" indent="-341313">
              <a:defRPr/>
            </a:pPr>
            <a:fld id="{AC6DEC11-5E03-2848-BAEE-A26AD718E783}" type="slidenum">
              <a:rPr lang="en-US" sz="1200" b="1">
                <a:latin typeface="Arial" pitchFamily="-107" charset="0"/>
              </a:rPr>
              <a:pPr marL="341313" indent="-341313">
                <a:defRPr/>
              </a:pPr>
              <a:t>‹#›</a:t>
            </a:fld>
            <a:r>
              <a:rPr lang="en-US" sz="1200" b="1" dirty="0">
                <a:latin typeface="Arial" pitchFamily="-107" charset="0"/>
              </a:rPr>
              <a:t>	</a:t>
            </a:r>
            <a:r>
              <a:rPr lang="en-US" sz="1000" dirty="0">
                <a:latin typeface="Times New Roman" pitchFamily="-107" charset="0"/>
              </a:rPr>
              <a:t>600.456/656 CIS2 Spring 2019</a:t>
            </a:r>
          </a:p>
          <a:p>
            <a:pPr marL="341313" indent="-341313">
              <a:defRPr/>
            </a:pPr>
            <a:r>
              <a:rPr lang="en-US" sz="1000" dirty="0">
                <a:latin typeface="Times New Roman" pitchFamily="-107" charset="0"/>
              </a:rPr>
              <a:t>	Copyright © R. H. Taylor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  <a:ea typeface="ＭＳ Ｐゴシック" pitchFamily="-107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98444" y="304800"/>
            <a:ext cx="7620000" cy="609600"/>
          </a:xfrm>
        </p:spPr>
        <p:txBody>
          <a:bodyPr/>
          <a:lstStyle/>
          <a:p>
            <a:r>
              <a:rPr lang="en-US" sz="2400" dirty="0">
                <a:solidFill>
                  <a:schemeClr val="tx1"/>
                </a:solidFill>
                <a:latin typeface="Verdana" pitchFamily="1" charset="0"/>
                <a:ea typeface="ＭＳ Ｐゴシック" pitchFamily="1" charset="-128"/>
                <a:cs typeface="ＭＳ Ｐゴシック" pitchFamily="1" charset="-128"/>
              </a:rPr>
              <a:t>Augmentation of Haptic Guidance into Virtual-Reality Surgical Simulators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686800" cy="5334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Goal</a:t>
            </a: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Investigating the effect of haptic guidance (and brain stimulation) on motor learning in VR surgical simulators </a:t>
            </a:r>
            <a:endParaRPr lang="en-US" sz="2000" b="1" dirty="0">
              <a:solidFill>
                <a:srgbClr val="0000FF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What Students Will Do</a:t>
            </a:r>
          </a:p>
          <a:p>
            <a:pPr marL="0" indent="0">
              <a:buNone/>
            </a:pPr>
            <a:endParaRPr lang="en-CA" sz="7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Calculating the task-space error between needle curvature and the desired curvature (curvature passing through the inner rings)</a:t>
            </a:r>
          </a:p>
          <a:p>
            <a:pPr>
              <a:spcAft>
                <a:spcPts val="0"/>
              </a:spcAft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Generating force fields (guidance and repulsive) based on the task-space error</a:t>
            </a:r>
          </a:p>
          <a:p>
            <a:pPr>
              <a:spcAft>
                <a:spcPts val="0"/>
              </a:spcAft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Augmenting the force fields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Into the da Vinci Research Kit </a:t>
            </a:r>
          </a:p>
          <a:p>
            <a:pPr marL="357188" indent="0">
              <a:spcAft>
                <a:spcPts val="0"/>
              </a:spcAft>
              <a:buNone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(</a:t>
            </a:r>
            <a:r>
              <a:rPr lang="en-CA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dVRK</a:t>
            </a: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)’s controller</a:t>
            </a:r>
          </a:p>
          <a:p>
            <a:pPr>
              <a:spcAft>
                <a:spcPts val="0"/>
              </a:spcAft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Evaluating the approach in a </a:t>
            </a:r>
          </a:p>
          <a:p>
            <a:pPr marL="357188" indent="0">
              <a:buNone/>
            </a:pPr>
            <a:r>
              <a:rPr lang="en-CA" sz="2000" dirty="0">
                <a:latin typeface="Verdana" panose="020B0604030504040204" pitchFamily="34" charset="0"/>
                <a:ea typeface="Verdana" panose="020B0604030504040204" pitchFamily="34" charset="0"/>
              </a:rPr>
              <a:t>pilot user study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74EB26-4942-4D51-8FA7-2E12FAC66FC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648" r="6168" b="5974"/>
          <a:stretch/>
        </p:blipFill>
        <p:spPr>
          <a:xfrm>
            <a:off x="4724400" y="4114800"/>
            <a:ext cx="4038600" cy="2393244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98174"/>
            <a:ext cx="8534400" cy="6102626"/>
          </a:xfrm>
        </p:spPr>
        <p:txBody>
          <a:bodyPr/>
          <a:lstStyle/>
          <a:p>
            <a:pPr marL="0" lvl="0" indent="0"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Deliverables</a:t>
            </a:r>
            <a:endParaRPr lang="en-CA" sz="2200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lvl="0"/>
            <a:r>
              <a:rPr lang="en-CA" sz="2000" b="1" dirty="0">
                <a:latin typeface="Verdana" panose="020B0604030504040204" pitchFamily="34" charset="0"/>
                <a:ea typeface="Verdana" panose="020B0604030504040204" pitchFamily="34" charset="0"/>
              </a:rPr>
              <a:t>Minimum: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Implementing repulsive and guidance force fields for the needle-driving task on the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</a:rPr>
              <a:t>dVRK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 system</a:t>
            </a:r>
          </a:p>
          <a:p>
            <a:pPr lvl="0"/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Expected: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Evaluating the approaches in a pilot user study</a:t>
            </a:r>
          </a:p>
          <a:p>
            <a:pPr>
              <a:spcAft>
                <a:spcPts val="1200"/>
              </a:spcAft>
            </a:pPr>
            <a:r>
              <a:rPr lang="en-US" sz="2000" b="1" dirty="0">
                <a:latin typeface="Verdana" panose="020B0604030504040204" pitchFamily="34" charset="0"/>
                <a:ea typeface="Verdana" panose="020B0604030504040204" pitchFamily="34" charset="0"/>
              </a:rPr>
              <a:t>Maximum: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Evaluating the effectiveness of haptic guidance in the absence and presence of brain stimulation in a pilot user study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Group Size: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1-2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Skills: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</a:rPr>
              <a:t>Programming skills such as C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++ and ROS, knowledge of robotics, familiarity with the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dVRK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 is a plus</a:t>
            </a: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Mentors: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Dr. Mahya Shahbazi, Dr. Jeremy Brown, Guido </a:t>
            </a:r>
            <a:r>
              <a:rPr lang="en-US" sz="2000" dirty="0" err="1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Caccianiga</a:t>
            </a:r>
            <a:endParaRPr lang="en-US" sz="2000" dirty="0">
              <a:latin typeface="Verdana" panose="020B0604030504040204" pitchFamily="34" charset="0"/>
              <a:ea typeface="Verdana" panose="020B0604030504040204" pitchFamily="34" charset="0"/>
              <a:cs typeface="ＭＳ Ｐゴシック" pitchFamily="1" charset="-128"/>
            </a:endParaRPr>
          </a:p>
          <a:p>
            <a:pPr marL="0" indent="0">
              <a:lnSpc>
                <a:spcPct val="90000"/>
              </a:lnSpc>
              <a:spcAft>
                <a:spcPts val="1200"/>
              </a:spcAft>
              <a:buNone/>
            </a:pPr>
            <a:r>
              <a:rPr lang="en-US" sz="2200" b="1" dirty="0">
                <a:solidFill>
                  <a:srgbClr val="0000FF"/>
                </a:solidFill>
                <a:latin typeface="Verdana" pitchFamily="1" charset="0"/>
                <a:ea typeface="ＭＳ Ｐゴシック" pitchFamily="1" charset="-128"/>
              </a:rPr>
              <a:t>Contact: </a:t>
            </a:r>
            <a:r>
              <a:rPr lang="en-US" sz="2000" dirty="0">
                <a:latin typeface="Verdana" panose="020B0604030504040204" pitchFamily="34" charset="0"/>
                <a:ea typeface="Verdana" panose="020B0604030504040204" pitchFamily="34" charset="0"/>
                <a:cs typeface="ＭＳ Ｐゴシック" pitchFamily="1" charset="-128"/>
              </a:rPr>
              <a:t>mahya.sh@jhu.edu, jdelainebrown@jhu.edu, gcaccia1@jhu.edu</a:t>
            </a:r>
            <a:endParaRPr lang="en-CA" sz="20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1173493"/>
      </p:ext>
    </p:extLst>
  </p:cSld>
  <p:clrMapOvr>
    <a:masterClrMapping/>
  </p:clrMapOvr>
</p:sld>
</file>

<file path=ppt/theme/theme1.xml><?xml version="1.0" encoding="utf-8"?>
<a:theme xmlns:a="http://schemas.openxmlformats.org/drawingml/2006/main" name="CIS-Lecture">
  <a:themeElements>
    <a:clrScheme name="CIS-Lectur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IS-Lectur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CIS-Lectur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-Lectur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-Lectur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CIS-Lecture</Template>
  <TotalTime>6799</TotalTime>
  <Words>196</Words>
  <Application>Microsoft Office PowerPoint</Application>
  <PresentationFormat>On-screen Show 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Times New Roman</vt:lpstr>
      <vt:lpstr>Verdana</vt:lpstr>
      <vt:lpstr>CIS-Lecture</vt:lpstr>
      <vt:lpstr>Augmentation of Haptic Guidance into Virtual-Reality Surgical Simulators</vt:lpstr>
      <vt:lpstr>PowerPoint Presentation</vt:lpstr>
    </vt:vector>
  </TitlesOfParts>
  <Company>Johns Hopkins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Possible projects (examples)</dc:title>
  <dc:creator>R. H. Taylor</dc:creator>
  <cp:lastModifiedBy>Mahya Shahbazi</cp:lastModifiedBy>
  <cp:revision>97</cp:revision>
  <cp:lastPrinted>1998-01-12T19:42:20Z</cp:lastPrinted>
  <dcterms:created xsi:type="dcterms:W3CDTF">2014-01-14T11:21:36Z</dcterms:created>
  <dcterms:modified xsi:type="dcterms:W3CDTF">2019-01-24T00:02:17Z</dcterms:modified>
</cp:coreProperties>
</file>