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63" r:id="rId3"/>
    <p:sldId id="269" r:id="rId4"/>
    <p:sldId id="268" r:id="rId5"/>
    <p:sldId id="270" r:id="rId6"/>
    <p:sldId id="267" r:id="rId7"/>
    <p:sldId id="281" r:id="rId8"/>
    <p:sldId id="282" r:id="rId9"/>
    <p:sldId id="271" r:id="rId10"/>
    <p:sldId id="272" r:id="rId11"/>
    <p:sldId id="276" r:id="rId12"/>
    <p:sldId id="275" r:id="rId13"/>
    <p:sldId id="274" r:id="rId14"/>
    <p:sldId id="278" r:id="rId15"/>
    <p:sldId id="277" r:id="rId16"/>
    <p:sldId id="279" r:id="rId17"/>
    <p:sldId id="280" r:id="rId18"/>
  </p:sldIdLst>
  <p:sldSz cx="9144000" cy="6858000" type="screen4x3"/>
  <p:notesSz cx="6950075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D38-4C70-4D5F-8AE6-EF800ACED7D9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A58282D7-A236-45B0-92B2-BA30ED4145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D38-4C70-4D5F-8AE6-EF800ACED7D9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2D7-A236-45B0-92B2-BA30ED41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D38-4C70-4D5F-8AE6-EF800ACED7D9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2D7-A236-45B0-92B2-BA30ED41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D38-4C70-4D5F-8AE6-EF800ACED7D9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2D7-A236-45B0-92B2-BA30ED4145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D38-4C70-4D5F-8AE6-EF800ACED7D9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58282D7-A236-45B0-92B2-BA30ED41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D38-4C70-4D5F-8AE6-EF800ACED7D9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2D7-A236-45B0-92B2-BA30ED4145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D38-4C70-4D5F-8AE6-EF800ACED7D9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2D7-A236-45B0-92B2-BA30ED4145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D38-4C70-4D5F-8AE6-EF800ACED7D9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2D7-A236-45B0-92B2-BA30ED41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D38-4C70-4D5F-8AE6-EF800ACED7D9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2D7-A236-45B0-92B2-BA30ED41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D38-4C70-4D5F-8AE6-EF800ACED7D9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8282D7-A236-45B0-92B2-BA30ED4145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B13D38-4C70-4D5F-8AE6-EF800ACED7D9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A58282D7-A236-45B0-92B2-BA30ED41453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65B13D38-4C70-4D5F-8AE6-EF800ACED7D9}" type="datetimeFigureOut">
              <a:rPr lang="en-US" smtClean="0"/>
              <a:pPr/>
              <a:t>4/6/2011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A58282D7-A236-45B0-92B2-BA30ED41453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://ultrasonix.com/wikisonix/index.php?title=File:DAQ.JPG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 smtClean="0"/>
              <a:t>4/7/11</a:t>
            </a:r>
            <a:endParaRPr lang="en-US" dirty="0" smtClean="0"/>
          </a:p>
          <a:p>
            <a:r>
              <a:rPr lang="en-US" dirty="0" smtClean="0"/>
              <a:t>Robert Kim, BME, AMS</a:t>
            </a:r>
          </a:p>
          <a:p>
            <a:r>
              <a:rPr lang="en-US" dirty="0" smtClean="0"/>
              <a:t>Steven Su, BME, AMS</a:t>
            </a:r>
          </a:p>
          <a:p>
            <a:r>
              <a:rPr lang="en-US" dirty="0" err="1" smtClean="0"/>
              <a:t>Saurabh</a:t>
            </a:r>
            <a:r>
              <a:rPr lang="en-US" dirty="0" smtClean="0"/>
              <a:t> </a:t>
            </a:r>
            <a:r>
              <a:rPr lang="en-US" dirty="0" err="1" smtClean="0"/>
              <a:t>Vyas</a:t>
            </a:r>
            <a:r>
              <a:rPr lang="en-US" dirty="0" smtClean="0"/>
              <a:t>, BME, EE</a:t>
            </a:r>
          </a:p>
          <a:p>
            <a:r>
              <a:rPr lang="en-US" dirty="0" smtClean="0"/>
              <a:t>Mentors: Dr. </a:t>
            </a:r>
            <a:r>
              <a:rPr lang="en-US" dirty="0" err="1" smtClean="0"/>
              <a:t>Emad</a:t>
            </a:r>
            <a:r>
              <a:rPr lang="en-US" dirty="0" smtClean="0"/>
              <a:t> </a:t>
            </a:r>
            <a:r>
              <a:rPr lang="en-US" dirty="0" err="1" smtClean="0"/>
              <a:t>Boctor</a:t>
            </a:r>
            <a:r>
              <a:rPr lang="en-US" dirty="0" smtClean="0"/>
              <a:t>, Dr Russell </a:t>
            </a:r>
            <a:r>
              <a:rPr lang="en-US" dirty="0" smtClean="0"/>
              <a:t>Taylor</a:t>
            </a:r>
          </a:p>
          <a:p>
            <a:r>
              <a:rPr lang="en-US" dirty="0" smtClean="0"/>
              <a:t>Special Thanks to: Nathanael </a:t>
            </a:r>
            <a:r>
              <a:rPr lang="en-US" dirty="0" err="1" smtClean="0"/>
              <a:t>Kuo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Interventional </a:t>
            </a:r>
            <a:r>
              <a:rPr lang="en-US" dirty="0" err="1" smtClean="0"/>
              <a:t>Photoacoustic</a:t>
            </a:r>
            <a:r>
              <a:rPr lang="en-US" dirty="0" smtClean="0"/>
              <a:t> Registration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5410200"/>
            <a:ext cx="2286000" cy="1015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24600" y="5562600"/>
            <a:ext cx="25241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81400" y="5334000"/>
            <a:ext cx="1771650" cy="110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1064 nm Three Seeds</a:t>
            </a:r>
            <a:endParaRPr lang="en-US" dirty="0"/>
          </a:p>
        </p:txBody>
      </p:sp>
      <p:pic>
        <p:nvPicPr>
          <p:cNvPr id="4" name="Content Placeholder 3" descr="three_seed_106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066800" y="1219200"/>
            <a:ext cx="7086600" cy="3257969"/>
          </a:xfrm>
        </p:spPr>
      </p:pic>
      <p:pic>
        <p:nvPicPr>
          <p:cNvPr id="5" name="Picture 4" descr="Photo Apr 06, 7 42 30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676400" y="4495800"/>
            <a:ext cx="2550496" cy="1905000"/>
          </a:xfrm>
          <a:prstGeom prst="rect">
            <a:avLst/>
          </a:prstGeom>
        </p:spPr>
      </p:pic>
      <p:pic>
        <p:nvPicPr>
          <p:cNvPr id="6" name="Picture 5" descr="Photo Apr 06, 7 42 44 P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953000" y="4419600"/>
            <a:ext cx="2667000" cy="199201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532 nm No Seeds (No Lens or Fiber)</a:t>
            </a:r>
            <a:endParaRPr lang="en-US" dirty="0"/>
          </a:p>
        </p:txBody>
      </p:sp>
      <p:pic>
        <p:nvPicPr>
          <p:cNvPr id="4" name="Content Placeholder 3" descr="blank1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905000" y="1600200"/>
            <a:ext cx="5867400" cy="2697458"/>
          </a:xfrm>
        </p:spPr>
      </p:pic>
      <p:pic>
        <p:nvPicPr>
          <p:cNvPr id="5" name="Picture 4" descr="Photo Apr 06, 7 45 46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4114800"/>
            <a:ext cx="3124200" cy="2333507"/>
          </a:xfrm>
          <a:prstGeom prst="rect">
            <a:avLst/>
          </a:prstGeom>
        </p:spPr>
      </p:pic>
      <p:pic>
        <p:nvPicPr>
          <p:cNvPr id="8" name="Picture 7" descr="Photo Apr 06, 7 51 36 P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4191000"/>
            <a:ext cx="3048000" cy="227659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532 nm No Seeds (Lens Only)</a:t>
            </a:r>
            <a:endParaRPr lang="en-US" dirty="0"/>
          </a:p>
        </p:txBody>
      </p:sp>
      <p:pic>
        <p:nvPicPr>
          <p:cNvPr id="4" name="Content Placeholder 3" descr="blank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3400" y="2133600"/>
            <a:ext cx="7955860" cy="365760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532 nm No Seeds (With Lens and Fiber)</a:t>
            </a:r>
            <a:endParaRPr lang="en-US" dirty="0"/>
          </a:p>
        </p:txBody>
      </p:sp>
      <p:pic>
        <p:nvPicPr>
          <p:cNvPr id="4" name="Content Placeholder 3" descr="blank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24000" y="1295400"/>
            <a:ext cx="5715000" cy="2627395"/>
          </a:xfrm>
        </p:spPr>
      </p:pic>
      <p:pic>
        <p:nvPicPr>
          <p:cNvPr id="5" name="Picture 4" descr="Photo Apr 06, 7 42 14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95600" y="3962400"/>
            <a:ext cx="3352800" cy="250425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1064 nm No Seeds (With Lens and Fiber)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Fiber melted due to high energy of laser.</a:t>
            </a:r>
          </a:p>
          <a:p>
            <a:r>
              <a:rPr lang="en-US" dirty="0" smtClean="0"/>
              <a:t>With beam splitter, energy is split as well</a:t>
            </a:r>
          </a:p>
          <a:p>
            <a:pPr lvl="1"/>
            <a:r>
              <a:rPr lang="en-US" dirty="0" smtClean="0"/>
              <a:t>Melting may not be an issue once the splitter is obtained</a:t>
            </a:r>
          </a:p>
          <a:p>
            <a:pPr lvl="1"/>
            <a:r>
              <a:rPr lang="en-US" dirty="0" smtClean="0"/>
              <a:t>The beam splitter is also </a:t>
            </a:r>
            <a:r>
              <a:rPr lang="en-US" u="sng" dirty="0" smtClean="0"/>
              <a:t>required</a:t>
            </a:r>
            <a:r>
              <a:rPr lang="en-US" dirty="0" smtClean="0"/>
              <a:t> to complete Milestone 3 and Milestone 4. </a:t>
            </a:r>
            <a:endParaRPr lang="en-US" u="sng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1064 nm No Seeds (With Lens)</a:t>
            </a:r>
            <a:endParaRPr lang="en-US" dirty="0"/>
          </a:p>
        </p:txBody>
      </p:sp>
      <p:pic>
        <p:nvPicPr>
          <p:cNvPr id="4" name="Content Placeholder 3" descr="no_seed_106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143000" y="1371600"/>
            <a:ext cx="7010400" cy="3222937"/>
          </a:xfrm>
        </p:spPr>
      </p:pic>
      <p:pic>
        <p:nvPicPr>
          <p:cNvPr id="5" name="Picture 4" descr="Photo Apr 06, 7 41 53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0" y="4419600"/>
            <a:ext cx="3048000" cy="22765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Figure out how to increase the power of the 532 nm laser</a:t>
            </a:r>
          </a:p>
          <a:p>
            <a:pPr lvl="1"/>
            <a:r>
              <a:rPr lang="en-US" dirty="0" smtClean="0"/>
              <a:t>Proper Mirror Alignment within the laser source</a:t>
            </a:r>
          </a:p>
          <a:p>
            <a:pPr lvl="1"/>
            <a:r>
              <a:rPr lang="en-US" dirty="0" smtClean="0"/>
              <a:t>Q-Switching? </a:t>
            </a:r>
            <a:endParaRPr lang="en-US" dirty="0" smtClean="0"/>
          </a:p>
          <a:p>
            <a:r>
              <a:rPr lang="en-US" dirty="0" smtClean="0"/>
              <a:t>Obtain/order beam splitter needed to do three point experiment.</a:t>
            </a:r>
            <a:endParaRPr lang="en-US" dirty="0"/>
          </a:p>
          <a:p>
            <a:pPr lvl="1"/>
            <a:r>
              <a:rPr lang="en-US" dirty="0" smtClean="0"/>
              <a:t>This can be done regardless of whether 532 nm works or not</a:t>
            </a:r>
          </a:p>
          <a:p>
            <a:r>
              <a:rPr lang="en-US" dirty="0" smtClean="0"/>
              <a:t>Integrate the camera to perform registration</a:t>
            </a:r>
          </a:p>
          <a:p>
            <a:r>
              <a:rPr lang="en-US" dirty="0" smtClean="0"/>
              <a:t>Finish </a:t>
            </a:r>
            <a:r>
              <a:rPr lang="en-US" dirty="0" err="1" smtClean="0"/>
              <a:t>BMEStart</a:t>
            </a:r>
            <a:r>
              <a:rPr lang="en-US" dirty="0" smtClean="0"/>
              <a:t> Competition portfolio (By: 5/15)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4572000" y="3581400"/>
            <a:ext cx="2590800" cy="304800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4038600" y="1181100"/>
            <a:ext cx="4724400" cy="54483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Milestone 1: Unchanged</a:t>
            </a:r>
          </a:p>
          <a:p>
            <a:pPr lvl="1"/>
            <a:r>
              <a:rPr lang="en-US" dirty="0" smtClean="0"/>
              <a:t>Completed 3/11</a:t>
            </a:r>
          </a:p>
          <a:p>
            <a:r>
              <a:rPr lang="en-US" dirty="0" smtClean="0"/>
              <a:t>Milestone 2:  </a:t>
            </a:r>
          </a:p>
          <a:p>
            <a:pPr lvl="1"/>
            <a:r>
              <a:rPr lang="en-US" dirty="0" smtClean="0"/>
              <a:t>1064 nm one </a:t>
            </a:r>
            <a:r>
              <a:rPr lang="en-US" dirty="0" smtClean="0"/>
              <a:t>seed </a:t>
            </a:r>
            <a:r>
              <a:rPr lang="en-US" dirty="0" smtClean="0"/>
              <a:t>experiment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1064nm three </a:t>
            </a:r>
            <a:r>
              <a:rPr lang="en-US" dirty="0" smtClean="0"/>
              <a:t>seed </a:t>
            </a:r>
            <a:r>
              <a:rPr lang="en-US" dirty="0" smtClean="0"/>
              <a:t>experiment. </a:t>
            </a:r>
          </a:p>
          <a:p>
            <a:pPr lvl="1"/>
            <a:r>
              <a:rPr lang="en-US" dirty="0" smtClean="0"/>
              <a:t>Rigid transform from US-Model.</a:t>
            </a:r>
          </a:p>
          <a:p>
            <a:pPr lvl="1"/>
            <a:r>
              <a:rPr lang="en-US" dirty="0" smtClean="0"/>
              <a:t>Completed 3/28</a:t>
            </a:r>
          </a:p>
          <a:p>
            <a:r>
              <a:rPr lang="en-US" dirty="0" smtClean="0"/>
              <a:t>Milestone 3: </a:t>
            </a:r>
          </a:p>
          <a:p>
            <a:pPr lvl="1"/>
            <a:r>
              <a:rPr lang="en-US" dirty="0" smtClean="0"/>
              <a:t>Setup 532 nm laser.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532 nm one point experiment.  </a:t>
            </a:r>
          </a:p>
          <a:p>
            <a:pPr lvl="1"/>
            <a:r>
              <a:rPr lang="en-US" dirty="0" smtClean="0"/>
              <a:t>532 nm </a:t>
            </a:r>
            <a:r>
              <a:rPr lang="en-US" dirty="0" smtClean="0"/>
              <a:t>three point experiment. </a:t>
            </a:r>
          </a:p>
          <a:p>
            <a:pPr lvl="1"/>
            <a:r>
              <a:rPr lang="en-US" dirty="0" smtClean="0"/>
              <a:t>Expected Completion 4/18</a:t>
            </a:r>
          </a:p>
          <a:p>
            <a:r>
              <a:rPr lang="en-US" dirty="0" smtClean="0"/>
              <a:t>Milestone  4: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Integrate camera. </a:t>
            </a:r>
          </a:p>
          <a:p>
            <a:pPr lvl="1"/>
            <a:r>
              <a:rPr lang="en-US" dirty="0" smtClean="0"/>
              <a:t>Registration between camera and US. </a:t>
            </a:r>
          </a:p>
          <a:p>
            <a:pPr lvl="1"/>
            <a:r>
              <a:rPr lang="en-US" dirty="0" smtClean="0"/>
              <a:t>Expected Completion 4/22</a:t>
            </a:r>
          </a:p>
          <a:p>
            <a:r>
              <a:rPr lang="en-US" dirty="0" smtClean="0"/>
              <a:t>Milestone 5: 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BMEStart</a:t>
            </a:r>
            <a:r>
              <a:rPr lang="en-US" dirty="0" smtClean="0">
                <a:solidFill>
                  <a:srgbClr val="0070C0"/>
                </a:solidFill>
              </a:rPr>
              <a:t> competition.</a:t>
            </a:r>
          </a:p>
          <a:p>
            <a:pPr lvl="1"/>
            <a:r>
              <a:rPr lang="en-US" dirty="0" smtClean="0"/>
              <a:t>Expected Completion 5/15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3733800" cy="762000"/>
          </a:xfrm>
        </p:spPr>
        <p:txBody>
          <a:bodyPr/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91000" y="381000"/>
            <a:ext cx="3733800" cy="762000"/>
          </a:xfrm>
        </p:spPr>
        <p:txBody>
          <a:bodyPr/>
          <a:lstStyle/>
          <a:p>
            <a:r>
              <a:rPr lang="en-US" dirty="0" smtClean="0"/>
              <a:t>New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181100"/>
            <a:ext cx="3810000" cy="49911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Milestone 1: </a:t>
            </a:r>
          </a:p>
          <a:p>
            <a:pPr lvl="1"/>
            <a:r>
              <a:rPr lang="en-US" dirty="0" smtClean="0"/>
              <a:t>Calibrate and Synchronize Laser with US. </a:t>
            </a:r>
          </a:p>
          <a:p>
            <a:pPr lvl="1"/>
            <a:r>
              <a:rPr lang="en-US" dirty="0" smtClean="0"/>
              <a:t>Build Phantoms.</a:t>
            </a:r>
          </a:p>
          <a:p>
            <a:pPr lvl="1"/>
            <a:r>
              <a:rPr lang="en-US" dirty="0" smtClean="0"/>
              <a:t>Completion Date: 3/11</a:t>
            </a:r>
          </a:p>
          <a:p>
            <a:r>
              <a:rPr lang="en-US" dirty="0" smtClean="0"/>
              <a:t>Milestone 2: </a:t>
            </a:r>
          </a:p>
          <a:p>
            <a:pPr lvl="1"/>
            <a:r>
              <a:rPr lang="en-US" dirty="0" smtClean="0"/>
              <a:t>532 nm one point experiment.</a:t>
            </a:r>
          </a:p>
          <a:p>
            <a:pPr lvl="1"/>
            <a:r>
              <a:rPr lang="en-US" dirty="0" smtClean="0"/>
              <a:t>Completion Date: 4/12</a:t>
            </a:r>
          </a:p>
          <a:p>
            <a:r>
              <a:rPr lang="en-US" dirty="0" smtClean="0"/>
              <a:t>Milestone 3:</a:t>
            </a:r>
          </a:p>
          <a:p>
            <a:pPr lvl="1"/>
            <a:r>
              <a:rPr lang="en-US" dirty="0" smtClean="0"/>
              <a:t>532 nm three point experiment.</a:t>
            </a:r>
          </a:p>
          <a:p>
            <a:pPr lvl="1"/>
            <a:r>
              <a:rPr lang="en-US" dirty="0" smtClean="0"/>
              <a:t>Completion Date: 5/1</a:t>
            </a:r>
          </a:p>
          <a:p>
            <a:r>
              <a:rPr lang="en-US" dirty="0" smtClean="0"/>
              <a:t>Milestone 4:</a:t>
            </a:r>
          </a:p>
          <a:p>
            <a:pPr lvl="1"/>
            <a:r>
              <a:rPr lang="en-US" dirty="0" smtClean="0"/>
              <a:t>Camera integration.</a:t>
            </a:r>
          </a:p>
          <a:p>
            <a:pPr lvl="1"/>
            <a:r>
              <a:rPr lang="en-US" dirty="0" smtClean="0"/>
              <a:t>Registration between camera and US.</a:t>
            </a:r>
          </a:p>
          <a:p>
            <a:pPr lvl="1"/>
            <a:r>
              <a:rPr lang="en-US" dirty="0" smtClean="0"/>
              <a:t>Completion Date: 5/15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143000"/>
            <a:ext cx="231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905000"/>
            <a:ext cx="231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209800"/>
            <a:ext cx="231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514600"/>
            <a:ext cx="231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276600"/>
            <a:ext cx="231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581400" y="6324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Currently Working On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239000" y="3581400"/>
            <a:ext cx="1752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Resolve by: 4/14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of Talk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sz="4000" dirty="0" smtClean="0"/>
              <a:t>Background</a:t>
            </a:r>
          </a:p>
          <a:p>
            <a:r>
              <a:rPr lang="en-US" sz="4000" dirty="0" smtClean="0"/>
              <a:t>Setup</a:t>
            </a:r>
          </a:p>
          <a:p>
            <a:r>
              <a:rPr lang="en-US" sz="4000" dirty="0" smtClean="0"/>
              <a:t>Milestones</a:t>
            </a:r>
          </a:p>
          <a:p>
            <a:r>
              <a:rPr lang="en-US" sz="4000" dirty="0" smtClean="0"/>
              <a:t>Deliverables</a:t>
            </a:r>
          </a:p>
          <a:p>
            <a:r>
              <a:rPr lang="en-US" sz="4000" dirty="0" smtClean="0"/>
              <a:t>Timeline</a:t>
            </a:r>
          </a:p>
          <a:p>
            <a:r>
              <a:rPr lang="en-US" sz="4000" dirty="0" smtClean="0"/>
              <a:t>Unresolved </a:t>
            </a:r>
            <a:r>
              <a:rPr lang="en-US" sz="4000" dirty="0" smtClean="0"/>
              <a:t>Dependencies</a:t>
            </a:r>
            <a:endParaRPr lang="en-US" sz="4000" dirty="0" smtClean="0"/>
          </a:p>
          <a:p>
            <a:r>
              <a:rPr lang="en-US" sz="4000" dirty="0" smtClean="0"/>
              <a:t>Results</a:t>
            </a:r>
          </a:p>
          <a:p>
            <a:endParaRPr lang="en-US" sz="4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7772400" cy="1143000"/>
          </a:xfrm>
        </p:spPr>
        <p:txBody>
          <a:bodyPr/>
          <a:lstStyle/>
          <a:p>
            <a:r>
              <a:rPr lang="en-US" dirty="0" smtClean="0"/>
              <a:t>Background: </a:t>
            </a:r>
            <a:r>
              <a:rPr lang="en-US" dirty="0" err="1" smtClean="0"/>
              <a:t>Photoacoustic</a:t>
            </a:r>
            <a:r>
              <a:rPr lang="en-US" dirty="0" smtClean="0"/>
              <a:t> Effect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4419600" cy="45720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When matter is exposed to high frequency pulses of light, most of the light’s energy will be absorbed by the molecules in the incident matter. </a:t>
            </a:r>
          </a:p>
          <a:p>
            <a:r>
              <a:rPr lang="en-US" dirty="0" smtClean="0"/>
              <a:t>As the energy from the light is converted to heat, the molecules become thermally excited. </a:t>
            </a:r>
          </a:p>
          <a:p>
            <a:r>
              <a:rPr lang="en-US" dirty="0" smtClean="0"/>
              <a:t>Heat waves will then radiate away from the matter causing sound waves due to pressure variations in the environment around the medium.  </a:t>
            </a:r>
          </a:p>
          <a:p>
            <a:r>
              <a:rPr lang="en-US" dirty="0" smtClean="0"/>
              <a:t>These sound waves can then be detected by acoustic devices such as ultrasound (US).</a:t>
            </a:r>
          </a:p>
          <a:p>
            <a:endParaRPr lang="en-US" dirty="0"/>
          </a:p>
        </p:txBody>
      </p:sp>
      <p:pic>
        <p:nvPicPr>
          <p:cNvPr id="16" name="Picture 15" descr="Photoaccoustic Effec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00600" y="1371600"/>
            <a:ext cx="3962400" cy="4664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Setup</a:t>
            </a:r>
            <a:endParaRPr lang="en-US" dirty="0"/>
          </a:p>
        </p:txBody>
      </p:sp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914400" y="2133600"/>
            <a:ext cx="3749040" cy="3276600"/>
            <a:chOff x="-228600" y="-315952"/>
            <a:chExt cx="7772400" cy="6792955"/>
          </a:xfrm>
        </p:grpSpPr>
        <p:pic>
          <p:nvPicPr>
            <p:cNvPr id="5" name="Picture 2" descr="http://www.medgadget.com/archives/img/654347ult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28800" y="-315952"/>
              <a:ext cx="914401" cy="1957648"/>
            </a:xfrm>
            <a:prstGeom prst="rect">
              <a:avLst/>
            </a:prstGeom>
            <a:noFill/>
          </p:spPr>
        </p:pic>
        <p:pic>
          <p:nvPicPr>
            <p:cNvPr id="6" name="Picture 4" descr="http://ultrasonix.com/wikisonix/images/thumb/4/49/DAQ.JPG/300px-DAQ.JPG">
              <a:hlinkClick r:id="rId3" tooltip="SonixDAQ"/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828800" y="2743200"/>
              <a:ext cx="914400" cy="612648"/>
            </a:xfrm>
            <a:prstGeom prst="rect">
              <a:avLst/>
            </a:prstGeom>
            <a:noFill/>
          </p:spPr>
        </p:pic>
        <p:pic>
          <p:nvPicPr>
            <p:cNvPr id="7" name="Picture 6" descr="http://t1.gstatic.com/images?q=tbn:ANd9GcQJCHZBSwME1QfsLFocEo2crIOct53eFb-Q_6-7-zdIWGr8VlQ&amp;t=1&amp;usg=__v04_KIrQ55nPSZicTva40gXs97o=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943600" y="3429001"/>
              <a:ext cx="1371599" cy="757572"/>
            </a:xfrm>
            <a:prstGeom prst="rect">
              <a:avLst/>
            </a:prstGeom>
            <a:noFill/>
          </p:spPr>
        </p:pic>
        <p:pic>
          <p:nvPicPr>
            <p:cNvPr id="8" name="Picture 8" descr="http://t0.gstatic.com/images?q=tbn:ANd9GcS5ULkIjKHfsCdlyrjLBpW2u8HnkzMGztXDIAwP9OzIJdaqKHc&amp;t=1&amp;usg=__SP3K_eeAHliEI_d-kj5CFzAGru8=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43401" y="1421781"/>
              <a:ext cx="914401" cy="685799"/>
            </a:xfrm>
            <a:prstGeom prst="rect">
              <a:avLst/>
            </a:prstGeom>
            <a:noFill/>
          </p:spPr>
        </p:pic>
        <p:pic>
          <p:nvPicPr>
            <p:cNvPr id="9" name="Picture 8" descr="DAQ1.PN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57200" y="2399413"/>
              <a:ext cx="457200" cy="1334387"/>
            </a:xfrm>
            <a:prstGeom prst="rect">
              <a:avLst/>
            </a:prstGeom>
          </p:spPr>
        </p:pic>
        <p:pic>
          <p:nvPicPr>
            <p:cNvPr id="10" name="Picture 9" descr="RP1.PNG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886200" y="-315952"/>
              <a:ext cx="1828800" cy="1005482"/>
            </a:xfrm>
            <a:prstGeom prst="rect">
              <a:avLst/>
            </a:prstGeom>
          </p:spPr>
        </p:pic>
        <p:pic>
          <p:nvPicPr>
            <p:cNvPr id="11" name="Picture 10" descr="http://t1.gstatic.com/images?q=tbn:ANd9GcQG-wnuXOAnTi333CtFuoKrcRMCAJfogPe6rCSDdHlhp5dcJ-U&amp;t=1&amp;usg=__yIq0XOmmhj0_Sh8syqeRC5jKCWY=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828800" y="4789451"/>
              <a:ext cx="914401" cy="910336"/>
            </a:xfrm>
            <a:prstGeom prst="rect">
              <a:avLst/>
            </a:prstGeom>
            <a:noFill/>
          </p:spPr>
        </p:pic>
        <p:grpSp>
          <p:nvGrpSpPr>
            <p:cNvPr id="4" name="Group 29"/>
            <p:cNvGrpSpPr>
              <a:grpSpLocks noChangeAspect="1"/>
            </p:cNvGrpSpPr>
            <p:nvPr/>
          </p:nvGrpSpPr>
          <p:grpSpPr>
            <a:xfrm>
              <a:off x="4114795" y="3200400"/>
              <a:ext cx="914399" cy="1280162"/>
              <a:chOff x="4178808" y="3794760"/>
              <a:chExt cx="878799" cy="1179578"/>
            </a:xfrm>
          </p:grpSpPr>
          <p:sp>
            <p:nvSpPr>
              <p:cNvPr id="28" name="Rectangle 27"/>
              <p:cNvSpPr/>
              <p:nvPr/>
            </p:nvSpPr>
            <p:spPr>
              <a:xfrm>
                <a:off x="4178808" y="4169666"/>
                <a:ext cx="411480" cy="804672"/>
              </a:xfrm>
              <a:prstGeom prst="rect">
                <a:avLst/>
              </a:prstGeom>
              <a:solidFill>
                <a:srgbClr val="FFFF00">
                  <a:alpha val="50000"/>
                </a:srgbClr>
              </a:solidFill>
              <a:ln w="127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Parallelogram 28"/>
              <p:cNvSpPr/>
              <p:nvPr/>
            </p:nvSpPr>
            <p:spPr>
              <a:xfrm>
                <a:off x="4178808" y="3794760"/>
                <a:ext cx="777240" cy="365760"/>
              </a:xfrm>
              <a:prstGeom prst="parallelogram">
                <a:avLst>
                  <a:gd name="adj" fmla="val 96311"/>
                </a:avLst>
              </a:prstGeom>
              <a:solidFill>
                <a:srgbClr val="FFFF00">
                  <a:alpha val="50000"/>
                </a:srgbClr>
              </a:solidFill>
              <a:ln w="127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Parallelogram 29"/>
              <p:cNvSpPr/>
              <p:nvPr/>
            </p:nvSpPr>
            <p:spPr>
              <a:xfrm rot="18893580">
                <a:off x="4238463" y="4101785"/>
                <a:ext cx="1066800" cy="571489"/>
              </a:xfrm>
              <a:prstGeom prst="parallelogram">
                <a:avLst>
                  <a:gd name="adj" fmla="val 99317"/>
                </a:avLst>
              </a:prstGeom>
              <a:solidFill>
                <a:srgbClr val="FFFF00">
                  <a:alpha val="50000"/>
                </a:srgbClr>
              </a:solidFill>
              <a:ln w="12700"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31" name="Straight Connector 30"/>
              <p:cNvCxnSpPr/>
              <p:nvPr/>
            </p:nvCxnSpPr>
            <p:spPr>
              <a:xfrm>
                <a:off x="4724400" y="4267200"/>
                <a:ext cx="91440" cy="0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4724400" y="4419600"/>
                <a:ext cx="91440" cy="0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4648200" y="4343400"/>
                <a:ext cx="91440" cy="0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>
                <a:off x="4800600" y="4343400"/>
                <a:ext cx="91440" cy="0"/>
              </a:xfrm>
              <a:prstGeom prst="line">
                <a:avLst/>
              </a:prstGeom>
              <a:ln w="25400"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5" name="Oval 34"/>
              <p:cNvSpPr/>
              <p:nvPr/>
            </p:nvSpPr>
            <p:spPr>
              <a:xfrm>
                <a:off x="4617720" y="4114803"/>
                <a:ext cx="304800" cy="457199"/>
              </a:xfrm>
              <a:prstGeom prst="ellipse">
                <a:avLst/>
              </a:prstGeom>
              <a:solidFill>
                <a:srgbClr val="FF0000">
                  <a:alpha val="25000"/>
                </a:srgbClr>
              </a:solidFill>
              <a:ln w="12700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Parallelogram 35"/>
              <p:cNvSpPr/>
              <p:nvPr/>
            </p:nvSpPr>
            <p:spPr>
              <a:xfrm>
                <a:off x="4480560" y="3810000"/>
                <a:ext cx="472440" cy="365760"/>
              </a:xfrm>
              <a:prstGeom prst="parallelogram">
                <a:avLst>
                  <a:gd name="adj" fmla="val 96311"/>
                </a:avLst>
              </a:prstGeom>
              <a:solidFill>
                <a:schemeClr val="bg1">
                  <a:lumMod val="50000"/>
                  <a:alpha val="50000"/>
                </a:schemeClr>
              </a:solidFill>
              <a:ln w="12700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3" name="TextBox 12"/>
            <p:cNvSpPr txBox="1"/>
            <p:nvPr/>
          </p:nvSpPr>
          <p:spPr>
            <a:xfrm>
              <a:off x="1371600" y="1737732"/>
              <a:ext cx="1828800" cy="45720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Sonix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 CEP</a:t>
              </a: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Ultrasound system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1371600" y="3383280"/>
              <a:ext cx="1828800" cy="4572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SonixDAQ</a:t>
              </a:r>
              <a:endParaRPr lang="en-US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Module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371600" y="6019802"/>
              <a:ext cx="1828800" cy="45720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MATLAB</a:t>
              </a: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Software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-228600" y="4124094"/>
              <a:ext cx="1828800" cy="45720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DAQControl</a:t>
              </a:r>
              <a:endParaRPr lang="en-US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Software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886200" y="789878"/>
              <a:ext cx="1828800" cy="45720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SonixRP</a:t>
              </a:r>
              <a:endParaRPr lang="en-US" sz="1200" dirty="0" smtClean="0">
                <a:latin typeface="Arial" pitchFamily="34" charset="0"/>
                <a:cs typeface="Arial" pitchFamily="34" charset="0"/>
              </a:endParaRP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Software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3886200" y="2103120"/>
              <a:ext cx="1828800" cy="457200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L14-5W</a:t>
              </a: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Transducer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3657600" y="4440045"/>
              <a:ext cx="1828800" cy="45720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Phantom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715000" y="4598021"/>
              <a:ext cx="1828800" cy="457201"/>
            </a:xfrm>
            <a:prstGeom prst="rect">
              <a:avLst/>
            </a:prstGeom>
            <a:noFill/>
          </p:spPr>
          <p:txBody>
            <a:bodyPr wrap="none" rtlCol="0" anchor="ctr" anchorCtr="0">
              <a:noAutofit/>
            </a:bodyPr>
            <a:lstStyle/>
            <a:p>
              <a:pPr algn="ctr"/>
              <a:r>
                <a:rPr lang="en-US" sz="1200" dirty="0" err="1" smtClean="0">
                  <a:latin typeface="Arial" pitchFamily="34" charset="0"/>
                  <a:cs typeface="Arial" pitchFamily="34" charset="0"/>
                </a:rPr>
                <a:t>Surelite</a:t>
              </a:r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 II</a:t>
              </a:r>
            </a:p>
            <a:p>
              <a:pPr algn="ctr"/>
              <a:r>
                <a:rPr lang="en-US" sz="1200" dirty="0" smtClean="0">
                  <a:latin typeface="Arial" pitchFamily="34" charset="0"/>
                  <a:cs typeface="Arial" pitchFamily="34" charset="0"/>
                </a:rPr>
                <a:t>Laser system</a:t>
              </a:r>
              <a:endParaRPr lang="en-US" sz="1200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1" name="Straight Connector 20"/>
            <p:cNvCxnSpPr>
              <a:endCxn id="6" idx="0"/>
            </p:cNvCxnSpPr>
            <p:nvPr/>
          </p:nvCxnSpPr>
          <p:spPr>
            <a:xfrm rot="5400000">
              <a:off x="2133600" y="2590800"/>
              <a:ext cx="30480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4" idx="2"/>
              <a:endCxn id="11" idx="0"/>
            </p:cNvCxnSpPr>
            <p:nvPr/>
          </p:nvCxnSpPr>
          <p:spPr>
            <a:xfrm rot="5400000">
              <a:off x="1811516" y="4314966"/>
              <a:ext cx="948969" cy="329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9" idx="3"/>
              <a:endCxn id="6" idx="1"/>
            </p:cNvCxnSpPr>
            <p:nvPr/>
          </p:nvCxnSpPr>
          <p:spPr>
            <a:xfrm flipV="1">
              <a:off x="914400" y="3049524"/>
              <a:ext cx="914400" cy="17083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stCxn id="17" idx="2"/>
              <a:endCxn id="8" idx="0"/>
            </p:cNvCxnSpPr>
            <p:nvPr/>
          </p:nvCxnSpPr>
          <p:spPr>
            <a:xfrm rot="5400000">
              <a:off x="4713250" y="1334430"/>
              <a:ext cx="174702" cy="3292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stCxn id="18" idx="2"/>
            </p:cNvCxnSpPr>
            <p:nvPr/>
          </p:nvCxnSpPr>
          <p:spPr>
            <a:xfrm rot="5400000">
              <a:off x="4541520" y="2819400"/>
              <a:ext cx="518160" cy="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5105401" y="3810002"/>
              <a:ext cx="838200" cy="2214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13" idx="3"/>
            </p:cNvCxnSpPr>
            <p:nvPr/>
          </p:nvCxnSpPr>
          <p:spPr>
            <a:xfrm flipV="1">
              <a:off x="3200400" y="1951093"/>
              <a:ext cx="838200" cy="1524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33950" y="1963472"/>
            <a:ext cx="3749675" cy="3540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-304800"/>
            <a:ext cx="7772400" cy="1143000"/>
          </a:xfrm>
        </p:spPr>
        <p:txBody>
          <a:bodyPr/>
          <a:lstStyle/>
          <a:p>
            <a:r>
              <a:rPr lang="en-US" dirty="0" smtClean="0"/>
              <a:t>Milestones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81000"/>
            <a:ext cx="3733800" cy="762000"/>
          </a:xfrm>
        </p:spPr>
        <p:txBody>
          <a:bodyPr/>
          <a:lstStyle/>
          <a:p>
            <a:r>
              <a:rPr lang="en-US" dirty="0" smtClean="0"/>
              <a:t>Old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91000" y="381000"/>
            <a:ext cx="3733800" cy="762000"/>
          </a:xfrm>
        </p:spPr>
        <p:txBody>
          <a:bodyPr/>
          <a:lstStyle/>
          <a:p>
            <a:r>
              <a:rPr lang="en-US" dirty="0" smtClean="0"/>
              <a:t>New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457200" y="1181100"/>
            <a:ext cx="3810000" cy="49911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Milestone 1: </a:t>
            </a:r>
          </a:p>
          <a:p>
            <a:pPr lvl="1"/>
            <a:r>
              <a:rPr lang="en-US" dirty="0" smtClean="0"/>
              <a:t>Calibrate and Synchronize Laser with US. </a:t>
            </a:r>
          </a:p>
          <a:p>
            <a:pPr lvl="1"/>
            <a:r>
              <a:rPr lang="en-US" dirty="0" smtClean="0"/>
              <a:t>Build Phantoms.</a:t>
            </a:r>
          </a:p>
          <a:p>
            <a:pPr lvl="1"/>
            <a:r>
              <a:rPr lang="en-US" dirty="0" smtClean="0"/>
              <a:t>Completion Date: 3/11</a:t>
            </a:r>
          </a:p>
          <a:p>
            <a:r>
              <a:rPr lang="en-US" dirty="0" smtClean="0"/>
              <a:t>Milestone 2: </a:t>
            </a:r>
          </a:p>
          <a:p>
            <a:pPr lvl="1"/>
            <a:r>
              <a:rPr lang="en-US" dirty="0" smtClean="0"/>
              <a:t>532 nm one point experiment.</a:t>
            </a:r>
          </a:p>
          <a:p>
            <a:pPr lvl="1"/>
            <a:r>
              <a:rPr lang="en-US" dirty="0" smtClean="0"/>
              <a:t>Completion Date: 4/12</a:t>
            </a:r>
          </a:p>
          <a:p>
            <a:r>
              <a:rPr lang="en-US" dirty="0" smtClean="0"/>
              <a:t>Milestone 3:</a:t>
            </a:r>
          </a:p>
          <a:p>
            <a:pPr lvl="1"/>
            <a:r>
              <a:rPr lang="en-US" dirty="0" smtClean="0"/>
              <a:t>532 nm three point experiment.</a:t>
            </a:r>
          </a:p>
          <a:p>
            <a:pPr lvl="1"/>
            <a:r>
              <a:rPr lang="en-US" dirty="0" smtClean="0"/>
              <a:t>Completion Date: 5/1</a:t>
            </a:r>
          </a:p>
          <a:p>
            <a:r>
              <a:rPr lang="en-US" dirty="0" smtClean="0"/>
              <a:t>Milestone 4:</a:t>
            </a:r>
          </a:p>
          <a:p>
            <a:pPr lvl="1"/>
            <a:r>
              <a:rPr lang="en-US" dirty="0" smtClean="0"/>
              <a:t>Camera integration.</a:t>
            </a:r>
          </a:p>
          <a:p>
            <a:pPr lvl="1"/>
            <a:r>
              <a:rPr lang="en-US" dirty="0" smtClean="0"/>
              <a:t>Registration between camera and US.</a:t>
            </a:r>
          </a:p>
          <a:p>
            <a:pPr lvl="1"/>
            <a:r>
              <a:rPr lang="en-US" dirty="0" smtClean="0"/>
              <a:t>Completion Date: 5/15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4"/>
          </p:nvPr>
        </p:nvSpPr>
        <p:spPr>
          <a:xfrm>
            <a:off x="4038600" y="1181100"/>
            <a:ext cx="4724400" cy="54483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Milestone 1: Unchanged</a:t>
            </a:r>
          </a:p>
          <a:p>
            <a:pPr lvl="1"/>
            <a:r>
              <a:rPr lang="en-US" dirty="0" smtClean="0"/>
              <a:t>Completed 3/11</a:t>
            </a:r>
          </a:p>
          <a:p>
            <a:r>
              <a:rPr lang="en-US" dirty="0" smtClean="0"/>
              <a:t>Milestone 2:  </a:t>
            </a:r>
          </a:p>
          <a:p>
            <a:pPr lvl="1"/>
            <a:r>
              <a:rPr lang="en-US" dirty="0" smtClean="0"/>
              <a:t>1064 nm one </a:t>
            </a:r>
            <a:r>
              <a:rPr lang="en-US" dirty="0" smtClean="0"/>
              <a:t>seed</a:t>
            </a:r>
            <a:r>
              <a:rPr lang="en-US" dirty="0" smtClean="0"/>
              <a:t> </a:t>
            </a:r>
            <a:r>
              <a:rPr lang="en-US" dirty="0" smtClean="0"/>
              <a:t>experiment.  </a:t>
            </a:r>
          </a:p>
          <a:p>
            <a:pPr lvl="1"/>
            <a:r>
              <a:rPr lang="en-US" dirty="0" smtClean="0"/>
              <a:t>1064nm three </a:t>
            </a:r>
            <a:r>
              <a:rPr lang="en-US" dirty="0" smtClean="0"/>
              <a:t>seed</a:t>
            </a:r>
            <a:r>
              <a:rPr lang="en-US" dirty="0" smtClean="0"/>
              <a:t> </a:t>
            </a:r>
            <a:r>
              <a:rPr lang="en-US" dirty="0" smtClean="0"/>
              <a:t>experiment. </a:t>
            </a:r>
          </a:p>
          <a:p>
            <a:pPr lvl="1"/>
            <a:r>
              <a:rPr lang="en-US" dirty="0" smtClean="0"/>
              <a:t>Rigid transform from US-Model.</a:t>
            </a:r>
          </a:p>
          <a:p>
            <a:pPr lvl="1"/>
            <a:r>
              <a:rPr lang="en-US" dirty="0" smtClean="0"/>
              <a:t>Completed 3/28</a:t>
            </a:r>
          </a:p>
          <a:p>
            <a:r>
              <a:rPr lang="en-US" dirty="0" smtClean="0"/>
              <a:t>Milestone 3: </a:t>
            </a:r>
          </a:p>
          <a:p>
            <a:pPr lvl="1"/>
            <a:r>
              <a:rPr lang="en-US" dirty="0" smtClean="0"/>
              <a:t>Setup 532 nm laser.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532 nm one point experiment.  </a:t>
            </a:r>
          </a:p>
          <a:p>
            <a:pPr lvl="1"/>
            <a:r>
              <a:rPr lang="en-US" dirty="0" smtClean="0"/>
              <a:t>532nm three point experiment. </a:t>
            </a:r>
          </a:p>
          <a:p>
            <a:pPr lvl="1"/>
            <a:r>
              <a:rPr lang="en-US" dirty="0" smtClean="0"/>
              <a:t>Expected Completion 4/18</a:t>
            </a:r>
          </a:p>
          <a:p>
            <a:r>
              <a:rPr lang="en-US" dirty="0" smtClean="0"/>
              <a:t>Milestone  4: </a:t>
            </a:r>
          </a:p>
          <a:p>
            <a:pPr lvl="1"/>
            <a:r>
              <a:rPr lang="en-US" dirty="0" smtClean="0">
                <a:solidFill>
                  <a:srgbClr val="0070C0"/>
                </a:solidFill>
              </a:rPr>
              <a:t>Integrate camera. </a:t>
            </a:r>
          </a:p>
          <a:p>
            <a:pPr lvl="1"/>
            <a:r>
              <a:rPr lang="en-US" dirty="0" smtClean="0"/>
              <a:t>Registration between camera and US. </a:t>
            </a:r>
          </a:p>
          <a:p>
            <a:pPr lvl="1"/>
            <a:r>
              <a:rPr lang="en-US" dirty="0" smtClean="0"/>
              <a:t>Expected Completion 4/22</a:t>
            </a:r>
          </a:p>
          <a:p>
            <a:r>
              <a:rPr lang="en-US" dirty="0" smtClean="0"/>
              <a:t>Milestone 5: </a:t>
            </a:r>
          </a:p>
          <a:p>
            <a:pPr lvl="1"/>
            <a:r>
              <a:rPr lang="en-US" dirty="0" err="1" smtClean="0">
                <a:solidFill>
                  <a:srgbClr val="0070C0"/>
                </a:solidFill>
              </a:rPr>
              <a:t>BMEStart</a:t>
            </a:r>
            <a:r>
              <a:rPr lang="en-US" dirty="0" smtClean="0">
                <a:solidFill>
                  <a:srgbClr val="0070C0"/>
                </a:solidFill>
              </a:rPr>
              <a:t> competition.</a:t>
            </a:r>
          </a:p>
          <a:p>
            <a:pPr lvl="1"/>
            <a:r>
              <a:rPr lang="en-US" dirty="0" smtClean="0"/>
              <a:t>Expected Completion 5/15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1143000"/>
            <a:ext cx="231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1905000"/>
            <a:ext cx="231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209800"/>
            <a:ext cx="231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5200" y="2514600"/>
            <a:ext cx="231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24600" y="3276600"/>
            <a:ext cx="23191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3581400" y="6324600"/>
            <a:ext cx="2133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Currently Working On</a:t>
            </a:r>
            <a:endParaRPr lang="en-US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Deliverables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Minimum: (Achieved)</a:t>
            </a:r>
          </a:p>
          <a:p>
            <a:pPr lvl="1"/>
            <a:r>
              <a:rPr lang="en-US" dirty="0" smtClean="0"/>
              <a:t>Phantoms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B-mode images of 1064 nm one </a:t>
            </a:r>
            <a:r>
              <a:rPr lang="en-US" dirty="0" smtClean="0">
                <a:solidFill>
                  <a:srgbClr val="7030A0"/>
                </a:solidFill>
              </a:rPr>
              <a:t>seed </a:t>
            </a:r>
            <a:r>
              <a:rPr lang="en-US" dirty="0" smtClean="0">
                <a:solidFill>
                  <a:srgbClr val="7030A0"/>
                </a:solidFill>
              </a:rPr>
              <a:t>experiment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B-mode images of 1064 nm three </a:t>
            </a:r>
            <a:r>
              <a:rPr lang="en-US" dirty="0" smtClean="0">
                <a:solidFill>
                  <a:srgbClr val="7030A0"/>
                </a:solidFill>
              </a:rPr>
              <a:t>seed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smtClean="0">
                <a:solidFill>
                  <a:srgbClr val="7030A0"/>
                </a:solidFill>
              </a:rPr>
              <a:t>experiment</a:t>
            </a:r>
          </a:p>
          <a:p>
            <a:pPr lvl="1"/>
            <a:r>
              <a:rPr lang="en-US" dirty="0" smtClean="0"/>
              <a:t>Functioning setup of 532 nm laser source</a:t>
            </a:r>
          </a:p>
          <a:p>
            <a:r>
              <a:rPr lang="en-US" dirty="0" smtClean="0"/>
              <a:t>Expected: (Almost Achieved)</a:t>
            </a:r>
          </a:p>
          <a:p>
            <a:pPr lvl="1"/>
            <a:r>
              <a:rPr lang="en-US" dirty="0" smtClean="0"/>
              <a:t>B-mode images of 532 nm one point experiment</a:t>
            </a:r>
          </a:p>
          <a:p>
            <a:pPr lvl="1"/>
            <a:r>
              <a:rPr lang="en-US" dirty="0" smtClean="0"/>
              <a:t>B-mode images of 532 nm three point experiment</a:t>
            </a:r>
          </a:p>
          <a:p>
            <a:pPr lvl="1"/>
            <a:r>
              <a:rPr lang="en-US" dirty="0" smtClean="0"/>
              <a:t>Demonstration of integrated stereo camera</a:t>
            </a:r>
          </a:p>
          <a:p>
            <a:r>
              <a:rPr lang="en-US" dirty="0" smtClean="0"/>
              <a:t>Maximum:</a:t>
            </a:r>
          </a:p>
          <a:p>
            <a:pPr lvl="1"/>
            <a:r>
              <a:rPr lang="en-US" dirty="0" smtClean="0"/>
              <a:t>Video demonstration of registration of US to camera</a:t>
            </a:r>
          </a:p>
          <a:p>
            <a:pPr lvl="1"/>
            <a:r>
              <a:rPr lang="en-US" dirty="0" smtClean="0">
                <a:solidFill>
                  <a:srgbClr val="7030A0"/>
                </a:solidFill>
              </a:rPr>
              <a:t>Completed Documentation/Application for </a:t>
            </a:r>
            <a:r>
              <a:rPr lang="en-US" dirty="0" err="1" smtClean="0">
                <a:solidFill>
                  <a:srgbClr val="7030A0"/>
                </a:solidFill>
              </a:rPr>
              <a:t>BMEStart</a:t>
            </a:r>
            <a:r>
              <a:rPr lang="en-US" dirty="0" smtClean="0">
                <a:solidFill>
                  <a:srgbClr val="7030A0"/>
                </a:solidFill>
              </a:rPr>
              <a:t> Competition</a:t>
            </a:r>
          </a:p>
          <a:p>
            <a:pPr lvl="1"/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Timeline</a:t>
            </a:r>
            <a:endParaRPr lang="en-US" dirty="0"/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371600"/>
            <a:ext cx="8763669" cy="4659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Unresolved Dependencies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2800" b="1" dirty="0" smtClean="0"/>
              <a:t>Dependency:</a:t>
            </a:r>
            <a:r>
              <a:rPr lang="en-US" sz="2800" dirty="0" smtClean="0"/>
              <a:t> Laser beam splitters</a:t>
            </a:r>
          </a:p>
          <a:p>
            <a:pPr lvl="1"/>
            <a:r>
              <a:rPr lang="en-US" b="1" dirty="0" smtClean="0"/>
              <a:t>Resolution Plan: </a:t>
            </a:r>
            <a:r>
              <a:rPr lang="en-US" dirty="0" smtClean="0"/>
              <a:t>Dr. Taylor agreed to purchase when needed.</a:t>
            </a:r>
          </a:p>
          <a:p>
            <a:pPr lvl="1"/>
            <a:r>
              <a:rPr lang="en-US" b="1" dirty="0" smtClean="0"/>
              <a:t>Resolve By: 4/14</a:t>
            </a:r>
            <a:endParaRPr lang="en-US" dirty="0" smtClean="0"/>
          </a:p>
          <a:p>
            <a:pPr lvl="1"/>
            <a:r>
              <a:rPr lang="en-US" b="1" dirty="0" smtClean="0"/>
              <a:t>Resolved: </a:t>
            </a:r>
            <a:r>
              <a:rPr lang="en-US" dirty="0" smtClean="0"/>
              <a:t>No</a:t>
            </a:r>
          </a:p>
          <a:p>
            <a:pPr lvl="1"/>
            <a:r>
              <a:rPr lang="en-US" b="1" dirty="0" smtClean="0"/>
              <a:t>Fallback Plan: </a:t>
            </a:r>
            <a:r>
              <a:rPr lang="en-US" dirty="0" smtClean="0"/>
              <a:t>See if Dr. Kang has one?</a:t>
            </a:r>
          </a:p>
          <a:p>
            <a:pPr lvl="1"/>
            <a:r>
              <a:rPr lang="en-US" b="1" dirty="0" smtClean="0"/>
              <a:t>Affects: </a:t>
            </a:r>
            <a:r>
              <a:rPr lang="en-US" dirty="0" smtClean="0"/>
              <a:t>Milestone 3 and 4</a:t>
            </a:r>
          </a:p>
          <a:p>
            <a:pPr lvl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1064 nm One Seed</a:t>
            </a:r>
            <a:endParaRPr lang="en-US" dirty="0"/>
          </a:p>
        </p:txBody>
      </p:sp>
      <p:pic>
        <p:nvPicPr>
          <p:cNvPr id="4" name="Content Placeholder 3" descr="one_seed_106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219200" y="1295400"/>
            <a:ext cx="6464138" cy="2971800"/>
          </a:xfrm>
        </p:spPr>
      </p:pic>
      <p:pic>
        <p:nvPicPr>
          <p:cNvPr id="5" name="Picture 4" descr="Photo Apr 06, 7 51 54 P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4191000"/>
            <a:ext cx="2856555" cy="21336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167</TotalTime>
  <Words>711</Words>
  <Application>Microsoft Office PowerPoint</Application>
  <PresentationFormat>On-screen Show (4:3)</PresentationFormat>
  <Paragraphs>151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Interventional Photoacoustic Registration</vt:lpstr>
      <vt:lpstr>Outline of Talk</vt:lpstr>
      <vt:lpstr>Background: Photoacoustic Effect</vt:lpstr>
      <vt:lpstr>Current Setup</vt:lpstr>
      <vt:lpstr>Milestones</vt:lpstr>
      <vt:lpstr>Deliverables</vt:lpstr>
      <vt:lpstr>Timeline</vt:lpstr>
      <vt:lpstr>Unresolved Dependencies</vt:lpstr>
      <vt:lpstr>1064 nm One Seed</vt:lpstr>
      <vt:lpstr>1064 nm Three Seeds</vt:lpstr>
      <vt:lpstr>532 nm No Seeds (No Lens or Fiber)</vt:lpstr>
      <vt:lpstr>532 nm No Seeds (Lens Only)</vt:lpstr>
      <vt:lpstr>532 nm No Seeds (With Lens and Fiber)</vt:lpstr>
      <vt:lpstr>1064 nm No Seeds (With Lens and Fiber)</vt:lpstr>
      <vt:lpstr>1064 nm No Seeds (With Lens)</vt:lpstr>
      <vt:lpstr>Future Work</vt:lpstr>
      <vt:lpstr>Milestones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Interventional Photoacoustic Registration</dc:title>
  <dc:creator>Steven</dc:creator>
  <cp:lastModifiedBy>anonymous</cp:lastModifiedBy>
  <cp:revision>39</cp:revision>
  <dcterms:created xsi:type="dcterms:W3CDTF">2011-04-05T23:16:42Z</dcterms:created>
  <dcterms:modified xsi:type="dcterms:W3CDTF">2011-04-07T00:28:06Z</dcterms:modified>
</cp:coreProperties>
</file>