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handoutMasterIdLst>
    <p:handoutMasterId r:id="rId15"/>
  </p:handoutMasterIdLst>
  <p:sldIdLst>
    <p:sldId id="268" r:id="rId2"/>
    <p:sldId id="271" r:id="rId3"/>
    <p:sldId id="269" r:id="rId4"/>
    <p:sldId id="264" r:id="rId5"/>
    <p:sldId id="273" r:id="rId6"/>
    <p:sldId id="272" r:id="rId7"/>
    <p:sldId id="261" r:id="rId8"/>
    <p:sldId id="274" r:id="rId9"/>
    <p:sldId id="275" r:id="rId10"/>
    <p:sldId id="276" r:id="rId11"/>
    <p:sldId id="267"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66391" autoAdjust="0"/>
  </p:normalViewPr>
  <p:slideViewPr>
    <p:cSldViewPr snapToGrid="0">
      <p:cViewPr varScale="1">
        <p:scale>
          <a:sx n="57" d="100"/>
          <a:sy n="57" d="100"/>
        </p:scale>
        <p:origin x="1378" y="17"/>
      </p:cViewPr>
      <p:guideLst/>
    </p:cSldViewPr>
  </p:slideViewPr>
  <p:outlineViewPr>
    <p:cViewPr>
      <p:scale>
        <a:sx n="33" d="100"/>
        <a:sy n="33" d="100"/>
      </p:scale>
      <p:origin x="0" y="-3518"/>
    </p:cViewPr>
  </p:outlineViewPr>
  <p:notesTextViewPr>
    <p:cViewPr>
      <p:scale>
        <a:sx n="1" d="1"/>
        <a:sy n="1" d="1"/>
      </p:scale>
      <p:origin x="0" y="0"/>
    </p:cViewPr>
  </p:notesText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8788"/>
          </a:xfrm>
          <a:prstGeom prst="rect">
            <a:avLst/>
          </a:prstGeom>
        </p:spPr>
        <p:txBody>
          <a:bodyPr vert="horz" lIns="91438" tIns="45719" rIns="91438" bIns="45719" rtlCol="0"/>
          <a:lstStyle>
            <a:lvl1pPr algn="r">
              <a:defRPr sz="1200"/>
            </a:lvl1pPr>
          </a:lstStyle>
          <a:p>
            <a:fld id="{35B71AE1-49DF-4C92-B6B9-D677CC55605D}" type="datetimeFigureOut">
              <a:rPr lang="en-US" smtClean="0"/>
              <a:t>3/2/2015</a:t>
            </a:fld>
            <a:endParaRPr lang="en-US"/>
          </a:p>
        </p:txBody>
      </p:sp>
      <p:sp>
        <p:nvSpPr>
          <p:cNvPr id="4" name="Footer Placeholder 3"/>
          <p:cNvSpPr>
            <a:spLocks noGrp="1"/>
          </p:cNvSpPr>
          <p:nvPr>
            <p:ph type="ftr" sz="quarter" idx="2"/>
          </p:nvPr>
        </p:nvSpPr>
        <p:spPr>
          <a:xfrm>
            <a:off x="1" y="8685214"/>
            <a:ext cx="2971800" cy="458787"/>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4"/>
            <a:ext cx="2971800" cy="458787"/>
          </a:xfrm>
          <a:prstGeom prst="rect">
            <a:avLst/>
          </a:prstGeom>
        </p:spPr>
        <p:txBody>
          <a:bodyPr vert="horz" lIns="91438" tIns="45719" rIns="91438" bIns="45719" rtlCol="0" anchor="b"/>
          <a:lstStyle>
            <a:lvl1pPr algn="r">
              <a:defRPr sz="1200"/>
            </a:lvl1pPr>
          </a:lstStyle>
          <a:p>
            <a:fld id="{B43BDD18-8E27-4E02-A895-B074C057276C}" type="slidenum">
              <a:rPr lang="en-US" smtClean="0"/>
              <a:t>‹#›</a:t>
            </a:fld>
            <a:endParaRPr lang="en-US"/>
          </a:p>
        </p:txBody>
      </p:sp>
    </p:spTree>
    <p:extLst>
      <p:ext uri="{BB962C8B-B14F-4D97-AF65-F5344CB8AC3E}">
        <p14:creationId xmlns:p14="http://schemas.microsoft.com/office/powerpoint/2010/main" val="2247479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38" tIns="45719" rIns="91438" bIns="45719" rtlCol="0"/>
          <a:lstStyle>
            <a:lvl1pPr algn="r">
              <a:defRPr sz="1200"/>
            </a:lvl1pPr>
          </a:lstStyle>
          <a:p>
            <a:fld id="{F62C06DF-CE51-4B38-8885-5B36FDEE809D}" type="datetimeFigureOut">
              <a:rPr lang="en-US" smtClean="0"/>
              <a:t>3/2/2015</a:t>
            </a:fld>
            <a:endParaRPr lang="en-US"/>
          </a:p>
        </p:txBody>
      </p:sp>
      <p:sp>
        <p:nvSpPr>
          <p:cNvPr id="4" name="Slide Image Placeholder 3"/>
          <p:cNvSpPr>
            <a:spLocks noGrp="1" noRot="1" noChangeAspect="1"/>
          </p:cNvSpPr>
          <p:nvPr>
            <p:ph type="sldImg" idx="2"/>
          </p:nvPr>
        </p:nvSpPr>
        <p:spPr>
          <a:xfrm>
            <a:off x="685800" y="1143000"/>
            <a:ext cx="5487988" cy="3086100"/>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8" tIns="45719" rIns="91438" bIns="457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4"/>
            <a:ext cx="2971800" cy="458787"/>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8" tIns="45719" rIns="91438" bIns="45719" rtlCol="0" anchor="b"/>
          <a:lstStyle>
            <a:lvl1pPr algn="r">
              <a:defRPr sz="1200"/>
            </a:lvl1pPr>
          </a:lstStyle>
          <a:p>
            <a:fld id="{AF1D7427-C576-478C-9292-57957754161C}" type="slidenum">
              <a:rPr lang="en-US" smtClean="0"/>
              <a:t>‹#›</a:t>
            </a:fld>
            <a:endParaRPr lang="en-US"/>
          </a:p>
        </p:txBody>
      </p:sp>
    </p:spTree>
    <p:extLst>
      <p:ext uri="{BB962C8B-B14F-4D97-AF65-F5344CB8AC3E}">
        <p14:creationId xmlns:p14="http://schemas.microsoft.com/office/powerpoint/2010/main" val="230886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So the</a:t>
            </a:r>
            <a:r>
              <a:rPr lang="en-US" baseline="0" dirty="0" smtClean="0"/>
              <a:t> project that </a:t>
            </a:r>
            <a:r>
              <a:rPr lang="en-US" baseline="0" dirty="0" err="1" smtClean="0"/>
              <a:t>Vamsi</a:t>
            </a:r>
            <a:r>
              <a:rPr lang="en-US" baseline="0" dirty="0" smtClean="0"/>
              <a:t> and I are working on has to do with VTE prophylaxis. Prophylaxis means the prevention of disease. In this case, it is one of the most important things you can do to decrease VTE occurrences. Reiterating what </a:t>
            </a:r>
            <a:r>
              <a:rPr lang="en-US" baseline="0" dirty="0" err="1" smtClean="0"/>
              <a:t>Vamsi</a:t>
            </a:r>
            <a:r>
              <a:rPr lang="en-US" baseline="0" dirty="0" smtClean="0"/>
              <a:t> talked about yesterday, we are going to develop a web tool that </a:t>
            </a:r>
            <a:r>
              <a:rPr lang="en-US" dirty="0" smtClean="0"/>
              <a:t>Keeps track of clinician compliance for risk-appropriate</a:t>
            </a:r>
            <a:r>
              <a:rPr lang="en-US" baseline="0" dirty="0" smtClean="0"/>
              <a:t> VTE prophylaxis. It will rank anonymous clinician adherence and lets them view how well they do compared to their peers. It will also combine the prophylaxis data with the APL NLP algorithm that says whether or not a patient got VTE to automate retrospective analysis on the effectiveness of past prophylaxis data.</a:t>
            </a:r>
            <a:endParaRPr lang="en-US" dirty="0"/>
          </a:p>
        </p:txBody>
      </p:sp>
      <p:sp>
        <p:nvSpPr>
          <p:cNvPr id="4" name="Slide Number Placeholder 3"/>
          <p:cNvSpPr>
            <a:spLocks noGrp="1"/>
          </p:cNvSpPr>
          <p:nvPr>
            <p:ph type="sldNum" sz="quarter" idx="10"/>
          </p:nvPr>
        </p:nvSpPr>
        <p:spPr/>
        <p:txBody>
          <a:bodyPr/>
          <a:lstStyle/>
          <a:p>
            <a:fld id="{AF1D7427-C576-478C-9292-57957754161C}" type="slidenum">
              <a:rPr lang="en-US" smtClean="0"/>
              <a:t>2</a:t>
            </a:fld>
            <a:endParaRPr lang="en-US"/>
          </a:p>
        </p:txBody>
      </p:sp>
    </p:spTree>
    <p:extLst>
      <p:ext uri="{BB962C8B-B14F-4D97-AF65-F5344CB8AC3E}">
        <p14:creationId xmlns:p14="http://schemas.microsoft.com/office/powerpoint/2010/main" val="4145874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conclusion, the paper decided that the smart order sets reduced the number of VTE occurrences. Additionally, there were no statistical increase in associated bleeding from the prophylaxis that was administered. For future directions, the paper talked about incorporating an alert function for prompt risk assessment and a real-time provider report card.</a:t>
            </a:r>
            <a:endParaRPr lang="en-US" dirty="0"/>
          </a:p>
        </p:txBody>
      </p:sp>
      <p:sp>
        <p:nvSpPr>
          <p:cNvPr id="4" name="Slide Number Placeholder 3"/>
          <p:cNvSpPr>
            <a:spLocks noGrp="1"/>
          </p:cNvSpPr>
          <p:nvPr>
            <p:ph type="sldNum" sz="quarter" idx="10"/>
          </p:nvPr>
        </p:nvSpPr>
        <p:spPr/>
        <p:txBody>
          <a:bodyPr/>
          <a:lstStyle/>
          <a:p>
            <a:fld id="{AF1D7427-C576-478C-9292-57957754161C}" type="slidenum">
              <a:rPr lang="en-US" smtClean="0"/>
              <a:t>11</a:t>
            </a:fld>
            <a:endParaRPr lang="en-US"/>
          </a:p>
        </p:txBody>
      </p:sp>
    </p:spTree>
    <p:extLst>
      <p:ext uri="{BB962C8B-B14F-4D97-AF65-F5344CB8AC3E}">
        <p14:creationId xmlns:p14="http://schemas.microsoft.com/office/powerpoint/2010/main" val="1770368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believe that this paper </a:t>
            </a:r>
            <a:r>
              <a:rPr lang="en-US" baseline="0" dirty="0" smtClean="0"/>
              <a:t>shows the importance of risk-appropriate prophylaxis and the associated smart order set. However, the small number of positive results may make some of the conclusions less generalizable. Additionally, it does not survey to see if nurses actually carried out the prescribed intervention. Which, I’ve been told from our mentor, has actually been a problem. The study also only had a small scope, only looking at medically ill patients. There’s a separate smart order set for trauma patients and the efficacy of that tool was not assessed. Looking towards the future, we will create an automated</a:t>
            </a:r>
            <a:r>
              <a:rPr lang="en-US" dirty="0" smtClean="0"/>
              <a:t> clinician report tool to increase compliance as well as well as allow</a:t>
            </a:r>
            <a:r>
              <a:rPr lang="en-US" baseline="0" dirty="0" smtClean="0"/>
              <a:t> for</a:t>
            </a:r>
            <a:r>
              <a:rPr lang="en-US" dirty="0" smtClean="0"/>
              <a:t> retrospective data analysis that wouldn’t have to be</a:t>
            </a:r>
            <a:r>
              <a:rPr lang="en-US" baseline="0" dirty="0" smtClean="0"/>
              <a:t> done manually</a:t>
            </a:r>
            <a:r>
              <a:rPr lang="en-US" dirty="0" smtClean="0"/>
              <a:t>. Additionally, we hope</a:t>
            </a:r>
            <a:r>
              <a:rPr lang="en-US" baseline="0" dirty="0" smtClean="0"/>
              <a:t> to </a:t>
            </a:r>
            <a:r>
              <a:rPr lang="en-US" dirty="0" smtClean="0"/>
              <a:t>combine the results from the clinician report tool with the APL VTE NLP tool to generate more conclusive statistics on the efficacy of the smart order set in a broader range of patient populations,</a:t>
            </a:r>
            <a:r>
              <a:rPr lang="en-US" baseline="0" dirty="0" smtClean="0"/>
              <a:t> allowing a non-compliant clinician to view patient outcomes that may reinforce compliance.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F1D7427-C576-478C-9292-57957754161C}" type="slidenum">
              <a:rPr lang="en-US" smtClean="0"/>
              <a:t>12</a:t>
            </a:fld>
            <a:endParaRPr lang="en-US"/>
          </a:p>
        </p:txBody>
      </p:sp>
    </p:spTree>
    <p:extLst>
      <p:ext uri="{BB962C8B-B14F-4D97-AF65-F5344CB8AC3E}">
        <p14:creationId xmlns:p14="http://schemas.microsoft.com/office/powerpoint/2010/main" val="74434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article</a:t>
            </a:r>
            <a:r>
              <a:rPr lang="en-US" baseline="0" dirty="0" smtClean="0"/>
              <a:t> that I chose this presentation for was the:. It was co-authored by our mentor, Brandyn Lau at the JHU Technology Innovation Center. I chose this paper because it gives additional background info about our project as well as gives actual statistics on the effectiveness of the </a:t>
            </a:r>
            <a:r>
              <a:rPr lang="en-US" baseline="0" dirty="0" err="1" smtClean="0"/>
              <a:t>vte</a:t>
            </a:r>
            <a:r>
              <a:rPr lang="en-US" baseline="0" dirty="0" smtClean="0"/>
              <a:t> </a:t>
            </a:r>
            <a:r>
              <a:rPr lang="en-US" baseline="0" dirty="0" err="1" smtClean="0"/>
              <a:t>cds</a:t>
            </a:r>
            <a:r>
              <a:rPr lang="en-US" baseline="0" dirty="0" smtClean="0"/>
              <a:t> tools. In doing so, it provides excellent insight for further statistical analysis that can be done in this realm.</a:t>
            </a:r>
          </a:p>
          <a:p>
            <a:endParaRPr lang="en-US" dirty="0"/>
          </a:p>
        </p:txBody>
      </p:sp>
      <p:sp>
        <p:nvSpPr>
          <p:cNvPr id="4" name="Slide Number Placeholder 3"/>
          <p:cNvSpPr>
            <a:spLocks noGrp="1"/>
          </p:cNvSpPr>
          <p:nvPr>
            <p:ph type="sldNum" sz="quarter" idx="10"/>
          </p:nvPr>
        </p:nvSpPr>
        <p:spPr/>
        <p:txBody>
          <a:bodyPr/>
          <a:lstStyle/>
          <a:p>
            <a:fld id="{AF1D7427-C576-478C-9292-57957754161C}" type="slidenum">
              <a:rPr lang="en-US" smtClean="0"/>
              <a:t>3</a:t>
            </a:fld>
            <a:endParaRPr lang="en-US"/>
          </a:p>
        </p:txBody>
      </p:sp>
    </p:spTree>
    <p:extLst>
      <p:ext uri="{BB962C8B-B14F-4D97-AF65-F5344CB8AC3E}">
        <p14:creationId xmlns:p14="http://schemas.microsoft.com/office/powerpoint/2010/main" val="74769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81"/>
            <a:r>
              <a:rPr lang="en-US" dirty="0" smtClean="0"/>
              <a:t>Medical</a:t>
            </a:r>
            <a:r>
              <a:rPr lang="en-US" baseline="0" dirty="0" smtClean="0"/>
              <a:t> patients constitute the majority that suffer from VTE. You can decrease the risk of VTE with VTE prophylaxis treatment. However, this is not the case for many hospitalized patients. In particular, in 2005 at the Johns Hopkins Hospital, suboptimal VTE prophylaxis practices were noted.</a:t>
            </a:r>
            <a:endParaRPr lang="en-US" dirty="0"/>
          </a:p>
        </p:txBody>
      </p:sp>
      <p:sp>
        <p:nvSpPr>
          <p:cNvPr id="4" name="Slide Number Placeholder 3"/>
          <p:cNvSpPr>
            <a:spLocks noGrp="1"/>
          </p:cNvSpPr>
          <p:nvPr>
            <p:ph type="sldNum" sz="quarter" idx="10"/>
          </p:nvPr>
        </p:nvSpPr>
        <p:spPr/>
        <p:txBody>
          <a:bodyPr/>
          <a:lstStyle/>
          <a:p>
            <a:fld id="{AF1D7427-C576-478C-9292-57957754161C}" type="slidenum">
              <a:rPr lang="en-US" smtClean="0"/>
              <a:t>4</a:t>
            </a:fld>
            <a:endParaRPr lang="en-US"/>
          </a:p>
        </p:txBody>
      </p:sp>
    </p:spTree>
    <p:extLst>
      <p:ext uri="{BB962C8B-B14F-4D97-AF65-F5344CB8AC3E}">
        <p14:creationId xmlns:p14="http://schemas.microsoft.com/office/powerpoint/2010/main" val="397265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led to the development</a:t>
            </a:r>
            <a:r>
              <a:rPr lang="en-US" baseline="0" dirty="0" smtClean="0"/>
              <a:t> of a “smart order set”. As the paper describes it, it is a VTE risk stratification and prophylaxis recommendation tool. This is used for all admitted medically ill patients. Consisting of two checklists, it shows the risk-appropriate choice for VTE prophylaxis for a particular patient. It was also </a:t>
            </a:r>
            <a:r>
              <a:rPr lang="en-US" dirty="0" smtClean="0"/>
              <a:t>an opt-in tool that was</a:t>
            </a:r>
            <a:r>
              <a:rPr lang="en-US" baseline="0" dirty="0" smtClean="0"/>
              <a:t> not mandatory. So Clinicians could, at any time, override the recommended prophylaxis.</a:t>
            </a:r>
          </a:p>
          <a:p>
            <a:pPr marL="0" indent="0">
              <a:buNone/>
            </a:pPr>
            <a:r>
              <a:rPr lang="en-US" b="1" dirty="0" smtClean="0"/>
              <a:t>Hypothesis:</a:t>
            </a:r>
            <a:r>
              <a:rPr lang="en-US" dirty="0" smtClean="0"/>
              <a:t> The implementation of a VTE prophylaxis “smart order set” would increase</a:t>
            </a:r>
            <a:r>
              <a:rPr lang="en-US" baseline="0" dirty="0" smtClean="0"/>
              <a:t> orders</a:t>
            </a:r>
            <a:r>
              <a:rPr lang="en-US" dirty="0" smtClean="0"/>
              <a:t> for risk-appropriate VTE prophylaxis and decrease VTE events without compromising safety</a:t>
            </a:r>
            <a:endParaRPr lang="en-US" b="1" dirty="0" smtClean="0"/>
          </a:p>
          <a:p>
            <a:r>
              <a:rPr lang="en-US" baseline="0" dirty="0" smtClean="0"/>
              <a:t>Safety was measured by prophylaxis associated bleeding.</a:t>
            </a:r>
            <a:endParaRPr lang="en-US" dirty="0"/>
          </a:p>
        </p:txBody>
      </p:sp>
      <p:sp>
        <p:nvSpPr>
          <p:cNvPr id="4" name="Slide Number Placeholder 3"/>
          <p:cNvSpPr>
            <a:spLocks noGrp="1"/>
          </p:cNvSpPr>
          <p:nvPr>
            <p:ph type="sldNum" sz="quarter" idx="10"/>
          </p:nvPr>
        </p:nvSpPr>
        <p:spPr/>
        <p:txBody>
          <a:bodyPr/>
          <a:lstStyle/>
          <a:p>
            <a:fld id="{AF1D7427-C576-478C-9292-57957754161C}" type="slidenum">
              <a:rPr lang="en-US" smtClean="0"/>
              <a:t>5</a:t>
            </a:fld>
            <a:endParaRPr lang="en-US"/>
          </a:p>
        </p:txBody>
      </p:sp>
    </p:spTree>
    <p:extLst>
      <p:ext uri="{BB962C8B-B14F-4D97-AF65-F5344CB8AC3E}">
        <p14:creationId xmlns:p14="http://schemas.microsoft.com/office/powerpoint/2010/main" val="3739396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simplified flowchart</a:t>
            </a:r>
            <a:r>
              <a:rPr lang="en-US" baseline="0" dirty="0" smtClean="0"/>
              <a:t> that the smart order set used. As you can see, for patients with high VTE risk, a series of decisions are made in order to give the risk-appropriate prophylaxis, making sure to account for contraindications.</a:t>
            </a:r>
            <a:endParaRPr lang="en-US" dirty="0"/>
          </a:p>
        </p:txBody>
      </p:sp>
      <p:sp>
        <p:nvSpPr>
          <p:cNvPr id="4" name="Slide Number Placeholder 3"/>
          <p:cNvSpPr>
            <a:spLocks noGrp="1"/>
          </p:cNvSpPr>
          <p:nvPr>
            <p:ph type="sldNum" sz="quarter" idx="10"/>
          </p:nvPr>
        </p:nvSpPr>
        <p:spPr/>
        <p:txBody>
          <a:bodyPr/>
          <a:lstStyle/>
          <a:p>
            <a:fld id="{AF1D7427-C576-478C-9292-57957754161C}" type="slidenum">
              <a:rPr lang="en-US" smtClean="0"/>
              <a:t>6</a:t>
            </a:fld>
            <a:endParaRPr lang="en-US"/>
          </a:p>
        </p:txBody>
      </p:sp>
    </p:spTree>
    <p:extLst>
      <p:ext uri="{BB962C8B-B14F-4D97-AF65-F5344CB8AC3E}">
        <p14:creationId xmlns:p14="http://schemas.microsoft.com/office/powerpoint/2010/main" val="287153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retroactive cohort study was done on patients. The researchers</a:t>
            </a:r>
            <a:r>
              <a:rPr lang="en-US" baseline="0" dirty="0" smtClean="0"/>
              <a:t> picked two months, one of them before the smart order set activation and the other 1 month prior to the actual start of data collection. </a:t>
            </a:r>
            <a:r>
              <a:rPr lang="en-US" dirty="0" smtClean="0"/>
              <a:t>The johns Hopkins patient record and </a:t>
            </a:r>
            <a:r>
              <a:rPr lang="en-US" sz="1200" b="0" i="0" kern="1200" dirty="0" smtClean="0">
                <a:solidFill>
                  <a:schemeClr val="tx1"/>
                </a:solidFill>
                <a:effectLst/>
                <a:latin typeface="+mn-lt"/>
                <a:ea typeface="+mn-ea"/>
                <a:cs typeface="+mn-cs"/>
              </a:rPr>
              <a:t>computerized provider order entry were manually reviewed</a:t>
            </a:r>
            <a:r>
              <a:rPr lang="en-US" sz="1200" b="0" i="0" kern="1200" baseline="0" dirty="0" smtClean="0">
                <a:solidFill>
                  <a:schemeClr val="tx1"/>
                </a:solidFill>
                <a:effectLst/>
                <a:latin typeface="+mn-lt"/>
                <a:ea typeface="+mn-ea"/>
                <a:cs typeface="+mn-cs"/>
              </a:rPr>
              <a:t> by the researchers. </a:t>
            </a:r>
            <a:r>
              <a:rPr lang="en-US" sz="1200" b="0" i="0" kern="1200" dirty="0" smtClean="0">
                <a:solidFill>
                  <a:schemeClr val="tx1"/>
                </a:solidFill>
                <a:effectLst/>
                <a:latin typeface="+mn-lt"/>
                <a:ea typeface="+mn-ea"/>
                <a:cs typeface="+mn-cs"/>
              </a:rPr>
              <a:t>There was a comparison of VTE prophylaxis patients pre and post-implementation, using 2-sided</a:t>
            </a:r>
            <a:r>
              <a:rPr lang="en-US" sz="1200" b="0" i="0" kern="1200" baseline="0" dirty="0" smtClean="0">
                <a:solidFill>
                  <a:schemeClr val="tx1"/>
                </a:solidFill>
                <a:effectLst/>
                <a:latin typeface="+mn-lt"/>
                <a:ea typeface="+mn-ea"/>
                <a:cs typeface="+mn-cs"/>
              </a:rPr>
              <a:t> chi square tests for categorical variables and unpaired t-tests for continuous variables. The variables compared were patient demographics as well as risk factors and contraindications.</a:t>
            </a:r>
          </a:p>
          <a:p>
            <a:endParaRPr lang="en-US" dirty="0"/>
          </a:p>
        </p:txBody>
      </p:sp>
      <p:sp>
        <p:nvSpPr>
          <p:cNvPr id="4" name="Slide Number Placeholder 3"/>
          <p:cNvSpPr>
            <a:spLocks noGrp="1"/>
          </p:cNvSpPr>
          <p:nvPr>
            <p:ph type="sldNum" sz="quarter" idx="10"/>
          </p:nvPr>
        </p:nvSpPr>
        <p:spPr/>
        <p:txBody>
          <a:bodyPr/>
          <a:lstStyle/>
          <a:p>
            <a:fld id="{AF1D7427-C576-478C-9292-57957754161C}" type="slidenum">
              <a:rPr lang="en-US" smtClean="0"/>
              <a:t>7</a:t>
            </a:fld>
            <a:endParaRPr lang="en-US"/>
          </a:p>
        </p:txBody>
      </p:sp>
    </p:spTree>
    <p:extLst>
      <p:ext uri="{BB962C8B-B14F-4D97-AF65-F5344CB8AC3E}">
        <p14:creationId xmlns:p14="http://schemas.microsoft.com/office/powerpoint/2010/main" val="21680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of the key results from this paper. First and foremost, you can see that with the addition of the tool, the amount of people receiving risk-appropriate prophylaxis or any prophylaxis at all increased substantially.</a:t>
            </a:r>
            <a:endParaRPr lang="en-US" dirty="0"/>
          </a:p>
        </p:txBody>
      </p:sp>
      <p:sp>
        <p:nvSpPr>
          <p:cNvPr id="4" name="Slide Number Placeholder 3"/>
          <p:cNvSpPr>
            <a:spLocks noGrp="1"/>
          </p:cNvSpPr>
          <p:nvPr>
            <p:ph type="sldNum" sz="quarter" idx="10"/>
          </p:nvPr>
        </p:nvSpPr>
        <p:spPr/>
        <p:txBody>
          <a:bodyPr/>
          <a:lstStyle/>
          <a:p>
            <a:fld id="{AF1D7427-C576-478C-9292-57957754161C}" type="slidenum">
              <a:rPr lang="en-US" smtClean="0"/>
              <a:t>8</a:t>
            </a:fld>
            <a:endParaRPr lang="en-US"/>
          </a:p>
        </p:txBody>
      </p:sp>
    </p:spTree>
    <p:extLst>
      <p:ext uri="{BB962C8B-B14F-4D97-AF65-F5344CB8AC3E}">
        <p14:creationId xmlns:p14="http://schemas.microsoft.com/office/powerpoint/2010/main" val="252085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Additionally,</a:t>
            </a:r>
            <a:r>
              <a:rPr lang="en-US" sz="1200" b="0" i="0" kern="1200" baseline="0" dirty="0" smtClean="0">
                <a:solidFill>
                  <a:schemeClr val="tx1"/>
                </a:solidFill>
                <a:effectLst/>
                <a:latin typeface="+mn-lt"/>
                <a:ea typeface="+mn-ea"/>
                <a:cs typeface="+mn-cs"/>
              </a:rPr>
              <a:t> preventable harm, p</a:t>
            </a:r>
            <a:r>
              <a:rPr lang="en-US" sz="1200" b="0" i="0" kern="1200" dirty="0" smtClean="0">
                <a:solidFill>
                  <a:schemeClr val="tx1"/>
                </a:solidFill>
                <a:effectLst/>
                <a:latin typeface="+mn-lt"/>
                <a:ea typeface="+mn-ea"/>
                <a:cs typeface="+mn-cs"/>
              </a:rPr>
              <a:t>reventable as defined by a patient developing VTE in the absence of risk-appropriate prophylaxis, appears</a:t>
            </a:r>
            <a:r>
              <a:rPr lang="en-US" sz="1200" b="0" i="0" kern="1200" baseline="0" dirty="0" smtClean="0">
                <a:solidFill>
                  <a:schemeClr val="tx1"/>
                </a:solidFill>
                <a:effectLst/>
                <a:latin typeface="+mn-lt"/>
                <a:ea typeface="+mn-ea"/>
                <a:cs typeface="+mn-cs"/>
              </a:rPr>
              <a:t> to have been eliminated from the sample that were analyzed. Additionally, as you can see on the bottom of the table, patient harm as a product of the implementation of the CDS tool stayed relatively steady.</a:t>
            </a:r>
            <a:endParaRPr lang="en-US" dirty="0"/>
          </a:p>
        </p:txBody>
      </p:sp>
      <p:sp>
        <p:nvSpPr>
          <p:cNvPr id="4" name="Slide Number Placeholder 3"/>
          <p:cNvSpPr>
            <a:spLocks noGrp="1"/>
          </p:cNvSpPr>
          <p:nvPr>
            <p:ph type="sldNum" sz="quarter" idx="10"/>
          </p:nvPr>
        </p:nvSpPr>
        <p:spPr/>
        <p:txBody>
          <a:bodyPr/>
          <a:lstStyle/>
          <a:p>
            <a:fld id="{AF1D7427-C576-478C-9292-57957754161C}" type="slidenum">
              <a:rPr lang="en-US" smtClean="0"/>
              <a:t>9</a:t>
            </a:fld>
            <a:endParaRPr lang="en-US"/>
          </a:p>
        </p:txBody>
      </p:sp>
    </p:spTree>
    <p:extLst>
      <p:ext uri="{BB962C8B-B14F-4D97-AF65-F5344CB8AC3E}">
        <p14:creationId xmlns:p14="http://schemas.microsoft.com/office/powerpoint/2010/main" val="9716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significance of these results show</a:t>
            </a:r>
            <a:r>
              <a:rPr lang="en-US" baseline="0" dirty="0" smtClean="0"/>
              <a:t> that patients are being harmed when clinicians do not follow the set guidelines for risk-appropriate prophylaxis. It emphasizes the importance of evidence based, well-validated risk stratification tools. Also, patients who undergo risk-appropriate prophylaxis for VTE do not have their health compromised.</a:t>
            </a:r>
            <a:endParaRPr lang="en-US" dirty="0"/>
          </a:p>
        </p:txBody>
      </p:sp>
      <p:sp>
        <p:nvSpPr>
          <p:cNvPr id="4" name="Slide Number Placeholder 3"/>
          <p:cNvSpPr>
            <a:spLocks noGrp="1"/>
          </p:cNvSpPr>
          <p:nvPr>
            <p:ph type="sldNum" sz="quarter" idx="10"/>
          </p:nvPr>
        </p:nvSpPr>
        <p:spPr/>
        <p:txBody>
          <a:bodyPr/>
          <a:lstStyle/>
          <a:p>
            <a:fld id="{AF1D7427-C576-478C-9292-57957754161C}" type="slidenum">
              <a:rPr lang="en-US" smtClean="0"/>
              <a:t>10</a:t>
            </a:fld>
            <a:endParaRPr lang="en-US"/>
          </a:p>
        </p:txBody>
      </p:sp>
    </p:spTree>
    <p:extLst>
      <p:ext uri="{BB962C8B-B14F-4D97-AF65-F5344CB8AC3E}">
        <p14:creationId xmlns:p14="http://schemas.microsoft.com/office/powerpoint/2010/main" val="69534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E6CCF8-8A0F-4028-8898-A9151D6A10E6}"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D358E-2AA6-4AB4-A704-FCDFCDA7CE03}" type="slidenum">
              <a:rPr lang="en-US" smtClean="0"/>
              <a:t>‹#›</a:t>
            </a:fld>
            <a:endParaRPr lang="en-US"/>
          </a:p>
        </p:txBody>
      </p:sp>
    </p:spTree>
    <p:extLst>
      <p:ext uri="{BB962C8B-B14F-4D97-AF65-F5344CB8AC3E}">
        <p14:creationId xmlns:p14="http://schemas.microsoft.com/office/powerpoint/2010/main" val="126963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6CCF8-8A0F-4028-8898-A9151D6A10E6}"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D358E-2AA6-4AB4-A704-FCDFCDA7CE03}" type="slidenum">
              <a:rPr lang="en-US" smtClean="0"/>
              <a:t>‹#›</a:t>
            </a:fld>
            <a:endParaRPr lang="en-US"/>
          </a:p>
        </p:txBody>
      </p:sp>
    </p:spTree>
    <p:extLst>
      <p:ext uri="{BB962C8B-B14F-4D97-AF65-F5344CB8AC3E}">
        <p14:creationId xmlns:p14="http://schemas.microsoft.com/office/powerpoint/2010/main" val="359960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6CCF8-8A0F-4028-8898-A9151D6A10E6}"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D358E-2AA6-4AB4-A704-FCDFCDA7CE03}" type="slidenum">
              <a:rPr lang="en-US" smtClean="0"/>
              <a:t>‹#›</a:t>
            </a:fld>
            <a:endParaRPr lang="en-US"/>
          </a:p>
        </p:txBody>
      </p:sp>
    </p:spTree>
    <p:extLst>
      <p:ext uri="{BB962C8B-B14F-4D97-AF65-F5344CB8AC3E}">
        <p14:creationId xmlns:p14="http://schemas.microsoft.com/office/powerpoint/2010/main" val="300262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6CCF8-8A0F-4028-8898-A9151D6A10E6}"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D358E-2AA6-4AB4-A704-FCDFCDA7CE03}" type="slidenum">
              <a:rPr lang="en-US" smtClean="0"/>
              <a:t>‹#›</a:t>
            </a:fld>
            <a:endParaRPr lang="en-US"/>
          </a:p>
        </p:txBody>
      </p:sp>
    </p:spTree>
    <p:extLst>
      <p:ext uri="{BB962C8B-B14F-4D97-AF65-F5344CB8AC3E}">
        <p14:creationId xmlns:p14="http://schemas.microsoft.com/office/powerpoint/2010/main" val="291278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E6CCF8-8A0F-4028-8898-A9151D6A10E6}"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D358E-2AA6-4AB4-A704-FCDFCDA7CE03}" type="slidenum">
              <a:rPr lang="en-US" smtClean="0"/>
              <a:t>‹#›</a:t>
            </a:fld>
            <a:endParaRPr lang="en-US"/>
          </a:p>
        </p:txBody>
      </p:sp>
    </p:spTree>
    <p:extLst>
      <p:ext uri="{BB962C8B-B14F-4D97-AF65-F5344CB8AC3E}">
        <p14:creationId xmlns:p14="http://schemas.microsoft.com/office/powerpoint/2010/main" val="350919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E6CCF8-8A0F-4028-8898-A9151D6A10E6}"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D358E-2AA6-4AB4-A704-FCDFCDA7CE03}" type="slidenum">
              <a:rPr lang="en-US" smtClean="0"/>
              <a:t>‹#›</a:t>
            </a:fld>
            <a:endParaRPr lang="en-US"/>
          </a:p>
        </p:txBody>
      </p:sp>
    </p:spTree>
    <p:extLst>
      <p:ext uri="{BB962C8B-B14F-4D97-AF65-F5344CB8AC3E}">
        <p14:creationId xmlns:p14="http://schemas.microsoft.com/office/powerpoint/2010/main" val="109071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E6CCF8-8A0F-4028-8898-A9151D6A10E6}"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8D358E-2AA6-4AB4-A704-FCDFCDA7CE03}" type="slidenum">
              <a:rPr lang="en-US" smtClean="0"/>
              <a:t>‹#›</a:t>
            </a:fld>
            <a:endParaRPr lang="en-US"/>
          </a:p>
        </p:txBody>
      </p:sp>
    </p:spTree>
    <p:extLst>
      <p:ext uri="{BB962C8B-B14F-4D97-AF65-F5344CB8AC3E}">
        <p14:creationId xmlns:p14="http://schemas.microsoft.com/office/powerpoint/2010/main" val="390718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E6CCF8-8A0F-4028-8898-A9151D6A10E6}"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8D358E-2AA6-4AB4-A704-FCDFCDA7CE03}" type="slidenum">
              <a:rPr lang="en-US" smtClean="0"/>
              <a:t>‹#›</a:t>
            </a:fld>
            <a:endParaRPr lang="en-US"/>
          </a:p>
        </p:txBody>
      </p:sp>
    </p:spTree>
    <p:extLst>
      <p:ext uri="{BB962C8B-B14F-4D97-AF65-F5344CB8AC3E}">
        <p14:creationId xmlns:p14="http://schemas.microsoft.com/office/powerpoint/2010/main" val="414554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6CCF8-8A0F-4028-8898-A9151D6A10E6}"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8D358E-2AA6-4AB4-A704-FCDFCDA7CE03}" type="slidenum">
              <a:rPr lang="en-US" smtClean="0"/>
              <a:t>‹#›</a:t>
            </a:fld>
            <a:endParaRPr lang="en-US"/>
          </a:p>
        </p:txBody>
      </p:sp>
    </p:spTree>
    <p:extLst>
      <p:ext uri="{BB962C8B-B14F-4D97-AF65-F5344CB8AC3E}">
        <p14:creationId xmlns:p14="http://schemas.microsoft.com/office/powerpoint/2010/main" val="79759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6CCF8-8A0F-4028-8898-A9151D6A10E6}"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D358E-2AA6-4AB4-A704-FCDFCDA7CE03}" type="slidenum">
              <a:rPr lang="en-US" smtClean="0"/>
              <a:t>‹#›</a:t>
            </a:fld>
            <a:endParaRPr lang="en-US"/>
          </a:p>
        </p:txBody>
      </p:sp>
    </p:spTree>
    <p:extLst>
      <p:ext uri="{BB962C8B-B14F-4D97-AF65-F5344CB8AC3E}">
        <p14:creationId xmlns:p14="http://schemas.microsoft.com/office/powerpoint/2010/main" val="169850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6CCF8-8A0F-4028-8898-A9151D6A10E6}"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D358E-2AA6-4AB4-A704-FCDFCDA7CE03}" type="slidenum">
              <a:rPr lang="en-US" smtClean="0"/>
              <a:t>‹#›</a:t>
            </a:fld>
            <a:endParaRPr lang="en-US"/>
          </a:p>
        </p:txBody>
      </p:sp>
    </p:spTree>
    <p:extLst>
      <p:ext uri="{BB962C8B-B14F-4D97-AF65-F5344CB8AC3E}">
        <p14:creationId xmlns:p14="http://schemas.microsoft.com/office/powerpoint/2010/main" val="96144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6CCF8-8A0F-4028-8898-A9151D6A10E6}" type="datetimeFigureOut">
              <a:rPr lang="en-US" smtClean="0"/>
              <a:t>3/2/2015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D358E-2AA6-4AB4-A704-FCDFCDA7CE03}" type="slidenum">
              <a:rPr lang="en-US" smtClean="0"/>
              <a:t>‹#›</a:t>
            </a:fld>
            <a:endParaRPr lang="en-US"/>
          </a:p>
        </p:txBody>
      </p:sp>
      <p:pic>
        <p:nvPicPr>
          <p:cNvPr id="7" name="Shape 14"/>
          <p:cNvPicPr preferRelativeResize="0"/>
          <p:nvPr userDrawn="1"/>
        </p:nvPicPr>
        <p:blipFill>
          <a:blip r:embed="rId13">
            <a:alphaModFix/>
          </a:blip>
          <a:stretch>
            <a:fillRect/>
          </a:stretch>
        </p:blipFill>
        <p:spPr>
          <a:xfrm>
            <a:off x="-304800" y="5938599"/>
            <a:ext cx="2913173" cy="1200625"/>
          </a:xfrm>
          <a:prstGeom prst="rect">
            <a:avLst/>
          </a:prstGeom>
          <a:noFill/>
          <a:ln>
            <a:noFill/>
          </a:ln>
        </p:spPr>
      </p:pic>
      <p:pic>
        <p:nvPicPr>
          <p:cNvPr id="8" name="Shape 15"/>
          <p:cNvPicPr preferRelativeResize="0"/>
          <p:nvPr userDrawn="1"/>
        </p:nvPicPr>
        <p:blipFill>
          <a:blip r:embed="rId14">
            <a:alphaModFix/>
          </a:blip>
          <a:stretch>
            <a:fillRect/>
          </a:stretch>
        </p:blipFill>
        <p:spPr>
          <a:xfrm>
            <a:off x="9976942" y="6318329"/>
            <a:ext cx="2099874" cy="465024"/>
          </a:xfrm>
          <a:prstGeom prst="rect">
            <a:avLst/>
          </a:prstGeom>
          <a:noFill/>
          <a:ln>
            <a:noFill/>
          </a:ln>
        </p:spPr>
      </p:pic>
    </p:spTree>
    <p:extLst>
      <p:ext uri="{BB962C8B-B14F-4D97-AF65-F5344CB8AC3E}">
        <p14:creationId xmlns:p14="http://schemas.microsoft.com/office/powerpoint/2010/main" val="21436463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856" y="1122363"/>
            <a:ext cx="10370288" cy="2387600"/>
          </a:xfrm>
        </p:spPr>
        <p:txBody>
          <a:bodyPr>
            <a:normAutofit/>
          </a:bodyPr>
          <a:lstStyle/>
          <a:p>
            <a:r>
              <a:rPr lang="en-US" sz="5400" dirty="0" smtClean="0"/>
              <a:t>Paper Seminar Presentation</a:t>
            </a:r>
            <a:endParaRPr lang="en-US" dirty="0"/>
          </a:p>
        </p:txBody>
      </p:sp>
      <p:sp>
        <p:nvSpPr>
          <p:cNvPr id="6" name="Subtitle 5"/>
          <p:cNvSpPr>
            <a:spLocks noGrp="1"/>
          </p:cNvSpPr>
          <p:nvPr>
            <p:ph type="subTitle" idx="1"/>
          </p:nvPr>
        </p:nvSpPr>
        <p:spPr/>
        <p:txBody>
          <a:bodyPr/>
          <a:lstStyle/>
          <a:p>
            <a:r>
              <a:rPr lang="en-US" dirty="0"/>
              <a:t>Stephen Chen</a:t>
            </a:r>
          </a:p>
          <a:p>
            <a:endParaRPr lang="en-US" dirty="0"/>
          </a:p>
        </p:txBody>
      </p:sp>
    </p:spTree>
    <p:extLst>
      <p:ext uri="{BB962C8B-B14F-4D97-AF65-F5344CB8AC3E}">
        <p14:creationId xmlns:p14="http://schemas.microsoft.com/office/powerpoint/2010/main" val="1765408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Significance of Key Results</a:t>
            </a:r>
            <a:endParaRPr lang="en-US" dirty="0"/>
          </a:p>
        </p:txBody>
      </p:sp>
      <p:sp>
        <p:nvSpPr>
          <p:cNvPr id="3" name="Content Placeholder 2"/>
          <p:cNvSpPr>
            <a:spLocks noGrp="1"/>
          </p:cNvSpPr>
          <p:nvPr>
            <p:ph idx="1"/>
          </p:nvPr>
        </p:nvSpPr>
        <p:spPr/>
        <p:txBody>
          <a:bodyPr/>
          <a:lstStyle/>
          <a:p>
            <a:r>
              <a:rPr lang="en-US" dirty="0" smtClean="0"/>
              <a:t>Patient harm when not compliant</a:t>
            </a:r>
          </a:p>
          <a:p>
            <a:r>
              <a:rPr lang="en-US" dirty="0" smtClean="0"/>
              <a:t>Emphasizes importance of risk stratification tools</a:t>
            </a:r>
          </a:p>
          <a:p>
            <a:r>
              <a:rPr lang="en-US" dirty="0" smtClean="0"/>
              <a:t>Risk-appropriate prophylaxis does not compromise patient safety</a:t>
            </a:r>
          </a:p>
          <a:p>
            <a:endParaRPr lang="en-US" dirty="0" smtClean="0"/>
          </a:p>
          <a:p>
            <a:endParaRPr lang="en-US" dirty="0"/>
          </a:p>
        </p:txBody>
      </p:sp>
    </p:spTree>
    <p:extLst>
      <p:ext uri="{BB962C8B-B14F-4D97-AF65-F5344CB8AC3E}">
        <p14:creationId xmlns:p14="http://schemas.microsoft.com/office/powerpoint/2010/main" val="309353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Smart order sets reduce the number of VTE occurrences in hospitalized patients</a:t>
            </a:r>
          </a:p>
          <a:p>
            <a:r>
              <a:rPr lang="en-US" dirty="0" smtClean="0"/>
              <a:t>No increase in frequency of prophylaxis associated bleeding</a:t>
            </a:r>
            <a:endParaRPr lang="en-US" dirty="0" smtClean="0"/>
          </a:p>
          <a:p>
            <a:endParaRPr lang="en-US" dirty="0"/>
          </a:p>
          <a:p>
            <a:pPr marL="0" indent="0">
              <a:buNone/>
            </a:pPr>
            <a:r>
              <a:rPr lang="en-US" b="1" dirty="0" smtClean="0"/>
              <a:t>Future directions: </a:t>
            </a:r>
            <a:r>
              <a:rPr lang="en-US" dirty="0" smtClean="0"/>
              <a:t>Incorporate alert function for prompt risk factor reassessment and a real-time provider report card</a:t>
            </a:r>
            <a:endParaRPr lang="en-US" b="1" dirty="0" smtClean="0"/>
          </a:p>
        </p:txBody>
      </p:sp>
    </p:spTree>
    <p:extLst>
      <p:ext uri="{BB962C8B-B14F-4D97-AF65-F5344CB8AC3E}">
        <p14:creationId xmlns:p14="http://schemas.microsoft.com/office/powerpoint/2010/main" val="2271319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Personal Assessment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Shows the importance of risk-appropriate prophylaxis</a:t>
            </a:r>
          </a:p>
          <a:p>
            <a:r>
              <a:rPr lang="en-US" dirty="0" smtClean="0"/>
              <a:t>However</a:t>
            </a:r>
          </a:p>
          <a:p>
            <a:pPr lvl="1"/>
            <a:r>
              <a:rPr lang="en-US" dirty="0" smtClean="0"/>
              <a:t>Small number of positive results may make the results less generalizable</a:t>
            </a:r>
          </a:p>
          <a:p>
            <a:pPr lvl="1"/>
            <a:r>
              <a:rPr lang="en-US" dirty="0" smtClean="0"/>
              <a:t>Does not figure into whether or not nurses actually carried out the prescribed intervention</a:t>
            </a:r>
          </a:p>
          <a:p>
            <a:pPr lvl="1"/>
            <a:r>
              <a:rPr lang="en-US" dirty="0" smtClean="0"/>
              <a:t>Small scope: only medically ill patients.</a:t>
            </a:r>
          </a:p>
          <a:p>
            <a:pPr lvl="1"/>
            <a:endParaRPr lang="en-US" b="1" dirty="0"/>
          </a:p>
          <a:p>
            <a:pPr marL="0" indent="0">
              <a:buNone/>
            </a:pPr>
            <a:r>
              <a:rPr lang="en-US" b="1" dirty="0" smtClean="0"/>
              <a:t>Future direction:</a:t>
            </a:r>
            <a:r>
              <a:rPr lang="en-US" dirty="0" smtClean="0"/>
              <a:t> Automate a clinician report tool to increase compliance as well as well as give retrospective data analysis. Also, combine the results from the clinician report tool with the APL VTE NLP tool to generate more conclusive statistics on the efficacy of the smart order set in a broader range of patient populations.</a:t>
            </a:r>
          </a:p>
          <a:p>
            <a:endParaRPr lang="en-US" dirty="0" smtClean="0"/>
          </a:p>
          <a:p>
            <a:endParaRPr lang="en-US" dirty="0"/>
          </a:p>
        </p:txBody>
      </p:sp>
    </p:spTree>
    <p:extLst>
      <p:ext uri="{BB962C8B-B14F-4D97-AF65-F5344CB8AC3E}">
        <p14:creationId xmlns:p14="http://schemas.microsoft.com/office/powerpoint/2010/main" val="234555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Statement</a:t>
            </a:r>
            <a:endParaRPr lang="en-US" dirty="0"/>
          </a:p>
        </p:txBody>
      </p:sp>
      <p:sp>
        <p:nvSpPr>
          <p:cNvPr id="3" name="Content Placeholder 2"/>
          <p:cNvSpPr>
            <a:spLocks noGrp="1"/>
          </p:cNvSpPr>
          <p:nvPr>
            <p:ph idx="1"/>
          </p:nvPr>
        </p:nvSpPr>
        <p:spPr/>
        <p:txBody>
          <a:bodyPr/>
          <a:lstStyle/>
          <a:p>
            <a:r>
              <a:rPr lang="en-US" dirty="0" smtClean="0"/>
              <a:t>Develop a clinician performance review tool for risk-appropriate VTE prophylaxis</a:t>
            </a:r>
          </a:p>
          <a:p>
            <a:pPr lvl="1"/>
            <a:r>
              <a:rPr lang="en-US" dirty="0" smtClean="0"/>
              <a:t>Keeps track of clinician compliance</a:t>
            </a:r>
          </a:p>
          <a:p>
            <a:pPr lvl="1"/>
            <a:r>
              <a:rPr lang="en-US" dirty="0" smtClean="0"/>
              <a:t>Ranks anonymous clinician adherence</a:t>
            </a:r>
          </a:p>
          <a:p>
            <a:pPr lvl="1"/>
            <a:r>
              <a:rPr lang="en-US" dirty="0" smtClean="0"/>
              <a:t>Combine</a:t>
            </a:r>
            <a:r>
              <a:rPr lang="en-US" dirty="0" smtClean="0"/>
              <a:t> the information with output from the APL NLP algorithm</a:t>
            </a:r>
          </a:p>
          <a:p>
            <a:pPr lvl="1"/>
            <a:r>
              <a:rPr lang="en-US" dirty="0" smtClean="0"/>
              <a:t>Automated retrospective analysis on past prophylaxis data</a:t>
            </a:r>
          </a:p>
        </p:txBody>
      </p:sp>
    </p:spTree>
    <p:extLst>
      <p:ext uri="{BB962C8B-B14F-4D97-AF65-F5344CB8AC3E}">
        <p14:creationId xmlns:p14="http://schemas.microsoft.com/office/powerpoint/2010/main" val="573509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18160"/>
            <a:ext cx="10515600" cy="2238375"/>
          </a:xfrm>
        </p:spPr>
        <p:txBody>
          <a:bodyPr>
            <a:normAutofit/>
          </a:bodyPr>
          <a:lstStyle/>
          <a:p>
            <a:pPr algn="ctr"/>
            <a:r>
              <a:rPr lang="en-US" sz="4800" dirty="0" smtClean="0"/>
              <a:t>Impact of a venous thromboembolism prophylaxis “smart order set”: Improved compliance, fewer events</a:t>
            </a:r>
            <a:endParaRPr lang="en-US" sz="4800" dirty="0"/>
          </a:p>
        </p:txBody>
      </p:sp>
      <p:sp>
        <p:nvSpPr>
          <p:cNvPr id="5" name="Text Placeholder 4"/>
          <p:cNvSpPr>
            <a:spLocks noGrp="1"/>
          </p:cNvSpPr>
          <p:nvPr>
            <p:ph type="body" idx="1"/>
          </p:nvPr>
        </p:nvSpPr>
        <p:spPr>
          <a:xfrm>
            <a:off x="831850" y="2913063"/>
            <a:ext cx="10515600" cy="1500187"/>
          </a:xfrm>
        </p:spPr>
        <p:txBody>
          <a:bodyPr/>
          <a:lstStyle/>
          <a:p>
            <a:pPr algn="ctr"/>
            <a:r>
              <a:rPr lang="en-US" dirty="0" err="1" smtClean="0"/>
              <a:t>Amer</a:t>
            </a:r>
            <a:r>
              <a:rPr lang="en-US" dirty="0" smtClean="0"/>
              <a:t> M. </a:t>
            </a:r>
            <a:r>
              <a:rPr lang="en-US" dirty="0" err="1" smtClean="0"/>
              <a:t>Zeidan</a:t>
            </a:r>
            <a:r>
              <a:rPr lang="en-US" dirty="0" smtClean="0"/>
              <a:t>, Michael B. </a:t>
            </a:r>
            <a:r>
              <a:rPr lang="en-US" dirty="0" err="1" smtClean="0"/>
              <a:t>Streiff</a:t>
            </a:r>
            <a:r>
              <a:rPr lang="en-US" dirty="0" smtClean="0"/>
              <a:t>, Brandyn D. Lau, Syed-</a:t>
            </a:r>
            <a:r>
              <a:rPr lang="en-US" dirty="0" err="1" smtClean="0"/>
              <a:t>Rafay</a:t>
            </a:r>
            <a:r>
              <a:rPr lang="en-US" dirty="0" smtClean="0"/>
              <a:t> Ahmed, Peggy S. Kraus, Deborah B. Hobson, Howard </a:t>
            </a:r>
            <a:r>
              <a:rPr lang="en-US" dirty="0" err="1" smtClean="0"/>
              <a:t>Carolan</a:t>
            </a:r>
            <a:r>
              <a:rPr lang="en-US" dirty="0" smtClean="0"/>
              <a:t>, </a:t>
            </a:r>
            <a:r>
              <a:rPr lang="en-US" dirty="0" err="1" smtClean="0"/>
              <a:t>Lambrianidi</a:t>
            </a:r>
            <a:r>
              <a:rPr lang="en-US" dirty="0" smtClean="0"/>
              <a:t> </a:t>
            </a:r>
            <a:r>
              <a:rPr lang="en-US" dirty="0" err="1" smtClean="0"/>
              <a:t>Chryso</a:t>
            </a:r>
            <a:r>
              <a:rPr lang="en-US" dirty="0" smtClean="0"/>
              <a:t>, Paula B. Horn, Kenneth M. </a:t>
            </a:r>
            <a:r>
              <a:rPr lang="en-US" dirty="0" err="1" smtClean="0"/>
              <a:t>Shermock</a:t>
            </a:r>
            <a:r>
              <a:rPr lang="en-US" dirty="0" smtClean="0"/>
              <a:t>, Gabriel </a:t>
            </a:r>
            <a:r>
              <a:rPr lang="en-US" dirty="0" err="1" smtClean="0"/>
              <a:t>Tinoco</a:t>
            </a:r>
            <a:r>
              <a:rPr lang="en-US" dirty="0" smtClean="0"/>
              <a:t>, </a:t>
            </a:r>
            <a:r>
              <a:rPr lang="en-US" dirty="0" err="1" smtClean="0"/>
              <a:t>Salahuddin</a:t>
            </a:r>
            <a:r>
              <a:rPr lang="en-US" dirty="0" smtClean="0"/>
              <a:t> Siddiqui, and Elliott Haut</a:t>
            </a:r>
          </a:p>
        </p:txBody>
      </p:sp>
      <p:sp>
        <p:nvSpPr>
          <p:cNvPr id="6" name="TextBox 5"/>
          <p:cNvSpPr txBox="1"/>
          <p:nvPr/>
        </p:nvSpPr>
        <p:spPr>
          <a:xfrm>
            <a:off x="619125" y="4640580"/>
            <a:ext cx="10941050" cy="830997"/>
          </a:xfrm>
          <a:prstGeom prst="rect">
            <a:avLst/>
          </a:prstGeom>
          <a:noFill/>
        </p:spPr>
        <p:txBody>
          <a:bodyPr wrap="square" rtlCol="0">
            <a:spAutoFit/>
          </a:bodyPr>
          <a:lstStyle/>
          <a:p>
            <a:r>
              <a:rPr lang="en-US" sz="2400" b="1" dirty="0" smtClean="0"/>
              <a:t>Why? </a:t>
            </a:r>
            <a:r>
              <a:rPr lang="en-US" sz="2400" dirty="0" smtClean="0"/>
              <a:t>The paper was chosen because it gives additional background information about our project as well as gives actual statistics on the effectiveness of the VTE CDS tools</a:t>
            </a:r>
            <a:endParaRPr lang="en-US" sz="2400" dirty="0"/>
          </a:p>
        </p:txBody>
      </p:sp>
    </p:spTree>
    <p:extLst>
      <p:ext uri="{BB962C8B-B14F-4D97-AF65-F5344CB8AC3E}">
        <p14:creationId xmlns:p14="http://schemas.microsoft.com/office/powerpoint/2010/main" val="1547524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Information</a:t>
            </a:r>
            <a:endParaRPr lang="en-US" dirty="0"/>
          </a:p>
        </p:txBody>
      </p:sp>
      <p:sp>
        <p:nvSpPr>
          <p:cNvPr id="3" name="Content Placeholder 2"/>
          <p:cNvSpPr>
            <a:spLocks noGrp="1"/>
          </p:cNvSpPr>
          <p:nvPr>
            <p:ph idx="1"/>
          </p:nvPr>
        </p:nvSpPr>
        <p:spPr/>
        <p:txBody>
          <a:bodyPr>
            <a:normAutofit/>
          </a:bodyPr>
          <a:lstStyle/>
          <a:p>
            <a:r>
              <a:rPr lang="en-US" dirty="0" smtClean="0"/>
              <a:t>The majority of patients who suffer from VTE are medical patients</a:t>
            </a:r>
          </a:p>
          <a:p>
            <a:pPr lvl="1"/>
            <a:r>
              <a:rPr lang="en-US" dirty="0" smtClean="0"/>
              <a:t>Decrease the risk with VTE prophylaxis treatment</a:t>
            </a:r>
          </a:p>
          <a:p>
            <a:pPr lvl="1"/>
            <a:r>
              <a:rPr lang="en-US" dirty="0" smtClean="0"/>
              <a:t>Many hospitalized patients do not receive risk-appropriate prophylaxis.</a:t>
            </a:r>
          </a:p>
          <a:p>
            <a:pPr marL="457200" lvl="1" indent="0">
              <a:buNone/>
            </a:pPr>
            <a:endParaRPr lang="en-US" dirty="0" smtClean="0"/>
          </a:p>
          <a:p>
            <a:pPr marL="0" indent="0">
              <a:buNone/>
            </a:pPr>
            <a:r>
              <a:rPr lang="en-US" b="1" dirty="0" smtClean="0"/>
              <a:t>Problem: </a:t>
            </a:r>
            <a:r>
              <a:rPr lang="en-US" dirty="0" smtClean="0"/>
              <a:t>In 2005, suboptimal VTE prophylaxis practices noticed in the Johns Hopkins Hospital</a:t>
            </a:r>
            <a:endParaRPr lang="en-US" dirty="0" smtClean="0"/>
          </a:p>
          <a:p>
            <a:pPr lvl="1"/>
            <a:endParaRPr lang="en-US" dirty="0"/>
          </a:p>
        </p:txBody>
      </p:sp>
    </p:spTree>
    <p:extLst>
      <p:ext uri="{BB962C8B-B14F-4D97-AF65-F5344CB8AC3E}">
        <p14:creationId xmlns:p14="http://schemas.microsoft.com/office/powerpoint/2010/main" val="3452463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96600" cy="1325563"/>
          </a:xfrm>
        </p:spPr>
        <p:txBody>
          <a:bodyPr/>
          <a:lstStyle/>
          <a:p>
            <a:pPr algn="ctr"/>
            <a:r>
              <a:rPr lang="en-US" dirty="0" smtClean="0"/>
              <a:t>Development of “smart order set”</a:t>
            </a:r>
            <a:endParaRPr lang="en-US" dirty="0"/>
          </a:p>
        </p:txBody>
      </p:sp>
      <p:sp>
        <p:nvSpPr>
          <p:cNvPr id="3" name="Content Placeholder 2"/>
          <p:cNvSpPr>
            <a:spLocks noGrp="1"/>
          </p:cNvSpPr>
          <p:nvPr>
            <p:ph idx="1"/>
          </p:nvPr>
        </p:nvSpPr>
        <p:spPr/>
        <p:txBody>
          <a:bodyPr/>
          <a:lstStyle/>
          <a:p>
            <a:r>
              <a:rPr lang="en-US" dirty="0" smtClean="0"/>
              <a:t>VTE risk stratification and prophylaxis recommendation tool</a:t>
            </a:r>
          </a:p>
          <a:p>
            <a:pPr lvl="1"/>
            <a:r>
              <a:rPr lang="en-US" dirty="0" smtClean="0"/>
              <a:t>Used for all admitted medically ill patients</a:t>
            </a:r>
          </a:p>
          <a:p>
            <a:pPr lvl="1"/>
            <a:r>
              <a:rPr lang="en-US" dirty="0" smtClean="0"/>
              <a:t>Two checklists</a:t>
            </a:r>
          </a:p>
          <a:p>
            <a:pPr lvl="1"/>
            <a:r>
              <a:rPr lang="en-US" dirty="0" smtClean="0"/>
              <a:t>Shows optimal risk-appropriate choice for VTE prophylaxis</a:t>
            </a:r>
          </a:p>
          <a:p>
            <a:pPr lvl="1"/>
            <a:r>
              <a:rPr lang="en-US" dirty="0" smtClean="0"/>
              <a:t>Opt-in</a:t>
            </a:r>
          </a:p>
          <a:p>
            <a:pPr lvl="1"/>
            <a:endParaRPr lang="en-US" b="1" dirty="0"/>
          </a:p>
          <a:p>
            <a:pPr marL="0" indent="0">
              <a:buNone/>
            </a:pPr>
            <a:r>
              <a:rPr lang="en-US" b="1" dirty="0" smtClean="0"/>
              <a:t>Hypothesis:</a:t>
            </a:r>
            <a:r>
              <a:rPr lang="en-US" dirty="0" smtClean="0"/>
              <a:t> The implementation of a VTE prophylaxis “smart order set” would increase order for risk-appropriate VTE prophylaxis and decrease VTE events without compromising safety</a:t>
            </a:r>
            <a:endParaRPr lang="en-US" b="1" dirty="0" smtClean="0"/>
          </a:p>
          <a:p>
            <a:pPr lvl="1"/>
            <a:endParaRPr lang="en-US" dirty="0"/>
          </a:p>
        </p:txBody>
      </p:sp>
    </p:spTree>
    <p:extLst>
      <p:ext uri="{BB962C8B-B14F-4D97-AF65-F5344CB8AC3E}">
        <p14:creationId xmlns:p14="http://schemas.microsoft.com/office/powerpoint/2010/main" val="147888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Simplified Flowchart of the Smart </a:t>
            </a:r>
            <a:r>
              <a:rPr lang="en-US" dirty="0"/>
              <a:t>O</a:t>
            </a:r>
            <a:r>
              <a:rPr lang="en-US" dirty="0" smtClean="0"/>
              <a:t>rder </a:t>
            </a:r>
            <a:r>
              <a:rPr lang="en-US" dirty="0"/>
              <a:t>S</a:t>
            </a:r>
            <a:r>
              <a:rPr lang="en-US" dirty="0" smtClean="0"/>
              <a:t>et</a:t>
            </a:r>
            <a:endParaRPr lang="en-US" dirty="0"/>
          </a:p>
        </p:txBody>
      </p:sp>
      <p:pic>
        <p:nvPicPr>
          <p:cNvPr id="4" name="Picture 3"/>
          <p:cNvPicPr>
            <a:picLocks noChangeAspect="1"/>
          </p:cNvPicPr>
          <p:nvPr/>
        </p:nvPicPr>
        <p:blipFill rotWithShape="1">
          <a:blip r:embed="rId3"/>
          <a:srcRect b="41869"/>
          <a:stretch/>
        </p:blipFill>
        <p:spPr>
          <a:xfrm>
            <a:off x="393826" y="2169038"/>
            <a:ext cx="5867662" cy="3128518"/>
          </a:xfrm>
          <a:prstGeom prst="rect">
            <a:avLst/>
          </a:prstGeom>
        </p:spPr>
      </p:pic>
      <p:pic>
        <p:nvPicPr>
          <p:cNvPr id="5" name="Picture 4"/>
          <p:cNvPicPr>
            <a:picLocks noChangeAspect="1"/>
          </p:cNvPicPr>
          <p:nvPr/>
        </p:nvPicPr>
        <p:blipFill rotWithShape="1">
          <a:blip r:embed="rId3"/>
          <a:srcRect t="59176"/>
          <a:stretch/>
        </p:blipFill>
        <p:spPr>
          <a:xfrm>
            <a:off x="6813889" y="2109402"/>
            <a:ext cx="5223061" cy="1955701"/>
          </a:xfrm>
          <a:prstGeom prst="rect">
            <a:avLst/>
          </a:prstGeom>
        </p:spPr>
      </p:pic>
    </p:spTree>
    <p:extLst>
      <p:ext uri="{BB962C8B-B14F-4D97-AF65-F5344CB8AC3E}">
        <p14:creationId xmlns:p14="http://schemas.microsoft.com/office/powerpoint/2010/main" val="56132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t>Retroactive cohort study of patients</a:t>
            </a:r>
          </a:p>
          <a:p>
            <a:pPr lvl="1"/>
            <a:r>
              <a:rPr lang="en-US" dirty="0" smtClean="0"/>
              <a:t>During November 2007 (1 month prior to smart order set activation)</a:t>
            </a:r>
          </a:p>
          <a:p>
            <a:pPr lvl="1"/>
            <a:r>
              <a:rPr lang="en-US" dirty="0" smtClean="0"/>
              <a:t>And April 2010 (1 month prior to data collection)</a:t>
            </a:r>
          </a:p>
          <a:p>
            <a:r>
              <a:rPr lang="en-US" dirty="0" smtClean="0"/>
              <a:t>The EPR and CPOE system manually reviewed</a:t>
            </a:r>
          </a:p>
          <a:p>
            <a:r>
              <a:rPr lang="en-US" dirty="0" smtClean="0"/>
              <a:t>Compared VTE prophylaxis patients pre and post-implementation</a:t>
            </a:r>
          </a:p>
          <a:p>
            <a:pPr lvl="1"/>
            <a:r>
              <a:rPr lang="en-US" dirty="0" smtClean="0"/>
              <a:t>Using chi squares and t tests</a:t>
            </a:r>
          </a:p>
          <a:p>
            <a:pPr lvl="1"/>
            <a:r>
              <a:rPr lang="en-US" dirty="0" smtClean="0"/>
              <a:t>Compared patient demographics, risk factors, and contraindications</a:t>
            </a:r>
          </a:p>
          <a:p>
            <a:pPr lvl="1"/>
            <a:endParaRPr lang="en-US" dirty="0" smtClean="0"/>
          </a:p>
        </p:txBody>
      </p:sp>
    </p:spTree>
    <p:extLst>
      <p:ext uri="{BB962C8B-B14F-4D97-AF65-F5344CB8AC3E}">
        <p14:creationId xmlns:p14="http://schemas.microsoft.com/office/powerpoint/2010/main" val="12810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Results: Prescription of VTE prophylaxis</a:t>
            </a:r>
            <a:endParaRPr lang="en-US" dirty="0"/>
          </a:p>
        </p:txBody>
      </p:sp>
      <p:pic>
        <p:nvPicPr>
          <p:cNvPr id="4" name="Picture 3"/>
          <p:cNvPicPr>
            <a:picLocks noChangeAspect="1"/>
          </p:cNvPicPr>
          <p:nvPr/>
        </p:nvPicPr>
        <p:blipFill rotWithShape="1">
          <a:blip r:embed="rId3"/>
          <a:srcRect l="52731" t="26337" r="3727" b="8662"/>
          <a:stretch/>
        </p:blipFill>
        <p:spPr>
          <a:xfrm>
            <a:off x="2981357" y="1436688"/>
            <a:ext cx="6229285" cy="5230812"/>
          </a:xfrm>
          <a:prstGeom prst="rect">
            <a:avLst/>
          </a:prstGeom>
        </p:spPr>
      </p:pic>
      <p:sp>
        <p:nvSpPr>
          <p:cNvPr id="6" name="Rectangle 5"/>
          <p:cNvSpPr/>
          <p:nvPr/>
        </p:nvSpPr>
        <p:spPr>
          <a:xfrm>
            <a:off x="2981357" y="2063750"/>
            <a:ext cx="6229285" cy="90805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45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Results:  Clinical outcomes</a:t>
            </a:r>
            <a:endParaRPr lang="en-US" dirty="0"/>
          </a:p>
        </p:txBody>
      </p:sp>
      <p:pic>
        <p:nvPicPr>
          <p:cNvPr id="4" name="Picture 3"/>
          <p:cNvPicPr>
            <a:picLocks noChangeAspect="1"/>
          </p:cNvPicPr>
          <p:nvPr/>
        </p:nvPicPr>
        <p:blipFill rotWithShape="1">
          <a:blip r:embed="rId3"/>
          <a:srcRect l="53229" t="20000" r="4322" b="5556"/>
          <a:stretch/>
        </p:blipFill>
        <p:spPr>
          <a:xfrm>
            <a:off x="3515288" y="1518098"/>
            <a:ext cx="5161424" cy="5091761"/>
          </a:xfrm>
          <a:prstGeom prst="rect">
            <a:avLst/>
          </a:prstGeom>
        </p:spPr>
      </p:pic>
      <p:sp>
        <p:nvSpPr>
          <p:cNvPr id="6" name="Rectangle 5"/>
          <p:cNvSpPr/>
          <p:nvPr/>
        </p:nvSpPr>
        <p:spPr>
          <a:xfrm>
            <a:off x="3426388" y="2292350"/>
            <a:ext cx="5300885" cy="4191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5558" y="5345206"/>
            <a:ext cx="5281716" cy="73921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567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2935</TotalTime>
  <Words>1399</Words>
  <Application>Microsoft Office PowerPoint</Application>
  <PresentationFormat>Widescreen</PresentationFormat>
  <Paragraphs>77</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Paper Seminar Presentation</vt:lpstr>
      <vt:lpstr>Project Statement</vt:lpstr>
      <vt:lpstr>Impact of a venous thromboembolism prophylaxis “smart order set”: Improved compliance, fewer events</vt:lpstr>
      <vt:lpstr>Background Information</vt:lpstr>
      <vt:lpstr>Development of “smart order set”</vt:lpstr>
      <vt:lpstr>Simplified Flowchart of the Smart Order Set</vt:lpstr>
      <vt:lpstr>Methodology</vt:lpstr>
      <vt:lpstr>Key Results: Prescription of VTE prophylaxis</vt:lpstr>
      <vt:lpstr>Key Results:  Clinical outcomes</vt:lpstr>
      <vt:lpstr>Significance of Key Results</vt:lpstr>
      <vt:lpstr>Conclusion</vt:lpstr>
      <vt:lpstr>Personal Assessment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Eliminating Health Care Disparities With Mandatory Clinical Decision Support</dc:title>
  <dc:creator>Vamsi Chunduru</dc:creator>
  <cp:lastModifiedBy>Stephen Chen</cp:lastModifiedBy>
  <cp:revision>63</cp:revision>
  <cp:lastPrinted>2015-02-26T06:33:09Z</cp:lastPrinted>
  <dcterms:created xsi:type="dcterms:W3CDTF">2015-02-25T19:30:27Z</dcterms:created>
  <dcterms:modified xsi:type="dcterms:W3CDTF">2015-03-03T16:10:38Z</dcterms:modified>
</cp:coreProperties>
</file>