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21945600"/>
  <p:notesSz cx="6858000" cy="9144000"/>
  <p:embeddedFontLst>
    <p:embeddedFont>
      <p:font typeface="Arim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904">
          <p15:clr>
            <a:srgbClr val="A4A3A4"/>
          </p15:clr>
        </p15:guide>
        <p15:guide id="2" pos="6912">
          <p15:clr>
            <a:srgbClr val="A4A3A4"/>
          </p15:clr>
        </p15:guide>
        <p15:guide id="3" orient="horz" pos="1368">
          <p15:clr>
            <a:srgbClr val="747775"/>
          </p15:clr>
        </p15:guide>
        <p15:guide id="4" pos="572">
          <p15:clr>
            <a:srgbClr val="747775"/>
          </p15:clr>
        </p15:guide>
        <p15:guide id="5" pos="7233">
          <p15:clr>
            <a:srgbClr val="747775"/>
          </p15:clr>
        </p15:guide>
        <p15:guide id="6" pos="13398">
          <p15:clr>
            <a:srgbClr val="747775"/>
          </p15:clr>
        </p15:guide>
        <p15:guide id="7" orient="horz" pos="11404">
          <p15:clr>
            <a:srgbClr val="747775"/>
          </p15:clr>
        </p15:guide>
        <p15:guide id="8" pos="9576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11" roundtripDataSignature="AMtx7mjLbsUFC4lOfXiaFmdX8zg4uC85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904" orient="horz"/>
        <p:guide pos="6912"/>
        <p:guide pos="1368" orient="horz"/>
        <p:guide pos="572"/>
        <p:guide pos="7233"/>
        <p:guide pos="13398"/>
        <p:guide pos="11404" orient="horz"/>
        <p:guide pos="957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Arim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00300" y="1143000"/>
            <a:ext cx="2057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19f9800d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performance: manual, one image, batch image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synthex output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l2 norm </a:t>
            </a:r>
            <a:endParaRPr/>
          </a:p>
        </p:txBody>
      </p:sp>
      <p:sp>
        <p:nvSpPr>
          <p:cNvPr id="80" name="Google Shape;80;g2419f9800d6_0_0:notes"/>
          <p:cNvSpPr/>
          <p:nvPr>
            <p:ph idx="2" type="sldImg"/>
          </p:nvPr>
        </p:nvSpPr>
        <p:spPr>
          <a:xfrm>
            <a:off x="2400300" y="1143000"/>
            <a:ext cx="2057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4800601" y="13762038"/>
            <a:ext cx="26335037" cy="4662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-4602162" y="9174163"/>
            <a:ext cx="26335037" cy="13838237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646238" y="9509125"/>
            <a:ext cx="18653125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733550" y="21153438"/>
            <a:ext cx="18653125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733550" y="13952538"/>
            <a:ext cx="1865312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646238" y="9509125"/>
            <a:ext cx="9250362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11049000" y="9509125"/>
            <a:ext cx="9250363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1096963" y="1317625"/>
            <a:ext cx="197516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1096963" y="7369175"/>
            <a:ext cx="9696450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1096963" y="10439400"/>
            <a:ext cx="9696450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11147425" y="7369175"/>
            <a:ext cx="9701213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4" name="Google Shape;44;p8"/>
          <p:cNvSpPr txBox="1"/>
          <p:nvPr>
            <p:ph idx="4" type="body"/>
          </p:nvPr>
        </p:nvSpPr>
        <p:spPr>
          <a:xfrm>
            <a:off x="11147425" y="10439400"/>
            <a:ext cx="9701213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096963" y="1311275"/>
            <a:ext cx="7219950" cy="5576888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8580438" y="1311275"/>
            <a:ext cx="12268200" cy="28093988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1096963" y="6888163"/>
            <a:ext cx="7219950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302125" y="23042563"/>
            <a:ext cx="13166725" cy="2720975"/>
          </a:xfrm>
          <a:prstGeom prst="rect">
            <a:avLst/>
          </a:prstGeom>
          <a:noFill/>
          <a:ln>
            <a:noFill/>
          </a:ln>
        </p:spPr>
        <p:txBody>
          <a:bodyPr anchorCtr="0" anchor="b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4302125" y="2941638"/>
            <a:ext cx="13166725" cy="1975008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4302125" y="25763538"/>
            <a:ext cx="13166725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1096963" y="10058400"/>
            <a:ext cx="19751675" cy="186531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646238" y="2925763"/>
            <a:ext cx="186531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750" lIns="313500" spcFirstLastPara="1" rIns="313500" wrap="square" tIns="1567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646238" y="9509125"/>
            <a:ext cx="18653125" cy="1975167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-9271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•"/>
              <a:defRPr b="0" i="0" sz="1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38200" lvl="1" marL="914400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Times New Roman"/>
              <a:buChar char="–"/>
              <a:defRPr b="0" i="0" sz="9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49300" lvl="2" marL="1371600" marR="0" rtl="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Times New Roman"/>
              <a:buChar char="•"/>
              <a:defRPr b="0" i="0" sz="8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66750" lvl="3" marL="18288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–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66750" lvl="4" marL="22860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66750" lvl="5" marL="27432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66750" lvl="6" marL="32004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66750" lvl="7" marL="36576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66750" lvl="8" marL="41148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Times New Roman"/>
              <a:buChar char="»"/>
              <a:defRPr b="0" i="0" sz="6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646238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7497763" y="29992638"/>
            <a:ext cx="6950075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5727363" y="29992638"/>
            <a:ext cx="4572000" cy="2193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156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jpg"/><Relationship Id="rId9" Type="http://schemas.openxmlformats.org/officeDocument/2006/relationships/image" Target="../media/image9.gif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19f9800d6_0_0"/>
          <p:cNvSpPr/>
          <p:nvPr/>
        </p:nvSpPr>
        <p:spPr>
          <a:xfrm>
            <a:off x="11482725" y="7953350"/>
            <a:ext cx="9786600" cy="12418500"/>
          </a:xfrm>
          <a:prstGeom prst="roundRect">
            <a:avLst>
              <a:gd fmla="val 4432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419f9800d6_0_0"/>
          <p:cNvSpPr txBox="1"/>
          <p:nvPr/>
        </p:nvSpPr>
        <p:spPr>
          <a:xfrm>
            <a:off x="11714775" y="8082625"/>
            <a:ext cx="9322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and Results</a:t>
            </a:r>
            <a:endParaRPr b="1" i="0" sz="3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successfully integrated SyntheX and </a:t>
            </a:r>
            <a:r>
              <a:rPr lang="en-US" sz="2600">
                <a:solidFill>
                  <a:schemeClr val="dk1"/>
                </a:solidFill>
              </a:rPr>
              <a:t>xreg as a sole package called XREGI. The package can be installed and utilized with simple terminal commands: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444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XREGI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provides a toolkit for processing data between every module, allowing for seamless integration and efficient data transfer.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W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created documentation for both SyntheX and </a:t>
            </a:r>
            <a:r>
              <a:rPr lang="en-US" sz="2600">
                <a:solidFill>
                  <a:schemeClr val="dk1"/>
                </a:solidFill>
              </a:rPr>
              <a:t>XREGI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providing users with the necessary resources to effectively </a:t>
            </a:r>
            <a:r>
              <a:rPr lang="en-US" sz="2600">
                <a:solidFill>
                  <a:schemeClr val="dk1"/>
                </a:solidFill>
              </a:rPr>
              <a:t>leverage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package</a:t>
            </a:r>
            <a:r>
              <a:rPr lang="en-US" sz="2600">
                <a:solidFill>
                  <a:schemeClr val="dk1"/>
                </a:solidFill>
              </a:rPr>
              <a:t> to accelerate their research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419f9800d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6224" y="13399569"/>
            <a:ext cx="8399601" cy="635712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419f9800d6_0_0"/>
          <p:cNvSpPr txBox="1"/>
          <p:nvPr/>
        </p:nvSpPr>
        <p:spPr>
          <a:xfrm>
            <a:off x="12550300" y="20024925"/>
            <a:ext cx="856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</a:t>
            </a:r>
            <a:r>
              <a:rPr b="1" lang="en-US"/>
              <a:t>4</a:t>
            </a:r>
            <a:r>
              <a:rPr b="1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/>
              <a:t>The landmarks are detected by SyntheX and the projection matrix is solved by xreg </a:t>
            </a:r>
            <a:endParaRPr/>
          </a:p>
        </p:txBody>
      </p:sp>
      <p:sp>
        <p:nvSpPr>
          <p:cNvPr id="86" name="Google Shape;86;g2419f9800d6_0_0"/>
          <p:cNvSpPr txBox="1"/>
          <p:nvPr/>
        </p:nvSpPr>
        <p:spPr>
          <a:xfrm>
            <a:off x="1224825" y="18335625"/>
            <a:ext cx="9608400" cy="9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 u="sng">
                <a:solidFill>
                  <a:schemeClr val="dk1"/>
                </a:solidFill>
              </a:rPr>
              <a:t>The Solution</a:t>
            </a:r>
            <a:endParaRPr b="1" sz="3600" u="sng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The registration workflow is proposed and implemented.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Our proposed package, XREGI, is modularized into three classes, namely </a:t>
            </a:r>
            <a:r>
              <a:rPr b="1" lang="en-US" sz="2600">
                <a:solidFill>
                  <a:schemeClr val="dk1"/>
                </a:solidFill>
              </a:rPr>
              <a:t>LandmarkDetector</a:t>
            </a:r>
            <a:r>
              <a:rPr lang="en-US" sz="2600">
                <a:solidFill>
                  <a:schemeClr val="dk1"/>
                </a:solidFill>
              </a:rPr>
              <a:t>, </a:t>
            </a:r>
            <a:r>
              <a:rPr b="1" lang="en-US" sz="2600">
                <a:solidFill>
                  <a:schemeClr val="dk1"/>
                </a:solidFill>
              </a:rPr>
              <a:t>RegistrationSolver</a:t>
            </a:r>
            <a:r>
              <a:rPr lang="en-US" sz="2600">
                <a:solidFill>
                  <a:schemeClr val="dk1"/>
                </a:solidFill>
              </a:rPr>
              <a:t> and </a:t>
            </a:r>
            <a:r>
              <a:rPr b="1" lang="en-US" sz="2600">
                <a:solidFill>
                  <a:schemeClr val="dk1"/>
                </a:solidFill>
              </a:rPr>
              <a:t>Registration2D3D</a:t>
            </a:r>
            <a:r>
              <a:rPr lang="en-US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-3921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LandmarkDetector </a:t>
            </a:r>
            <a:r>
              <a:rPr lang="en-US" sz="2600">
                <a:solidFill>
                  <a:schemeClr val="dk1"/>
                </a:solidFill>
              </a:rPr>
              <a:t>class and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RegistrationSolver </a:t>
            </a:r>
            <a:r>
              <a:rPr lang="en-US" sz="2600">
                <a:solidFill>
                  <a:schemeClr val="dk1"/>
                </a:solidFill>
              </a:rPr>
              <a:t>class integrate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2600">
                <a:solidFill>
                  <a:schemeClr val="dk1"/>
                </a:solidFill>
              </a:rPr>
              <a:t>features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SyntheX and xreg </a:t>
            </a:r>
            <a:r>
              <a:rPr lang="en-US" sz="2600">
                <a:solidFill>
                  <a:schemeClr val="dk1"/>
                </a:solidFill>
              </a:rPr>
              <a:t>separately. The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Registration2D3D </a:t>
            </a:r>
            <a:r>
              <a:rPr lang="en-US" sz="2600">
                <a:solidFill>
                  <a:schemeClr val="dk1"/>
                </a:solidFill>
              </a:rPr>
              <a:t>computes the projection matrix by utilizing the functionalities of the other two classes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 and provides interfaces for future modularization substitution and development. 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87" name="Google Shape;87;g2419f9800d6_0_0"/>
          <p:cNvSpPr/>
          <p:nvPr/>
        </p:nvSpPr>
        <p:spPr>
          <a:xfrm>
            <a:off x="14797400" y="27380475"/>
            <a:ext cx="6526200" cy="5272800"/>
          </a:xfrm>
          <a:prstGeom prst="roundRect">
            <a:avLst>
              <a:gd fmla="val 467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419f9800d6_0_0"/>
          <p:cNvSpPr/>
          <p:nvPr/>
        </p:nvSpPr>
        <p:spPr>
          <a:xfrm>
            <a:off x="11482725" y="20722563"/>
            <a:ext cx="9786600" cy="6307200"/>
          </a:xfrm>
          <a:prstGeom prst="roundRect">
            <a:avLst>
              <a:gd fmla="val 467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419f9800d6_0_0"/>
          <p:cNvSpPr/>
          <p:nvPr/>
        </p:nvSpPr>
        <p:spPr>
          <a:xfrm>
            <a:off x="908775" y="7953350"/>
            <a:ext cx="10054800" cy="9796500"/>
          </a:xfrm>
          <a:prstGeom prst="roundRect">
            <a:avLst>
              <a:gd fmla="val 467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419f9800d6_0_0"/>
          <p:cNvSpPr txBox="1"/>
          <p:nvPr>
            <p:ph type="title"/>
          </p:nvPr>
        </p:nvSpPr>
        <p:spPr>
          <a:xfrm>
            <a:off x="1671213" y="704850"/>
            <a:ext cx="19623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750" lIns="313500" spcFirstLastPara="1" rIns="3135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6600"/>
              <a:t>Making 2D/3D Registration Accessible</a:t>
            </a:r>
            <a:br>
              <a:rPr b="1" lang="en-US" sz="6600"/>
            </a:br>
            <a:r>
              <a:rPr b="1" i="1" lang="en-US" sz="3200"/>
              <a:t>Computer Integrated Surgery II</a:t>
            </a:r>
            <a:br>
              <a:rPr b="1" i="1" lang="en-US" sz="3200"/>
            </a:br>
            <a:r>
              <a:rPr b="1" i="1" lang="en-US" sz="3200"/>
              <a:t>Spring, 2023</a:t>
            </a:r>
            <a:br>
              <a:rPr b="1" i="1" lang="en-US" sz="3200"/>
            </a:br>
            <a:r>
              <a:rPr b="1" i="1" lang="en-US" sz="3200"/>
              <a:t>Jiaming Zhang, Zhangcong She, under the auspices of Benjamin Killeen and Professor Mathias Unberath </a:t>
            </a:r>
            <a:br>
              <a:rPr b="1" i="1" lang="en-US" sz="3200"/>
            </a:br>
            <a:br>
              <a:rPr b="1" i="1" lang="en-US" sz="3200"/>
            </a:br>
            <a:endParaRPr b="1" i="1" sz="3200"/>
          </a:p>
        </p:txBody>
      </p:sp>
      <p:grpSp>
        <p:nvGrpSpPr>
          <p:cNvPr id="91" name="Google Shape;91;g2419f9800d6_0_0"/>
          <p:cNvGrpSpPr/>
          <p:nvPr/>
        </p:nvGrpSpPr>
        <p:grpSpPr>
          <a:xfrm>
            <a:off x="908775" y="3567250"/>
            <a:ext cx="20382300" cy="3162300"/>
            <a:chOff x="886975" y="4014225"/>
            <a:chExt cx="20382300" cy="3162300"/>
          </a:xfrm>
        </p:grpSpPr>
        <p:sp>
          <p:nvSpPr>
            <p:cNvPr id="92" name="Google Shape;92;g2419f9800d6_0_0"/>
            <p:cNvSpPr/>
            <p:nvPr/>
          </p:nvSpPr>
          <p:spPr>
            <a:xfrm>
              <a:off x="886975" y="4014225"/>
              <a:ext cx="20382300" cy="3162300"/>
            </a:xfrm>
            <a:prstGeom prst="roundRect">
              <a:avLst>
                <a:gd fmla="val 1601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g2419f9800d6_0_0"/>
            <p:cNvSpPr txBox="1"/>
            <p:nvPr/>
          </p:nvSpPr>
          <p:spPr>
            <a:xfrm>
              <a:off x="1220325" y="4052625"/>
              <a:ext cx="19905000" cy="30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8925" lvl="0" marL="346075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b="0" i="0" sz="3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44500" lvl="0" marL="5143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lang="en-US" sz="2600"/>
                <a:t>Proposed a unified and modularized architecture in Python for solving 2D/3D registration problem. </a:t>
              </a:r>
              <a:endParaRPr sz="2600"/>
            </a:p>
            <a:p>
              <a:pPr indent="-444500" lvl="0" marL="5143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lang="en-US" sz="2600"/>
                <a:t>Incorporated an AI-based 2D landmark detention model, SyntheX, with a registration solver, xreg, into an integrated pipeline.</a:t>
              </a:r>
              <a:endParaRPr sz="2600"/>
            </a:p>
            <a:p>
              <a:pPr indent="-444500" lvl="0" marL="5143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Char char="•"/>
              </a:pPr>
              <a:r>
                <a:rPr lang="en-US" sz="2600"/>
                <a:t>Encapsulated the functionalities into XREGI–a Python package with highly reconfigurable architecture.</a:t>
              </a:r>
              <a:r>
                <a:rPr b="0" i="0" lang="en-US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With </a:t>
              </a:r>
              <a:r>
                <a:rPr lang="en-US" sz="2600"/>
                <a:t>XREGI</a:t>
              </a:r>
              <a:r>
                <a:rPr b="0" i="0" lang="en-US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users can streamline registration process and achieve results efficiently. </a:t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44500" lvl="0" marL="51435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600"/>
                <a:buChar char="•"/>
              </a:pPr>
              <a:r>
                <a:rPr lang="en-US" sz="2600"/>
                <a:t>Our proposed approach simplified the tedious and time-consuming 2D/3D registration process so that it can be utilized in the intraoperative real-time applications without the need of expertize.</a:t>
              </a:r>
              <a:endParaRPr sz="2600"/>
            </a:p>
          </p:txBody>
        </p:sp>
      </p:grpSp>
      <p:sp>
        <p:nvSpPr>
          <p:cNvPr id="94" name="Google Shape;94;g2419f9800d6_0_0"/>
          <p:cNvSpPr txBox="1"/>
          <p:nvPr/>
        </p:nvSpPr>
        <p:spPr>
          <a:xfrm>
            <a:off x="1288430" y="7953353"/>
            <a:ext cx="93225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48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 u="sng"/>
              <a:t>Problem Formulation</a:t>
            </a:r>
            <a:endParaRPr b="1" sz="3600" u="sng"/>
          </a:p>
          <a:p>
            <a:pPr indent="-392112" lvl="0" marL="40481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/>
              <a:t>2D/3D registration problem is to find the projection matrix between the CT coordinate system and the X-ray frame.</a:t>
            </a:r>
            <a:endParaRPr sz="2600"/>
          </a:p>
          <a:p>
            <a:pPr indent="-392112" lvl="0" marL="40481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intr</a:t>
            </a:r>
            <a:r>
              <a:rPr lang="en-US" sz="2600"/>
              <a:t>aoperative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applications of </a:t>
            </a:r>
            <a:r>
              <a:rPr lang="en-US" sz="2600"/>
              <a:t>the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/>
              <a:t>existing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2D/3D registration </a:t>
            </a:r>
            <a:r>
              <a:rPr lang="en-US" sz="2600"/>
              <a:t>solutions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/>
              <a:t>are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/>
              <a:t>limited by their incompatibility and lack of generalization.</a:t>
            </a:r>
            <a:endParaRPr sz="2600"/>
          </a:p>
          <a:p>
            <a:pPr indent="-392112" lvl="0" marL="40481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Intraoperative registration requires the solver to automatically solve the problem in the real-time.</a:t>
            </a:r>
            <a:endParaRPr sz="26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issues </a:t>
            </a:r>
            <a:r>
              <a:rPr lang="en-US" sz="2600"/>
              <a:t>lead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frustration and inefficiency in the registration workflow, highlighting the need for a more user-friendly and streamlined solution.</a:t>
            </a:r>
            <a:endParaRPr sz="2600"/>
          </a:p>
        </p:txBody>
      </p:sp>
      <p:sp>
        <p:nvSpPr>
          <p:cNvPr id="95" name="Google Shape;95;g2419f9800d6_0_0"/>
          <p:cNvSpPr txBox="1"/>
          <p:nvPr/>
        </p:nvSpPr>
        <p:spPr>
          <a:xfrm>
            <a:off x="15064025" y="29987476"/>
            <a:ext cx="612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012" lvl="0" marL="40481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419f9800d6_0_0"/>
          <p:cNvSpPr txBox="1"/>
          <p:nvPr/>
        </p:nvSpPr>
        <p:spPr>
          <a:xfrm>
            <a:off x="12011013" y="24923529"/>
            <a:ext cx="9258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7012" lvl="0" marL="40481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419f9800d6_0_0"/>
          <p:cNvSpPr txBox="1"/>
          <p:nvPr/>
        </p:nvSpPr>
        <p:spPr>
          <a:xfrm>
            <a:off x="14938850" y="27631125"/>
            <a:ext cx="62433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4812" lvl="0" marL="40481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We 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hank Dr. Cong Gao and Dr. Robert Grupp for </a:t>
            </a:r>
            <a:r>
              <a:rPr lang="en-US" sz="2000">
                <a:solidFill>
                  <a:schemeClr val="dk1"/>
                </a:solidFill>
              </a:rPr>
              <a:t>making the source code of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SyntheX</a:t>
            </a:r>
            <a:r>
              <a:rPr lang="en-US" sz="2000">
                <a:solidFill>
                  <a:schemeClr val="dk1"/>
                </a:solidFill>
              </a:rPr>
              <a:t> and xReg public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We 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hank </a:t>
            </a:r>
            <a:r>
              <a:rPr lang="en-US" sz="2000">
                <a:solidFill>
                  <a:schemeClr val="dk1"/>
                </a:solidFill>
              </a:rPr>
              <a:t>Prof. Russel Taylor, Prof. Mathias Unberath and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Benjamin Killeen for </a:t>
            </a:r>
            <a:r>
              <a:rPr lang="en-US" sz="2000">
                <a:solidFill>
                  <a:schemeClr val="dk1"/>
                </a:solidFill>
              </a:rPr>
              <a:t>their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invaluable help and guidance</a:t>
            </a:r>
            <a:endParaRPr sz="2000">
              <a:solidFill>
                <a:schemeClr val="dk1"/>
              </a:solidFill>
            </a:endParaRPr>
          </a:p>
          <a:p>
            <a:pPr indent="-404812" lvl="0" marL="4048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</a:rPr>
              <a:t>Reference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[1] C. Gao, “Synthetic data accelerates the development of generalizable learning-based algorithms for X-ray image analysis”, </a:t>
            </a:r>
            <a:r>
              <a:rPr i="1" lang="en-US">
                <a:solidFill>
                  <a:schemeClr val="dk1"/>
                </a:solidFill>
              </a:rPr>
              <a:t>Nature Machine Intelligence</a:t>
            </a:r>
            <a:r>
              <a:rPr lang="en-US">
                <a:solidFill>
                  <a:schemeClr val="dk1"/>
                </a:solidFill>
              </a:rPr>
              <a:t>, vol. 5, no. 3, pp. 294–308, 2023.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E1116"/>
                </a:solidFill>
                <a:latin typeface="Arimo"/>
                <a:ea typeface="Arimo"/>
                <a:cs typeface="Arimo"/>
                <a:sym typeface="Arimo"/>
              </a:rPr>
              <a:t>[2] Grupp, R.B., Unberath, M., Gao, C., Hegeman, R.A., Murphy, R.J., Alexander, C.P., Otake, Y., McArthur, B.A., Armand, M. and Taylor, R.H., 2020. Automatic annotation of hip anatomy in fluoroscopy for robust and efficient 2D/3D registration. International Journal of Computer Assisted Radiology and Surgery, pp.1-11.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8" name="Google Shape;98;g2419f9800d6_0_0"/>
          <p:cNvSpPr txBox="1"/>
          <p:nvPr/>
        </p:nvSpPr>
        <p:spPr>
          <a:xfrm>
            <a:off x="11714775" y="20865650"/>
            <a:ext cx="94020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 u="sng"/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 with novel project</a:t>
            </a:r>
            <a:r>
              <a:rPr lang="en-US" sz="2600"/>
              <a:t>ive paradigm to visualize the result on HoloLens</a:t>
            </a:r>
            <a:endParaRPr sz="2600"/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Submission to a peer-reviewed conference or journal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812" lvl="0" marL="4048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</a:rPr>
              <a:t>Lessons Learned</a:t>
            </a:r>
            <a:endParaRPr u="sng">
              <a:solidFill>
                <a:schemeClr val="dk1"/>
              </a:solidFill>
            </a:endParaRPr>
          </a:p>
          <a:p>
            <a:pPr indent="-392112" lvl="0" marL="4048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Having comprehensive documentation is crucial for facilitating understanding and collaboration on related projects</a:t>
            </a:r>
            <a:endParaRPr sz="2600">
              <a:solidFill>
                <a:schemeClr val="dk1"/>
              </a:solidFill>
            </a:endParaRPr>
          </a:p>
          <a:p>
            <a:pPr indent="-404812" lvl="0" marL="4048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</a:rPr>
              <a:t>Credits</a:t>
            </a:r>
            <a:endParaRPr u="sng">
              <a:solidFill>
                <a:schemeClr val="dk1"/>
              </a:solidFill>
            </a:endParaRPr>
          </a:p>
          <a:p>
            <a:pPr indent="-392112" lvl="0" marL="4048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Jiaming: xreg integration programming</a:t>
            </a:r>
            <a:endParaRPr sz="2600">
              <a:solidFill>
                <a:schemeClr val="dk1"/>
              </a:solidFill>
            </a:endParaRPr>
          </a:p>
          <a:p>
            <a:pPr indent="-392112" lvl="0" marL="4048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Zhangcong: SyntheX integration programming</a:t>
            </a:r>
            <a:endParaRPr sz="2600">
              <a:solidFill>
                <a:schemeClr val="dk1"/>
              </a:solidFill>
            </a:endParaRPr>
          </a:p>
          <a:p>
            <a:pPr indent="-392112" lvl="0" marL="4048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Both team members equally contributes to maintaining the repository and writing up the documentations.</a:t>
            </a:r>
            <a:endParaRPr sz="2600"/>
          </a:p>
        </p:txBody>
      </p:sp>
      <p:pic>
        <p:nvPicPr>
          <p:cNvPr id="99" name="Google Shape;99;g2419f9800d6_0_0"/>
          <p:cNvPicPr preferRelativeResize="0"/>
          <p:nvPr/>
        </p:nvPicPr>
        <p:blipFill rotWithShape="1">
          <a:blip r:embed="rId4">
            <a:alphaModFix/>
          </a:blip>
          <a:srcRect b="-5596" l="0" r="0" t="0"/>
          <a:stretch/>
        </p:blipFill>
        <p:spPr>
          <a:xfrm>
            <a:off x="237875" y="-12"/>
            <a:ext cx="2249177" cy="122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ign&#10;&#10;Description automatically generated" id="100" name="Google Shape;100;g2419f9800d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821" y="982644"/>
            <a:ext cx="2099238" cy="68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419f9800d6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2225" y="1892624"/>
            <a:ext cx="1680474" cy="55815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57150">
              <a:srgbClr val="000000"/>
            </a:outerShdw>
          </a:effectLst>
        </p:spPr>
      </p:pic>
      <p:sp>
        <p:nvSpPr>
          <p:cNvPr id="102" name="Google Shape;102;g2419f9800d6_0_0"/>
          <p:cNvSpPr txBox="1"/>
          <p:nvPr/>
        </p:nvSpPr>
        <p:spPr>
          <a:xfrm>
            <a:off x="3077725" y="23066300"/>
            <a:ext cx="624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</a:t>
            </a:r>
            <a:r>
              <a:rPr b="1" lang="en-US"/>
              <a:t>2</a:t>
            </a:r>
            <a:r>
              <a:rPr b="1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/>
              <a:t>Basic Workflow for the Proposed 2D/3D Registration Pipeline.</a:t>
            </a:r>
            <a:endParaRPr/>
          </a:p>
        </p:txBody>
      </p:sp>
      <p:grpSp>
        <p:nvGrpSpPr>
          <p:cNvPr id="103" name="Google Shape;103;g2419f9800d6_0_0"/>
          <p:cNvGrpSpPr/>
          <p:nvPr/>
        </p:nvGrpSpPr>
        <p:grpSpPr>
          <a:xfrm>
            <a:off x="1999584" y="19370723"/>
            <a:ext cx="8399585" cy="3559824"/>
            <a:chOff x="1421600" y="7511125"/>
            <a:chExt cx="9186903" cy="3955800"/>
          </a:xfrm>
        </p:grpSpPr>
        <p:pic>
          <p:nvPicPr>
            <p:cNvPr id="104" name="Google Shape;104;g2419f9800d6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21600" y="7511125"/>
              <a:ext cx="7881405" cy="395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g2419f9800d6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302989" y="7717177"/>
              <a:ext cx="1305510" cy="1412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2419f9800d6_0_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302993" y="9746336"/>
              <a:ext cx="1305510" cy="1412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g2419f9800d6_0_0"/>
          <p:cNvGrpSpPr/>
          <p:nvPr/>
        </p:nvGrpSpPr>
        <p:grpSpPr>
          <a:xfrm>
            <a:off x="1482675" y="12398351"/>
            <a:ext cx="8933998" cy="5246449"/>
            <a:chOff x="1577800" y="17180326"/>
            <a:chExt cx="8933998" cy="5246449"/>
          </a:xfrm>
        </p:grpSpPr>
        <p:pic>
          <p:nvPicPr>
            <p:cNvPr id="108" name="Google Shape;108;g2419f9800d6_0_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577800" y="17180326"/>
              <a:ext cx="8933998" cy="5039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g2419f9800d6_0_0"/>
            <p:cNvSpPr txBox="1"/>
            <p:nvPr/>
          </p:nvSpPr>
          <p:spPr>
            <a:xfrm>
              <a:off x="3458050" y="22118975"/>
              <a:ext cx="5173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Figure </a:t>
              </a:r>
              <a:r>
                <a:rPr b="1" lang="en-US"/>
                <a:t>1</a:t>
              </a:r>
              <a:r>
                <a:rPr b="1" i="0" lang="en-US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1" lang="en-US"/>
                <a:t>Frame Relationship for the X-ray, CT and Patient.</a:t>
              </a:r>
              <a:endParaRPr/>
            </a:p>
          </p:txBody>
        </p:sp>
      </p:grpSp>
      <p:pic>
        <p:nvPicPr>
          <p:cNvPr id="110" name="Google Shape;110;g2419f9800d6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62138" y="27520262"/>
            <a:ext cx="12195144" cy="449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g2419f9800d6_0_0"/>
          <p:cNvGrpSpPr/>
          <p:nvPr/>
        </p:nvGrpSpPr>
        <p:grpSpPr>
          <a:xfrm>
            <a:off x="886968" y="18104450"/>
            <a:ext cx="13542264" cy="14564825"/>
            <a:chOff x="886968" y="18104450"/>
            <a:chExt cx="13542264" cy="14564825"/>
          </a:xfrm>
        </p:grpSpPr>
        <p:pic>
          <p:nvPicPr>
            <p:cNvPr id="112" name="Google Shape;112;g2419f9800d6_0_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10800000">
              <a:off x="908775" y="1810445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g2419f9800d6_0_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-5400000">
              <a:off x="9144000" y="1810445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" name="Google Shape;114;g2419f9800d6_0_0"/>
            <p:cNvCxnSpPr/>
            <p:nvPr/>
          </p:nvCxnSpPr>
          <p:spPr>
            <a:xfrm flipH="1">
              <a:off x="899925" y="19789925"/>
              <a:ext cx="17700" cy="12109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5" name="Google Shape;115;g2419f9800d6_0_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5400000">
              <a:off x="10968500" y="25551663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2419f9800d6_0_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5400000">
              <a:off x="886968" y="30840475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" name="Google Shape;117;g2419f9800d6_0_0"/>
            <p:cNvCxnSpPr/>
            <p:nvPr/>
          </p:nvCxnSpPr>
          <p:spPr>
            <a:xfrm>
              <a:off x="2698750" y="18114264"/>
              <a:ext cx="6526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g2419f9800d6_0_0"/>
            <p:cNvCxnSpPr/>
            <p:nvPr/>
          </p:nvCxnSpPr>
          <p:spPr>
            <a:xfrm>
              <a:off x="10963656" y="19873375"/>
              <a:ext cx="19200" cy="580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9" name="Google Shape;119;g2419f9800d6_0_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-5400000">
              <a:off x="12590700" y="27354245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2419f9800d6_0_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2600432" y="3084047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" name="Google Shape;121;g2419f9800d6_0_0"/>
            <p:cNvCxnSpPr/>
            <p:nvPr/>
          </p:nvCxnSpPr>
          <p:spPr>
            <a:xfrm>
              <a:off x="14401800" y="28557350"/>
              <a:ext cx="17700" cy="255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g2419f9800d6_0_0"/>
            <p:cNvCxnSpPr/>
            <p:nvPr/>
          </p:nvCxnSpPr>
          <p:spPr>
            <a:xfrm>
              <a:off x="2657825" y="32653224"/>
              <a:ext cx="9966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3" name="Google Shape;123;g2419f9800d6_0_0"/>
          <p:cNvSpPr txBox="1"/>
          <p:nvPr/>
        </p:nvSpPr>
        <p:spPr>
          <a:xfrm>
            <a:off x="1482675" y="32092275"/>
            <a:ext cx="1271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</a:t>
            </a:r>
            <a:r>
              <a:rPr b="1" lang="en-US"/>
              <a:t>3</a:t>
            </a:r>
            <a:r>
              <a:rPr b="1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/>
              <a:t>Class diagram for XREGI. Its modularized design has made it possible for incorporating more advanced detector and solver in the future</a:t>
            </a:r>
            <a:endParaRPr/>
          </a:p>
        </p:txBody>
      </p:sp>
      <p:sp>
        <p:nvSpPr>
          <p:cNvPr id="124" name="Google Shape;124;g2419f9800d6_0_0"/>
          <p:cNvSpPr/>
          <p:nvPr/>
        </p:nvSpPr>
        <p:spPr>
          <a:xfrm>
            <a:off x="7836812" y="6573600"/>
            <a:ext cx="6526224" cy="1615572"/>
          </a:xfrm>
          <a:prstGeom prst="cloud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Georgia"/>
                <a:ea typeface="Georgia"/>
                <a:cs typeface="Georgia"/>
                <a:sym typeface="Georgia"/>
              </a:rPr>
              <a:t>$ </a:t>
            </a:r>
            <a:r>
              <a:rPr lang="en-US" sz="3900">
                <a:latin typeface="Georgia"/>
                <a:ea typeface="Georgia"/>
                <a:cs typeface="Georgia"/>
                <a:sym typeface="Georgia"/>
              </a:rPr>
              <a:t>pip install xregi</a:t>
            </a:r>
            <a:endParaRPr sz="39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5" name="Google Shape;125;g2419f9800d6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258049" y="9932197"/>
            <a:ext cx="8680939" cy="5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2000-06-11T17:47:40Z</dcterms:created>
  <dc:creator>J.L. Prince</dc:creator>
</cp:coreProperties>
</file>