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PT Sans Narrow"/>
      <p:regular r:id="rId17"/>
      <p:bold r:id="rId18"/>
    </p:embeddedFont>
    <p:embeddedFont>
      <p:font typeface="Open Sans"/>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FE2170FA-95F4-4209-90DC-47C37BA245B9}">
  <a:tblStyle styleId="{FE2170FA-95F4-4209-90DC-47C37BA245B9}"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font" Target="fonts/OpenSans-bold.fntdata"/><Relationship Id="rId11" Type="http://schemas.openxmlformats.org/officeDocument/2006/relationships/slide" Target="slides/slide6.xml"/><Relationship Id="rId22" Type="http://schemas.openxmlformats.org/officeDocument/2006/relationships/font" Target="fonts/OpenSans-boldItalic.fntdata"/><Relationship Id="rId10" Type="http://schemas.openxmlformats.org/officeDocument/2006/relationships/slide" Target="slides/slide5.xml"/><Relationship Id="rId21" Type="http://schemas.openxmlformats.org/officeDocument/2006/relationships/font" Target="fonts/OpenSans-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PTSansNarrow-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OpenSans-regular.fntdata"/><Relationship Id="rId6" Type="http://schemas.openxmlformats.org/officeDocument/2006/relationships/slide" Target="slides/slide1.xml"/><Relationship Id="rId18" Type="http://schemas.openxmlformats.org/officeDocument/2006/relationships/font" Target="fonts/PTSansNarrow-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64" name="Shape 6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E</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Shape 1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0" name="Shape 12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E</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6" name="Shape 12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Shape 6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0" name="Shape 7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nSpc>
                <a:spcPct val="100000"/>
              </a:lnSpc>
              <a:spcBef>
                <a:spcPts val="0"/>
              </a:spcBef>
              <a:spcAft>
                <a:spcPts val="0"/>
              </a:spcAft>
              <a:buNone/>
            </a:pPr>
            <a:r>
              <a:rPr lang="en" sz="1200">
                <a:latin typeface="Open Sans"/>
                <a:ea typeface="Open Sans"/>
                <a:cs typeface="Open Sans"/>
                <a:sym typeface="Open Sans"/>
              </a:rPr>
              <a:t>E</a:t>
            </a:r>
            <a:endParaRPr sz="1200">
              <a:latin typeface="Open Sans"/>
              <a:ea typeface="Open Sans"/>
              <a:cs typeface="Open Sans"/>
              <a:sym typeface="Open Sans"/>
            </a:endParaRPr>
          </a:p>
          <a:p>
            <a:pPr indent="0" lvl="0" marL="0" rtl="0">
              <a:lnSpc>
                <a:spcPct val="100000"/>
              </a:lnSpc>
              <a:spcBef>
                <a:spcPts val="0"/>
              </a:spcBef>
              <a:spcAft>
                <a:spcPts val="0"/>
              </a:spcAft>
              <a:buNone/>
            </a:pPr>
            <a:r>
              <a:rPr lang="en" sz="1200">
                <a:latin typeface="Open Sans"/>
                <a:ea typeface="Open Sans"/>
                <a:cs typeface="Open Sans"/>
                <a:sym typeface="Open Sans"/>
              </a:rPr>
              <a:t>This is what we will be working on to help achieve the overarching project goals.</a:t>
            </a:r>
            <a:endParaRPr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Shape 7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6" name="Shape 7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nSpc>
                <a:spcPct val="100000"/>
              </a:lnSpc>
              <a:spcBef>
                <a:spcPts val="0"/>
              </a:spcBef>
              <a:spcAft>
                <a:spcPts val="0"/>
              </a:spcAft>
              <a:buNone/>
            </a:pPr>
            <a:r>
              <a:rPr lang="en" sz="1200"/>
              <a:t>E</a:t>
            </a:r>
            <a:endParaRPr sz="1200"/>
          </a:p>
          <a:p>
            <a:pPr indent="0" lvl="0" marL="0" rtl="0">
              <a:lnSpc>
                <a:spcPct val="100000"/>
              </a:lnSpc>
              <a:spcBef>
                <a:spcPts val="0"/>
              </a:spcBef>
              <a:spcAft>
                <a:spcPts val="0"/>
              </a:spcAft>
              <a:buNone/>
            </a:pPr>
            <a:r>
              <a:rPr lang="en" sz="1200"/>
              <a:t>Changes:</a:t>
            </a:r>
            <a:endParaRPr sz="1200"/>
          </a:p>
          <a:p>
            <a:pPr indent="-304800" lvl="0" marL="457200" rtl="0">
              <a:lnSpc>
                <a:spcPct val="100000"/>
              </a:lnSpc>
              <a:spcBef>
                <a:spcPts val="0"/>
              </a:spcBef>
              <a:spcAft>
                <a:spcPts val="0"/>
              </a:spcAft>
              <a:buSzPts val="1200"/>
              <a:buChar char="-"/>
            </a:pPr>
            <a:r>
              <a:rPr lang="en" sz="1200"/>
              <a:t>Based on the unit we’re looking at and advice from our mentors, other factors were more relevant to model - time of arrival, day of week, age of patient, etc (linked distribution) we decided not to model acuity, but look into other factors </a:t>
            </a:r>
            <a:endParaRPr sz="1200"/>
          </a:p>
          <a:p>
            <a:pPr indent="-304800" lvl="0" marL="457200" rtl="0">
              <a:lnSpc>
                <a:spcPct val="100000"/>
              </a:lnSpc>
              <a:spcBef>
                <a:spcPts val="0"/>
              </a:spcBef>
              <a:spcAft>
                <a:spcPts val="0"/>
              </a:spcAft>
              <a:buSzPts val="1200"/>
              <a:buChar char="-"/>
            </a:pPr>
            <a:r>
              <a:rPr lang="en" sz="1200"/>
              <a:t>After speaking with mentors we decided to focus more on the patient census model making it include more patient attributes and creating a more accurate and robust model</a:t>
            </a:r>
            <a:endParaRPr sz="1200"/>
          </a:p>
          <a:p>
            <a:pPr indent="-304800" lvl="0" marL="457200" rtl="0">
              <a:lnSpc>
                <a:spcPct val="100000"/>
              </a:lnSpc>
              <a:spcBef>
                <a:spcPts val="0"/>
              </a:spcBef>
              <a:spcAft>
                <a:spcPts val="0"/>
              </a:spcAft>
              <a:buSzPts val="1200"/>
              <a:buChar char="-"/>
            </a:pPr>
            <a:r>
              <a:rPr lang="en" sz="1200"/>
              <a:t>Because we made the expected deliverable more extensive we are working towards a more feasible maximum deliverable</a:t>
            </a:r>
            <a:endParaRPr sz="1200"/>
          </a:p>
          <a:p>
            <a:pPr indent="-304800" lvl="0" marL="457200" rtl="0">
              <a:lnSpc>
                <a:spcPct val="100000"/>
              </a:lnSpc>
              <a:spcBef>
                <a:spcPts val="0"/>
              </a:spcBef>
              <a:spcAft>
                <a:spcPts val="0"/>
              </a:spcAft>
              <a:buSzPts val="1200"/>
              <a:buChar char="-"/>
            </a:pPr>
            <a:r>
              <a:rPr lang="en" sz="1200"/>
              <a:t>New maximum-&gt; analyzing results of applying different nursing levels given a patient census</a:t>
            </a:r>
            <a:endParaRPr sz="1200"/>
          </a:p>
          <a:p>
            <a:pPr indent="0" lvl="0" marL="0" rtl="0">
              <a:lnSpc>
                <a:spcPct val="100000"/>
              </a:lnSpc>
              <a:spcBef>
                <a:spcPts val="0"/>
              </a:spcBef>
              <a:spcAft>
                <a:spcPts val="0"/>
              </a:spcAft>
              <a:buNone/>
            </a:pPr>
            <a:r>
              <a:t/>
            </a:r>
            <a:endParaRPr sz="1200"/>
          </a:p>
          <a:p>
            <a:pPr indent="0" lvl="0" marL="0" rtl="0">
              <a:lnSpc>
                <a:spcPct val="100000"/>
              </a:lnSpc>
              <a:spcBef>
                <a:spcPts val="0"/>
              </a:spcBef>
              <a:spcAft>
                <a:spcPts val="0"/>
              </a:spcAft>
              <a:buNone/>
            </a:pPr>
            <a:r>
              <a:t/>
            </a:r>
            <a:endParaRPr sz="1200"/>
          </a:p>
          <a:p>
            <a:pPr indent="0" lvl="0" marL="0" rtl="0">
              <a:lnSpc>
                <a:spcPct val="100000"/>
              </a:lnSpc>
              <a:spcBef>
                <a:spcPts val="0"/>
              </a:spcBef>
              <a:spcAft>
                <a:spcPts val="0"/>
              </a:spcAft>
              <a:buNone/>
            </a:pPr>
            <a:r>
              <a:t/>
            </a:r>
            <a:endParaRPr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Shape 8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2" name="Shape 8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E/S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Shape 8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8" name="Shape 8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S-</a:t>
            </a:r>
            <a:endParaRPr/>
          </a:p>
          <a:p>
            <a:pPr indent="0" lvl="0" marL="0">
              <a:spcBef>
                <a:spcPts val="0"/>
              </a:spcBef>
              <a:spcAft>
                <a:spcPts val="0"/>
              </a:spcAft>
              <a:buNone/>
            </a:pPr>
            <a:r>
              <a:rPr lang="en"/>
              <a:t>Start with time attributes from simulation (time of arrival, day of week, season) from there choose age, gender, etc </a:t>
            </a:r>
            <a:r>
              <a:rPr lang="en"/>
              <a:t>probabilistically, sample</a:t>
            </a:r>
            <a:r>
              <a:rPr lang="en"/>
              <a:t> from this a specific duration distribution.</a:t>
            </a:r>
            <a:endParaRPr/>
          </a:p>
          <a:p>
            <a:pPr indent="0" lvl="0" marL="0">
              <a:spcBef>
                <a:spcPts val="0"/>
              </a:spcBef>
              <a:spcAft>
                <a:spcPts val="0"/>
              </a:spcAft>
              <a:buNone/>
            </a:pPr>
            <a:r>
              <a:rPr lang="en"/>
              <a:t>This will pass the duration to the simulation which will use this to create a patient census.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Shape 9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7" name="Shape 9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Shape 1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3" name="Shape 10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8" name="Shape 10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lang="en" sz="1200">
                <a:latin typeface="Open Sans"/>
                <a:ea typeface="Open Sans"/>
                <a:cs typeface="Open Sans"/>
                <a:sym typeface="Open Sans"/>
              </a:rPr>
              <a:t>S</a:t>
            </a:r>
            <a:endParaRPr sz="1200">
              <a:latin typeface="Open Sans"/>
              <a:ea typeface="Open Sans"/>
              <a:cs typeface="Open Sans"/>
              <a:sym typeface="Open Sans"/>
            </a:endParaRPr>
          </a:p>
          <a:p>
            <a:pPr indent="0" lvl="0" marL="0" rtl="0">
              <a:lnSpc>
                <a:spcPct val="115000"/>
              </a:lnSpc>
              <a:spcBef>
                <a:spcPts val="0"/>
              </a:spcBef>
              <a:spcAft>
                <a:spcPts val="0"/>
              </a:spcAft>
              <a:buNone/>
            </a:pPr>
            <a:r>
              <a:rPr lang="en" sz="1200">
                <a:latin typeface="Open Sans"/>
                <a:ea typeface="Open Sans"/>
                <a:cs typeface="Open Sans"/>
                <a:sym typeface="Open Sans"/>
              </a:rPr>
              <a:t>-In person meeting scheduled on Tuesday to get the unit NM’s perspective and knowledge about patient attributes and conditions of the simulation, we will also find out the nurse matching technique for the specific unit</a:t>
            </a:r>
            <a:endParaRPr sz="1200">
              <a:latin typeface="Open Sans"/>
              <a:ea typeface="Open Sans"/>
              <a:cs typeface="Open Sans"/>
              <a:sym typeface="Open San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Shape 11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4" name="Shape 11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cxnSp>
        <p:nvCxnSpPr>
          <p:cNvPr id="10" name="Shape 10"/>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Shape 11"/>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Shape 12"/>
          <p:cNvGrpSpPr/>
          <p:nvPr/>
        </p:nvGrpSpPr>
        <p:grpSpPr>
          <a:xfrm>
            <a:off x="1004144" y="1022025"/>
            <a:ext cx="7136668" cy="152400"/>
            <a:chOff x="1346429" y="1011300"/>
            <a:chExt cx="6452100" cy="152400"/>
          </a:xfrm>
        </p:grpSpPr>
        <p:cxnSp>
          <p:nvCxnSpPr>
            <p:cNvPr id="13" name="Shape 13"/>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Shape 14"/>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Shape 15"/>
          <p:cNvGrpSpPr/>
          <p:nvPr/>
        </p:nvGrpSpPr>
        <p:grpSpPr>
          <a:xfrm>
            <a:off x="1004151" y="3969100"/>
            <a:ext cx="7136668" cy="152400"/>
            <a:chOff x="1346435" y="3969088"/>
            <a:chExt cx="6452100" cy="152400"/>
          </a:xfrm>
        </p:grpSpPr>
        <p:cxnSp>
          <p:nvCxnSpPr>
            <p:cNvPr id="16" name="Shape 16"/>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Shape 17"/>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Shape 18"/>
          <p:cNvSpPr txBox="1"/>
          <p:nvPr>
            <p:ph type="ctrTitle"/>
          </p:nvPr>
        </p:nvSpPr>
        <p:spPr>
          <a:xfrm>
            <a:off x="1004150" y="1751764"/>
            <a:ext cx="7136700" cy="1022400"/>
          </a:xfrm>
          <a:prstGeom prst="rect">
            <a:avLst/>
          </a:prstGeom>
        </p:spPr>
        <p:txBody>
          <a:bodyPr anchorCtr="0" anchor="b" bIns="91425" lIns="91425" spcFirstLastPara="1" rIns="91425" wrap="square" tIns="91425"/>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Shape 19"/>
          <p:cNvSpPr txBox="1"/>
          <p:nvPr>
            <p:ph idx="1" type="subTitle"/>
          </p:nvPr>
        </p:nvSpPr>
        <p:spPr>
          <a:xfrm>
            <a:off x="2137225" y="2850039"/>
            <a:ext cx="48705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Shape 2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55" name="Shape 55"/>
        <p:cNvGrpSpPr/>
        <p:nvPr/>
      </p:nvGrpSpPr>
      <p:grpSpPr>
        <a:xfrm>
          <a:off x="0" y="0"/>
          <a:ext cx="0" cy="0"/>
          <a:chOff x="0" y="0"/>
          <a:chExt cx="0" cy="0"/>
        </a:xfrm>
      </p:grpSpPr>
      <p:sp>
        <p:nvSpPr>
          <p:cNvPr id="56" name="Shape 56"/>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7" name="Shape 57"/>
          <p:cNvSpPr txBox="1"/>
          <p:nvPr>
            <p:ph type="title"/>
          </p:nvPr>
        </p:nvSpPr>
        <p:spPr>
          <a:xfrm>
            <a:off x="311700" y="1304850"/>
            <a:ext cx="8520600" cy="1538400"/>
          </a:xfrm>
          <a:prstGeom prst="rect">
            <a:avLst/>
          </a:prstGeom>
        </p:spPr>
        <p:txBody>
          <a:bodyPr anchorCtr="0" anchor="ctr" bIns="91425" lIns="91425" spcFirstLastPara="1" rIns="91425" wrap="square" tIns="91425"/>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p:txBody>
      </p:sp>
      <p:sp>
        <p:nvSpPr>
          <p:cNvPr id="58" name="Shape 58"/>
          <p:cNvSpPr txBox="1"/>
          <p:nvPr>
            <p:ph idx="1" type="body"/>
          </p:nvPr>
        </p:nvSpPr>
        <p:spPr>
          <a:xfrm>
            <a:off x="311700" y="2995650"/>
            <a:ext cx="8520600" cy="10716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9" name="Shape 5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60" name="Shape 60"/>
        <p:cNvGrpSpPr/>
        <p:nvPr/>
      </p:nvGrpSpPr>
      <p:grpSpPr>
        <a:xfrm>
          <a:off x="0" y="0"/>
          <a:ext cx="0" cy="0"/>
          <a:chOff x="0" y="0"/>
          <a:chExt cx="0" cy="0"/>
        </a:xfrm>
      </p:grpSpPr>
      <p:sp>
        <p:nvSpPr>
          <p:cNvPr id="61" name="Shape 6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1" name="Shape 21"/>
        <p:cNvGrpSpPr/>
        <p:nvPr/>
      </p:nvGrpSpPr>
      <p:grpSpPr>
        <a:xfrm>
          <a:off x="0" y="0"/>
          <a:ext cx="0" cy="0"/>
          <a:chOff x="0" y="0"/>
          <a:chExt cx="0" cy="0"/>
        </a:xfrm>
      </p:grpSpPr>
      <p:sp>
        <p:nvSpPr>
          <p:cNvPr id="22" name="Shape 22"/>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 name="Shape 23"/>
          <p:cNvSpPr txBox="1"/>
          <p:nvPr>
            <p:ph type="title"/>
          </p:nvPr>
        </p:nvSpPr>
        <p:spPr>
          <a:xfrm>
            <a:off x="311700" y="814800"/>
            <a:ext cx="8571300" cy="9420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Shape 2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5" name="Shape 25"/>
        <p:cNvGrpSpPr/>
        <p:nvPr/>
      </p:nvGrpSpPr>
      <p:grpSpPr>
        <a:xfrm>
          <a:off x="0" y="0"/>
          <a:ext cx="0" cy="0"/>
          <a:chOff x="0" y="0"/>
          <a:chExt cx="0" cy="0"/>
        </a:xfrm>
      </p:grpSpPr>
      <p:sp>
        <p:nvSpPr>
          <p:cNvPr id="26" name="Shape 26"/>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7" name="Shape 27"/>
          <p:cNvSpPr txBox="1"/>
          <p:nvPr>
            <p:ph type="title"/>
          </p:nvPr>
        </p:nvSpPr>
        <p:spPr>
          <a:xfrm>
            <a:off x="311700" y="445025"/>
            <a:ext cx="8520600" cy="707400"/>
          </a:xfrm>
          <a:prstGeom prst="rect">
            <a:avLst/>
          </a:prstGeom>
        </p:spPr>
        <p:txBody>
          <a:bodyPr anchorCtr="0" anchor="t" bIns="91425" lIns="91425" spcFirstLastPara="1" rIns="91425" wrap="square" tIns="91425"/>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Shape 28"/>
          <p:cNvSpPr txBox="1"/>
          <p:nvPr>
            <p:ph idx="1" type="body"/>
          </p:nvPr>
        </p:nvSpPr>
        <p:spPr>
          <a:xfrm>
            <a:off x="311700" y="1266325"/>
            <a:ext cx="8520600" cy="33027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9" name="Shape 2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30" name="Shape 30"/>
        <p:cNvGrpSpPr/>
        <p:nvPr/>
      </p:nvGrpSpPr>
      <p:grpSpPr>
        <a:xfrm>
          <a:off x="0" y="0"/>
          <a:ext cx="0" cy="0"/>
          <a:chOff x="0" y="0"/>
          <a:chExt cx="0" cy="0"/>
        </a:xfrm>
      </p:grpSpPr>
      <p:sp>
        <p:nvSpPr>
          <p:cNvPr id="31" name="Shape 31"/>
          <p:cNvSpPr txBox="1"/>
          <p:nvPr>
            <p:ph type="title"/>
          </p:nvPr>
        </p:nvSpPr>
        <p:spPr>
          <a:xfrm>
            <a:off x="311700" y="445025"/>
            <a:ext cx="8520600" cy="707400"/>
          </a:xfrm>
          <a:prstGeom prst="rect">
            <a:avLst/>
          </a:prstGeom>
        </p:spPr>
        <p:txBody>
          <a:bodyPr anchorCtr="0" anchor="t" bIns="91425" lIns="91425" spcFirstLastPara="1" rIns="91425" wrap="square" tIns="91425"/>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Shape 32"/>
          <p:cNvSpPr txBox="1"/>
          <p:nvPr>
            <p:ph idx="1" type="body"/>
          </p:nvPr>
        </p:nvSpPr>
        <p:spPr>
          <a:xfrm>
            <a:off x="311700" y="1266175"/>
            <a:ext cx="3999900" cy="33027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3" name="Shape 33"/>
          <p:cNvSpPr txBox="1"/>
          <p:nvPr>
            <p:ph idx="2" type="body"/>
          </p:nvPr>
        </p:nvSpPr>
        <p:spPr>
          <a:xfrm>
            <a:off x="4832400" y="1266175"/>
            <a:ext cx="3999900" cy="33027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4" name="Shape 3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5" name="Shape 35"/>
        <p:cNvGrpSpPr/>
        <p:nvPr/>
      </p:nvGrpSpPr>
      <p:grpSpPr>
        <a:xfrm>
          <a:off x="0" y="0"/>
          <a:ext cx="0" cy="0"/>
          <a:chOff x="0" y="0"/>
          <a:chExt cx="0" cy="0"/>
        </a:xfrm>
      </p:grpSpPr>
      <p:sp>
        <p:nvSpPr>
          <p:cNvPr id="36" name="Shape 36"/>
          <p:cNvSpPr txBox="1"/>
          <p:nvPr>
            <p:ph type="title"/>
          </p:nvPr>
        </p:nvSpPr>
        <p:spPr>
          <a:xfrm>
            <a:off x="311700" y="445025"/>
            <a:ext cx="8520600" cy="707400"/>
          </a:xfrm>
          <a:prstGeom prst="rect">
            <a:avLst/>
          </a:prstGeom>
        </p:spPr>
        <p:txBody>
          <a:bodyPr anchorCtr="0" anchor="t" bIns="91425" lIns="91425" spcFirstLastPara="1" rIns="91425" wrap="square" tIns="91425"/>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Shape 3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8" name="Shape 38"/>
        <p:cNvGrpSpPr/>
        <p:nvPr/>
      </p:nvGrpSpPr>
      <p:grpSpPr>
        <a:xfrm>
          <a:off x="0" y="0"/>
          <a:ext cx="0" cy="0"/>
          <a:chOff x="0" y="0"/>
          <a:chExt cx="0" cy="0"/>
        </a:xfrm>
      </p:grpSpPr>
      <p:sp>
        <p:nvSpPr>
          <p:cNvPr id="39" name="Shape 39"/>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Shape 40"/>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1" name="Shape 4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Shape 43"/>
          <p:cNvSpPr txBox="1"/>
          <p:nvPr>
            <p:ph type="title"/>
          </p:nvPr>
        </p:nvSpPr>
        <p:spPr>
          <a:xfrm>
            <a:off x="490250" y="526350"/>
            <a:ext cx="5613600" cy="4090800"/>
          </a:xfrm>
          <a:prstGeom prst="rect">
            <a:avLst/>
          </a:prstGeom>
        </p:spPr>
        <p:txBody>
          <a:bodyPr anchorCtr="0" anchor="ctr" bIns="91425" lIns="91425" spcFirstLastPara="1" rIns="91425" wrap="square" tIns="91425"/>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Shape 4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45" name="Shape 45"/>
        <p:cNvGrpSpPr/>
        <p:nvPr/>
      </p:nvGrpSpPr>
      <p:grpSpPr>
        <a:xfrm>
          <a:off x="0" y="0"/>
          <a:ext cx="0" cy="0"/>
          <a:chOff x="0" y="0"/>
          <a:chExt cx="0" cy="0"/>
        </a:xfrm>
      </p:grpSpPr>
      <p:sp>
        <p:nvSpPr>
          <p:cNvPr id="46" name="Shape 46"/>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cxnSp>
        <p:nvCxnSpPr>
          <p:cNvPr id="47" name="Shape 47"/>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Shape 48"/>
          <p:cNvSpPr txBox="1"/>
          <p:nvPr>
            <p:ph type="title"/>
          </p:nvPr>
        </p:nvSpPr>
        <p:spPr>
          <a:xfrm>
            <a:off x="265500" y="1039675"/>
            <a:ext cx="4045200" cy="16758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Shape 49"/>
          <p:cNvSpPr txBox="1"/>
          <p:nvPr>
            <p:ph idx="1" type="subTitle"/>
          </p:nvPr>
        </p:nvSpPr>
        <p:spPr>
          <a:xfrm>
            <a:off x="265500" y="27268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Shape 50"/>
          <p:cNvSpPr txBox="1"/>
          <p:nvPr>
            <p:ph idx="2" type="body"/>
          </p:nvPr>
        </p:nvSpPr>
        <p:spPr>
          <a:xfrm>
            <a:off x="4939500" y="724200"/>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1" name="Shape 5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52" name="Shape 52"/>
        <p:cNvGrpSpPr/>
        <p:nvPr/>
      </p:nvGrpSpPr>
      <p:grpSpPr>
        <a:xfrm>
          <a:off x="0" y="0"/>
          <a:ext cx="0" cy="0"/>
          <a:chOff x="0" y="0"/>
          <a:chExt cx="0" cy="0"/>
        </a:xfrm>
      </p:grpSpPr>
      <p:sp>
        <p:nvSpPr>
          <p:cNvPr id="53" name="Shape 53"/>
          <p:cNvSpPr txBox="1"/>
          <p:nvPr>
            <p:ph idx="1" type="body"/>
          </p:nvPr>
        </p:nvSpPr>
        <p:spPr>
          <a:xfrm>
            <a:off x="311700" y="4230725"/>
            <a:ext cx="5998800" cy="5988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Shape 5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ropic">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Shape 7"/>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Shape 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doi.org/10.1016/j.jbi.2015.04.005%22%20%5Ct%20%22_blan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Shape 66"/>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sz="4000"/>
              <a:t>Patient Flow and Staff Scheduling in Medical/Surgical Care</a:t>
            </a:r>
            <a:endParaRPr sz="4000"/>
          </a:p>
        </p:txBody>
      </p:sp>
      <p:sp>
        <p:nvSpPr>
          <p:cNvPr id="67" name="Shape 67"/>
          <p:cNvSpPr txBox="1"/>
          <p:nvPr>
            <p:ph idx="1" type="subTitle"/>
          </p:nvPr>
        </p:nvSpPr>
        <p:spPr>
          <a:xfrm>
            <a:off x="2137225" y="2850039"/>
            <a:ext cx="4870500" cy="792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sz="1800"/>
              <a:t>Members: Sara Cronin, Evelyn Yeh</a:t>
            </a:r>
            <a:endParaRPr sz="1800"/>
          </a:p>
          <a:p>
            <a:pPr indent="0" lvl="0" marL="0">
              <a:spcBef>
                <a:spcPts val="0"/>
              </a:spcBef>
              <a:spcAft>
                <a:spcPts val="0"/>
              </a:spcAft>
              <a:buNone/>
            </a:pPr>
            <a:r>
              <a:rPr lang="en" sz="1800"/>
              <a:t>Mentor: Dr. Sauleh Siddiqui</a:t>
            </a:r>
            <a:endParaRPr sz="18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Shape 122"/>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Management Plan</a:t>
            </a:r>
            <a:endParaRPr/>
          </a:p>
        </p:txBody>
      </p:sp>
      <p:sp>
        <p:nvSpPr>
          <p:cNvPr id="123" name="Shape 123"/>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342900" lvl="0" marL="457200" rtl="0">
              <a:spcBef>
                <a:spcPts val="0"/>
              </a:spcBef>
              <a:spcAft>
                <a:spcPts val="0"/>
              </a:spcAft>
              <a:buSzPts val="1800"/>
              <a:buChar char="-"/>
            </a:pPr>
            <a:r>
              <a:rPr lang="en"/>
              <a:t>Weekly meetings with Dr. Siddiqui on Fridays</a:t>
            </a:r>
            <a:endParaRPr/>
          </a:p>
          <a:p>
            <a:pPr indent="-342900" lvl="0" marL="457200" rtl="0">
              <a:spcBef>
                <a:spcPts val="0"/>
              </a:spcBef>
              <a:spcAft>
                <a:spcPts val="0"/>
              </a:spcAft>
              <a:buSzPts val="1800"/>
              <a:buChar char="-"/>
            </a:pPr>
            <a:r>
              <a:rPr lang="en"/>
              <a:t>C</a:t>
            </a:r>
            <a:r>
              <a:rPr lang="en"/>
              <a:t>ode</a:t>
            </a:r>
            <a:r>
              <a:rPr lang="en"/>
              <a:t> stored and shared</a:t>
            </a:r>
            <a:r>
              <a:rPr lang="en"/>
              <a:t> on Github</a:t>
            </a:r>
            <a:endParaRPr/>
          </a:p>
          <a:p>
            <a:pPr indent="-342900" lvl="0" marL="457200" rtl="0">
              <a:spcBef>
                <a:spcPts val="0"/>
              </a:spcBef>
              <a:spcAft>
                <a:spcPts val="0"/>
              </a:spcAft>
              <a:buSzPts val="1800"/>
              <a:buChar char="-"/>
            </a:pPr>
            <a:r>
              <a:rPr lang="en"/>
              <a:t>Our documentation is up to date on a Google Doc</a:t>
            </a:r>
            <a:endParaRPr/>
          </a:p>
          <a:p>
            <a:pPr indent="-342900" lvl="0" marL="457200" rtl="0">
              <a:spcBef>
                <a:spcPts val="0"/>
              </a:spcBef>
              <a:spcAft>
                <a:spcPts val="0"/>
              </a:spcAft>
              <a:buSzPts val="1800"/>
              <a:buChar char="-"/>
            </a:pPr>
            <a:r>
              <a:rPr lang="en"/>
              <a:t>Weekly meetings (Sara &amp; Evelyn) on Tuesday evenings to recap progress and confirm that documentation is up to date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Shape 128"/>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Reading List and Bibliography</a:t>
            </a:r>
            <a:endParaRPr/>
          </a:p>
        </p:txBody>
      </p:sp>
      <p:sp>
        <p:nvSpPr>
          <p:cNvPr id="129" name="Shape 129"/>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sz="1200"/>
              <a:t>Sauleh Siddiqui , Elizabeth Morse &amp; Scott Levin (2017): Evaluating nurse staffing levels in perianesthesia care units using discrete event simulation, IISE Transactions on Healthcare Systems Engineering, DOI: 10.1080/24725579.2017.1346729</a:t>
            </a:r>
            <a:endParaRPr sz="1200"/>
          </a:p>
          <a:p>
            <a:pPr indent="0" lvl="0" marL="0">
              <a:spcBef>
                <a:spcPts val="1600"/>
              </a:spcBef>
              <a:spcAft>
                <a:spcPts val="0"/>
              </a:spcAft>
              <a:buNone/>
            </a:pPr>
            <a:r>
              <a:rPr lang="en" sz="1200"/>
              <a:t>Elina Kontio, Antti Airola, Tapio Pahikkala, Heljä Lundgren-Laine, Kristiina Junttila, Heikki Korvenranta, Tapio Salakoski, Sanna Salanterä, Predicting patient acuity from electronic patient records, Journal of Biomedical Informatics, Volume 51, 2014, Pages 35-40, ISSN 1532-0464, https://doi.org/10.1016/j.jbi.2014.04.001.</a:t>
            </a:r>
            <a:endParaRPr sz="1200"/>
          </a:p>
          <a:p>
            <a:pPr indent="0" lvl="0" marL="0">
              <a:spcBef>
                <a:spcPts val="1600"/>
              </a:spcBef>
              <a:spcAft>
                <a:spcPts val="0"/>
              </a:spcAft>
              <a:buNone/>
            </a:pPr>
            <a:r>
              <a:rPr lang="en" sz="1200"/>
              <a:t>Lee J, Maslove DM, Dubin JA (2015) Personalized Mortality Prediction Driven by Electronic Medical Data and a Patient Similarity Metric. PLoS ONE 10(5): e0127428. doi:10.1371/journal. Pone.0127428</a:t>
            </a:r>
            <a:endParaRPr sz="1200"/>
          </a:p>
          <a:p>
            <a:pPr indent="0" lvl="0" marL="0">
              <a:spcBef>
                <a:spcPts val="1600"/>
              </a:spcBef>
              <a:spcAft>
                <a:spcPts val="0"/>
              </a:spcAft>
              <a:buNone/>
            </a:pPr>
            <a:r>
              <a:rPr lang="en" sz="1200">
                <a:highlight>
                  <a:srgbClr val="FFFFFF"/>
                </a:highlight>
              </a:rPr>
              <a:t>Rajeswari M, Amudhavel J, Pothula S, Dhavachelvan P. Directed Bee Colony Optimization Algorithm to Solve the Nurse Rostering Problem. </a:t>
            </a:r>
            <a:r>
              <a:rPr i="1" lang="en" sz="1200">
                <a:highlight>
                  <a:srgbClr val="FFFFFF"/>
                </a:highlight>
              </a:rPr>
              <a:t>Computational Intelligence and Neuroscience</a:t>
            </a:r>
            <a:r>
              <a:rPr lang="en" sz="1200">
                <a:highlight>
                  <a:srgbClr val="FFFFFF"/>
                </a:highlight>
              </a:rPr>
              <a:t>. 2017;2017:6563498. doi:10.1155/2017/6563498.</a:t>
            </a:r>
            <a:endParaRPr sz="1200">
              <a:highlight>
                <a:srgbClr val="FFFFFF"/>
              </a:highlight>
            </a:endParaRPr>
          </a:p>
          <a:p>
            <a:pPr indent="0" lvl="0" marL="0">
              <a:spcBef>
                <a:spcPts val="1600"/>
              </a:spcBef>
              <a:spcAft>
                <a:spcPts val="0"/>
              </a:spcAft>
              <a:buNone/>
            </a:pPr>
            <a:r>
              <a:rPr lang="en" sz="1200"/>
              <a:t>Sir, M. Y., Dundar, B., Barker Steege, L. M., &amp; Pasupathy, K. S. (2015). </a:t>
            </a:r>
            <a:r>
              <a:rPr i="1" lang="en" sz="1200"/>
              <a:t>Nurse–patient assignment models considering patient acuity metrics and nurses’ perceived workload</a:t>
            </a:r>
            <a:r>
              <a:rPr lang="en" sz="1200"/>
              <a:t> doi:</a:t>
            </a:r>
            <a:r>
              <a:rPr lang="en" sz="1200">
                <a:uFill>
                  <a:noFill/>
                </a:uFill>
                <a:hlinkClick r:id="rId3"/>
              </a:rPr>
              <a:t>https://doi.org/10.1016/j.jbi.2015.04.005</a:t>
            </a:r>
            <a:r>
              <a:rPr lang="en" sz="1200"/>
              <a:t> </a:t>
            </a:r>
            <a:endParaRPr sz="1200"/>
          </a:p>
          <a:p>
            <a:pPr indent="0" lvl="0" marL="0">
              <a:spcBef>
                <a:spcPts val="1600"/>
              </a:spcBef>
              <a:spcAft>
                <a:spcPts val="1600"/>
              </a:spcAft>
              <a:buNone/>
            </a:pPr>
            <a:r>
              <a:t/>
            </a:r>
            <a:endParaRPr sz="1200">
              <a:highlight>
                <a:srgbClr val="FFFFFF"/>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Shape 72"/>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Project Overview</a:t>
            </a:r>
            <a:endParaRPr/>
          </a:p>
        </p:txBody>
      </p:sp>
      <p:sp>
        <p:nvSpPr>
          <p:cNvPr id="73" name="Shape 73"/>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342900" lvl="0" marL="457200" rtl="0">
              <a:lnSpc>
                <a:spcPct val="150000"/>
              </a:lnSpc>
              <a:spcBef>
                <a:spcPts val="0"/>
              </a:spcBef>
              <a:spcAft>
                <a:spcPts val="0"/>
              </a:spcAft>
              <a:buSzPts val="1800"/>
              <a:buChar char="-"/>
            </a:pPr>
            <a:r>
              <a:rPr lang="en"/>
              <a:t>Use historical data to create a model of patient flow in a medical/surgical unit</a:t>
            </a:r>
            <a:endParaRPr/>
          </a:p>
          <a:p>
            <a:pPr indent="-317500" lvl="1" marL="914400" rtl="0">
              <a:lnSpc>
                <a:spcPct val="150000"/>
              </a:lnSpc>
              <a:spcBef>
                <a:spcPts val="0"/>
              </a:spcBef>
              <a:spcAft>
                <a:spcPts val="0"/>
              </a:spcAft>
              <a:buSzPts val="1400"/>
              <a:buChar char="-"/>
            </a:pPr>
            <a:r>
              <a:rPr lang="en"/>
              <a:t>Create simulated patients and track flow in and out of unit and keep track of corresponding nursing need</a:t>
            </a:r>
            <a:endParaRPr/>
          </a:p>
          <a:p>
            <a:pPr indent="-342900" lvl="0" marL="457200" rtl="0">
              <a:lnSpc>
                <a:spcPct val="150000"/>
              </a:lnSpc>
              <a:spcBef>
                <a:spcPts val="0"/>
              </a:spcBef>
              <a:spcAft>
                <a:spcPts val="0"/>
              </a:spcAft>
              <a:buSzPts val="1800"/>
              <a:buChar char="-"/>
            </a:pPr>
            <a:r>
              <a:rPr lang="en"/>
              <a:t>Improve nurse scheduling</a:t>
            </a:r>
            <a:endParaRPr/>
          </a:p>
          <a:p>
            <a:pPr indent="-317500" lvl="1" marL="914400" rtl="0">
              <a:lnSpc>
                <a:spcPct val="150000"/>
              </a:lnSpc>
              <a:spcBef>
                <a:spcPts val="0"/>
              </a:spcBef>
              <a:spcAft>
                <a:spcPts val="0"/>
              </a:spcAft>
              <a:buSzPts val="1400"/>
              <a:buChar char="-"/>
            </a:pPr>
            <a:r>
              <a:rPr lang="en"/>
              <a:t>Test results of incremental changes in nursing levels based on patient census</a:t>
            </a:r>
            <a:endParaRPr/>
          </a:p>
          <a:p>
            <a:pPr indent="-317500" lvl="1" marL="914400" rtl="0">
              <a:lnSpc>
                <a:spcPct val="150000"/>
              </a:lnSpc>
              <a:spcBef>
                <a:spcPts val="0"/>
              </a:spcBef>
              <a:spcAft>
                <a:spcPts val="0"/>
              </a:spcAft>
              <a:buSzPts val="1400"/>
              <a:buChar char="-"/>
            </a:pPr>
            <a:r>
              <a:rPr lang="en"/>
              <a:t>Develop a program that outputs an optimized nurse schedule based on predicted patient movement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 name="Shape 77"/>
        <p:cNvGrpSpPr/>
        <p:nvPr/>
      </p:nvGrpSpPr>
      <p:grpSpPr>
        <a:xfrm>
          <a:off x="0" y="0"/>
          <a:ext cx="0" cy="0"/>
          <a:chOff x="0" y="0"/>
          <a:chExt cx="0" cy="0"/>
        </a:xfrm>
      </p:grpSpPr>
      <p:sp>
        <p:nvSpPr>
          <p:cNvPr id="78" name="Shape 78"/>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Updated Deliverables</a:t>
            </a:r>
            <a:endParaRPr/>
          </a:p>
        </p:txBody>
      </p:sp>
      <p:graphicFrame>
        <p:nvGraphicFramePr>
          <p:cNvPr id="79" name="Shape 79"/>
          <p:cNvGraphicFramePr/>
          <p:nvPr/>
        </p:nvGraphicFramePr>
        <p:xfrm>
          <a:off x="952500" y="1232725"/>
          <a:ext cx="3000000" cy="3000000"/>
        </p:xfrm>
        <a:graphic>
          <a:graphicData uri="http://schemas.openxmlformats.org/drawingml/2006/table">
            <a:tbl>
              <a:tblPr>
                <a:noFill/>
                <a:tableStyleId>{FE2170FA-95F4-4209-90DC-47C37BA245B9}</a:tableStyleId>
              </a:tblPr>
              <a:tblGrid>
                <a:gridCol w="1129475"/>
                <a:gridCol w="6109525"/>
              </a:tblGrid>
              <a:tr h="381000">
                <a:tc>
                  <a:txBody>
                    <a:bodyPr>
                      <a:noAutofit/>
                    </a:bodyPr>
                    <a:lstStyle/>
                    <a:p>
                      <a:pPr indent="0" lvl="0" marL="0">
                        <a:spcBef>
                          <a:spcPts val="0"/>
                        </a:spcBef>
                        <a:spcAft>
                          <a:spcPts val="0"/>
                        </a:spcAft>
                        <a:buNone/>
                      </a:pPr>
                      <a:r>
                        <a:rPr lang="en"/>
                        <a:t>Minimum -</a:t>
                      </a:r>
                      <a:endParaRPr/>
                    </a:p>
                    <a:p>
                      <a:pPr indent="0" lvl="0" marL="0">
                        <a:spcBef>
                          <a:spcPts val="0"/>
                        </a:spcBef>
                        <a:spcAft>
                          <a:spcPts val="0"/>
                        </a:spcAft>
                        <a:buNone/>
                      </a:pPr>
                      <a:r>
                        <a:rPr lang="en"/>
                        <a:t>Completed</a:t>
                      </a:r>
                      <a:endParaRPr/>
                    </a:p>
                  </a:txBody>
                  <a:tcPr marT="91425" marB="91425" marR="91425" marL="91425"/>
                </a:tc>
                <a:tc>
                  <a:txBody>
                    <a:bodyPr>
                      <a:noAutofit/>
                    </a:bodyPr>
                    <a:lstStyle/>
                    <a:p>
                      <a:pPr indent="-317500" lvl="0" marL="457200" rtl="0">
                        <a:spcBef>
                          <a:spcPts val="0"/>
                        </a:spcBef>
                        <a:spcAft>
                          <a:spcPts val="0"/>
                        </a:spcAft>
                        <a:buSzPts val="1400"/>
                        <a:buChar char="●"/>
                      </a:pPr>
                      <a:r>
                        <a:rPr lang="en" strike="sngStrike"/>
                        <a:t>Develop an algorithm to predict patient acuity</a:t>
                      </a:r>
                      <a:endParaRPr strike="sngStrike"/>
                    </a:p>
                    <a:p>
                      <a:pPr indent="-317500" lvl="0" marL="457200">
                        <a:spcBef>
                          <a:spcPts val="0"/>
                        </a:spcBef>
                        <a:spcAft>
                          <a:spcPts val="0"/>
                        </a:spcAft>
                        <a:buSzPts val="1400"/>
                        <a:buChar char="●"/>
                      </a:pPr>
                      <a:r>
                        <a:rPr lang="en"/>
                        <a:t>Build a simulation for patient flow that utilizes historical data</a:t>
                      </a:r>
                      <a:endParaRPr/>
                    </a:p>
                  </a:txBody>
                  <a:tcPr marT="91425" marB="91425" marR="91425" marL="91425"/>
                </a:tc>
              </a:tr>
              <a:tr h="381000">
                <a:tc>
                  <a:txBody>
                    <a:bodyPr>
                      <a:noAutofit/>
                    </a:bodyPr>
                    <a:lstStyle/>
                    <a:p>
                      <a:pPr indent="0" lvl="0" marL="0">
                        <a:spcBef>
                          <a:spcPts val="0"/>
                        </a:spcBef>
                        <a:spcAft>
                          <a:spcPts val="0"/>
                        </a:spcAft>
                        <a:buNone/>
                      </a:pPr>
                      <a:r>
                        <a:rPr lang="en"/>
                        <a:t>Expected</a:t>
                      </a:r>
                      <a:endParaRPr/>
                    </a:p>
                  </a:txBody>
                  <a:tcPr marT="91425" marB="91425" marR="91425" marL="91425"/>
                </a:tc>
                <a:tc>
                  <a:txBody>
                    <a:bodyPr>
                      <a:noAutofit/>
                    </a:bodyPr>
                    <a:lstStyle/>
                    <a:p>
                      <a:pPr indent="-317500" lvl="0" marL="457200" rtl="0">
                        <a:spcBef>
                          <a:spcPts val="0"/>
                        </a:spcBef>
                        <a:spcAft>
                          <a:spcPts val="0"/>
                        </a:spcAft>
                        <a:buSzPts val="1400"/>
                        <a:buChar char="●"/>
                      </a:pPr>
                      <a:r>
                        <a:rPr lang="en" strike="sngStrike"/>
                        <a:t>Create an optimization algorithm for staff scheduling</a:t>
                      </a:r>
                      <a:endParaRPr strike="sngStrike"/>
                    </a:p>
                    <a:p>
                      <a:pPr indent="-317500" lvl="0" marL="457200" rtl="0">
                        <a:spcBef>
                          <a:spcPts val="0"/>
                        </a:spcBef>
                        <a:spcAft>
                          <a:spcPts val="0"/>
                        </a:spcAft>
                        <a:buSzPts val="1400"/>
                        <a:buChar char="●"/>
                      </a:pPr>
                      <a:r>
                        <a:rPr lang="en" strike="sngStrike"/>
                        <a:t>Integrate the algorithm with the simulation and output optimized staff schedules from simulation output</a:t>
                      </a:r>
                      <a:endParaRPr strike="sngStrike"/>
                    </a:p>
                    <a:p>
                      <a:pPr indent="-317500" lvl="0" marL="457200" rtl="0">
                        <a:spcBef>
                          <a:spcPts val="0"/>
                        </a:spcBef>
                        <a:spcAft>
                          <a:spcPts val="0"/>
                        </a:spcAft>
                        <a:buSzPts val="1400"/>
                        <a:buChar char="●"/>
                      </a:pPr>
                      <a:r>
                        <a:rPr lang="en"/>
                        <a:t>Develop a patient census model from the simulation that can output an hourly projected patient census for the unit - In progress</a:t>
                      </a:r>
                      <a:endParaRPr/>
                    </a:p>
                    <a:p>
                      <a:pPr indent="-317500" lvl="0" marL="457200" rtl="0">
                        <a:spcBef>
                          <a:spcPts val="0"/>
                        </a:spcBef>
                        <a:spcAft>
                          <a:spcPts val="0"/>
                        </a:spcAft>
                        <a:buSzPts val="1400"/>
                        <a:buChar char="●"/>
                      </a:pPr>
                      <a:r>
                        <a:rPr lang="en"/>
                        <a:t>Develop a program that can convert the patient census to staffing requirements- In progress</a:t>
                      </a:r>
                      <a:endParaRPr/>
                    </a:p>
                  </a:txBody>
                  <a:tcPr marT="91425" marB="91425" marR="91425" marL="91425"/>
                </a:tc>
              </a:tr>
              <a:tr h="381000">
                <a:tc>
                  <a:txBody>
                    <a:bodyPr>
                      <a:noAutofit/>
                    </a:bodyPr>
                    <a:lstStyle/>
                    <a:p>
                      <a:pPr indent="0" lvl="0" marL="0">
                        <a:spcBef>
                          <a:spcPts val="0"/>
                        </a:spcBef>
                        <a:spcAft>
                          <a:spcPts val="0"/>
                        </a:spcAft>
                        <a:buNone/>
                      </a:pPr>
                      <a:r>
                        <a:rPr lang="en"/>
                        <a:t>Maximum</a:t>
                      </a:r>
                      <a:endParaRPr/>
                    </a:p>
                  </a:txBody>
                  <a:tcPr marT="91425" marB="91425" marR="91425" marL="91425"/>
                </a:tc>
                <a:tc>
                  <a:txBody>
                    <a:bodyPr>
                      <a:noAutofit/>
                    </a:bodyPr>
                    <a:lstStyle/>
                    <a:p>
                      <a:pPr indent="-317500" lvl="0" marL="457200" rtl="0">
                        <a:spcBef>
                          <a:spcPts val="0"/>
                        </a:spcBef>
                        <a:spcAft>
                          <a:spcPts val="0"/>
                        </a:spcAft>
                        <a:buSzPts val="1400"/>
                        <a:buChar char="●"/>
                      </a:pPr>
                      <a:r>
                        <a:rPr lang="en" strike="sngStrike"/>
                        <a:t>Make simulation adaptable to account for various hospital systems and room setups</a:t>
                      </a:r>
                      <a:endParaRPr strike="sngStrike"/>
                    </a:p>
                    <a:p>
                      <a:pPr indent="-317500" lvl="0" marL="457200" rtl="0">
                        <a:spcBef>
                          <a:spcPts val="0"/>
                        </a:spcBef>
                        <a:spcAft>
                          <a:spcPts val="0"/>
                        </a:spcAft>
                        <a:buSzPts val="1400"/>
                        <a:buChar char="●"/>
                      </a:pPr>
                      <a:r>
                        <a:rPr lang="en" strike="sngStrike"/>
                        <a:t>Verify simulation accuracy for other medical unit setups</a:t>
                      </a:r>
                      <a:endParaRPr strike="sngStrike"/>
                    </a:p>
                    <a:p>
                      <a:pPr indent="-317500" lvl="0" marL="457200" rtl="0">
                        <a:spcBef>
                          <a:spcPts val="0"/>
                        </a:spcBef>
                        <a:spcAft>
                          <a:spcPts val="0"/>
                        </a:spcAft>
                        <a:buSzPts val="1400"/>
                        <a:buChar char="●"/>
                      </a:pPr>
                      <a:r>
                        <a:rPr lang="en"/>
                        <a:t>Create a model that incrementally increases or decreases staff based on the state of the unit</a:t>
                      </a:r>
                      <a:endParaRPr strike="sngStrike"/>
                    </a:p>
                  </a:txBody>
                  <a:tcPr marT="91425" marB="91425" marR="91425" marL="91425"/>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Shape 84"/>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Completed Milestones</a:t>
            </a:r>
            <a:endParaRPr/>
          </a:p>
        </p:txBody>
      </p:sp>
      <p:sp>
        <p:nvSpPr>
          <p:cNvPr id="85" name="Shape 85"/>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342900" lvl="0" marL="457200" rtl="0">
              <a:spcBef>
                <a:spcPts val="0"/>
              </a:spcBef>
              <a:spcAft>
                <a:spcPts val="0"/>
              </a:spcAft>
              <a:buSzPts val="1800"/>
              <a:buChar char="-"/>
            </a:pPr>
            <a:r>
              <a:rPr lang="en"/>
              <a:t>Segmented patient information based on relevant factors- season, day of the week, time of arrival, age of patient</a:t>
            </a:r>
            <a:endParaRPr/>
          </a:p>
          <a:p>
            <a:pPr indent="-342900" lvl="0" marL="457200" rtl="0">
              <a:spcBef>
                <a:spcPts val="0"/>
              </a:spcBef>
              <a:spcAft>
                <a:spcPts val="0"/>
              </a:spcAft>
              <a:buSzPts val="1800"/>
              <a:buChar char="-"/>
            </a:pPr>
            <a:r>
              <a:rPr lang="en"/>
              <a:t>Created a prediction model based on patient attributes for use in simulation</a:t>
            </a:r>
            <a:endParaRPr/>
          </a:p>
          <a:p>
            <a:pPr indent="-342900" lvl="0" marL="457200" rtl="0">
              <a:spcBef>
                <a:spcPts val="0"/>
              </a:spcBef>
              <a:spcAft>
                <a:spcPts val="0"/>
              </a:spcAft>
              <a:buSzPts val="1800"/>
              <a:buChar char="-"/>
            </a:pPr>
            <a:r>
              <a:rPr lang="en"/>
              <a:t>Developed simulation</a:t>
            </a:r>
            <a:endParaRPr/>
          </a:p>
          <a:p>
            <a:pPr indent="0" lvl="0" marL="0">
              <a:spcBef>
                <a:spcPts val="1600"/>
              </a:spcBef>
              <a:spcAft>
                <a:spcPts val="16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Shape 90"/>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Outputs</a:t>
            </a:r>
            <a:endParaRPr/>
          </a:p>
        </p:txBody>
      </p:sp>
      <p:sp>
        <p:nvSpPr>
          <p:cNvPr id="91" name="Shape 91"/>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a:spcBef>
                <a:spcPts val="0"/>
              </a:spcBef>
              <a:spcAft>
                <a:spcPts val="1600"/>
              </a:spcAft>
              <a:buNone/>
            </a:pPr>
            <a:r>
              <a:t/>
            </a:r>
            <a:endParaRPr/>
          </a:p>
        </p:txBody>
      </p:sp>
      <p:pic>
        <p:nvPicPr>
          <p:cNvPr id="92" name="Shape 92"/>
          <p:cNvPicPr preferRelativeResize="0"/>
          <p:nvPr/>
        </p:nvPicPr>
        <p:blipFill>
          <a:blip r:embed="rId3">
            <a:alphaModFix/>
          </a:blip>
          <a:stretch>
            <a:fillRect/>
          </a:stretch>
        </p:blipFill>
        <p:spPr>
          <a:xfrm>
            <a:off x="221275" y="1266325"/>
            <a:ext cx="4461118" cy="3504125"/>
          </a:xfrm>
          <a:prstGeom prst="rect">
            <a:avLst/>
          </a:prstGeom>
          <a:noFill/>
          <a:ln>
            <a:noFill/>
          </a:ln>
        </p:spPr>
      </p:pic>
      <p:pic>
        <p:nvPicPr>
          <p:cNvPr id="93" name="Shape 93"/>
          <p:cNvPicPr preferRelativeResize="0"/>
          <p:nvPr/>
        </p:nvPicPr>
        <p:blipFill>
          <a:blip r:embed="rId4">
            <a:alphaModFix/>
          </a:blip>
          <a:stretch>
            <a:fillRect/>
          </a:stretch>
        </p:blipFill>
        <p:spPr>
          <a:xfrm>
            <a:off x="5335675" y="2548875"/>
            <a:ext cx="3074800" cy="2434850"/>
          </a:xfrm>
          <a:prstGeom prst="rect">
            <a:avLst/>
          </a:prstGeom>
          <a:noFill/>
          <a:ln>
            <a:noFill/>
          </a:ln>
        </p:spPr>
      </p:pic>
      <p:pic>
        <p:nvPicPr>
          <p:cNvPr id="94" name="Shape 94"/>
          <p:cNvPicPr preferRelativeResize="0"/>
          <p:nvPr/>
        </p:nvPicPr>
        <p:blipFill>
          <a:blip r:embed="rId5">
            <a:alphaModFix/>
          </a:blip>
          <a:stretch>
            <a:fillRect/>
          </a:stretch>
        </p:blipFill>
        <p:spPr>
          <a:xfrm>
            <a:off x="5335675" y="159778"/>
            <a:ext cx="3074800" cy="239092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Shape 99"/>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Future Milestones</a:t>
            </a:r>
            <a:endParaRPr/>
          </a:p>
        </p:txBody>
      </p:sp>
      <p:sp>
        <p:nvSpPr>
          <p:cNvPr id="100" name="Shape 100"/>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4/17- Alter simulation to match focus single unit and finish patient length of stay predictor based on time parameters</a:t>
            </a:r>
            <a:endParaRPr/>
          </a:p>
          <a:p>
            <a:pPr indent="0" lvl="0" marL="0" rtl="0">
              <a:spcBef>
                <a:spcPts val="0"/>
              </a:spcBef>
              <a:spcAft>
                <a:spcPts val="0"/>
              </a:spcAft>
              <a:buNone/>
            </a:pPr>
            <a:r>
              <a:t/>
            </a:r>
            <a:endParaRPr/>
          </a:p>
          <a:p>
            <a:pPr indent="0" lvl="0" marL="0" rtl="0">
              <a:spcBef>
                <a:spcPts val="0"/>
              </a:spcBef>
              <a:spcAft>
                <a:spcPts val="0"/>
              </a:spcAft>
              <a:buNone/>
            </a:pPr>
            <a:r>
              <a:rPr lang="en"/>
              <a:t>4/20- Finalize census model </a:t>
            </a:r>
            <a:endParaRPr/>
          </a:p>
          <a:p>
            <a:pPr indent="0" lvl="0" marL="0" rtl="0">
              <a:spcBef>
                <a:spcPts val="0"/>
              </a:spcBef>
              <a:spcAft>
                <a:spcPts val="0"/>
              </a:spcAft>
              <a:buNone/>
            </a:pPr>
            <a:r>
              <a:t/>
            </a:r>
            <a:endParaRPr/>
          </a:p>
          <a:p>
            <a:pPr indent="0" lvl="0" marL="0" rtl="0">
              <a:spcBef>
                <a:spcPts val="0"/>
              </a:spcBef>
              <a:spcAft>
                <a:spcPts val="0"/>
              </a:spcAft>
              <a:buNone/>
            </a:pPr>
            <a:r>
              <a:rPr lang="en"/>
              <a:t>4/27- Implement nurse matching to patient census</a:t>
            </a:r>
            <a:endParaRPr/>
          </a:p>
          <a:p>
            <a:pPr indent="0" lvl="0" marL="0" rtl="0">
              <a:spcBef>
                <a:spcPts val="0"/>
              </a:spcBef>
              <a:spcAft>
                <a:spcPts val="0"/>
              </a:spcAft>
              <a:buNone/>
            </a:pPr>
            <a:r>
              <a:t/>
            </a:r>
            <a:endParaRPr/>
          </a:p>
          <a:p>
            <a:pPr indent="0" lvl="0" marL="0" rtl="0">
              <a:spcBef>
                <a:spcPts val="0"/>
              </a:spcBef>
              <a:spcAft>
                <a:spcPts val="0"/>
              </a:spcAft>
              <a:buNone/>
            </a:pPr>
            <a:r>
              <a:rPr lang="en"/>
              <a:t>5/4- Create program to analyze effects of proposed schedules</a:t>
            </a:r>
            <a:endParaRPr/>
          </a:p>
          <a:p>
            <a:pPr indent="0" lvl="0" marL="0" rtl="0">
              <a:spcBef>
                <a:spcPts val="0"/>
              </a:spcBef>
              <a:spcAft>
                <a:spcPts val="0"/>
              </a:spcAft>
              <a:buNone/>
            </a:pPr>
            <a:r>
              <a:t/>
            </a:r>
            <a:endParaRPr/>
          </a:p>
          <a:p>
            <a:pPr indent="0" lvl="0" marL="0" rtl="0">
              <a:spcBef>
                <a:spcPts val="0"/>
              </a:spcBef>
              <a:spcAft>
                <a:spcPts val="0"/>
              </a:spcAft>
              <a:buNone/>
            </a:pPr>
            <a:r>
              <a:rPr lang="en"/>
              <a:t>5/11- Validate results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pic>
        <p:nvPicPr>
          <p:cNvPr id="105" name="Shape 105"/>
          <p:cNvPicPr preferRelativeResize="0"/>
          <p:nvPr/>
        </p:nvPicPr>
        <p:blipFill>
          <a:blip r:embed="rId3">
            <a:alphaModFix/>
          </a:blip>
          <a:stretch>
            <a:fillRect/>
          </a:stretch>
        </p:blipFill>
        <p:spPr>
          <a:xfrm>
            <a:off x="534888" y="0"/>
            <a:ext cx="8074226" cy="49782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9" name="Shape 109"/>
        <p:cNvGrpSpPr/>
        <p:nvPr/>
      </p:nvGrpSpPr>
      <p:grpSpPr>
        <a:xfrm>
          <a:off x="0" y="0"/>
          <a:ext cx="0" cy="0"/>
          <a:chOff x="0" y="0"/>
          <a:chExt cx="0" cy="0"/>
        </a:xfrm>
      </p:grpSpPr>
      <p:sp>
        <p:nvSpPr>
          <p:cNvPr id="110" name="Shape 110"/>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Dependencies Status</a:t>
            </a:r>
            <a:endParaRPr/>
          </a:p>
        </p:txBody>
      </p:sp>
      <p:graphicFrame>
        <p:nvGraphicFramePr>
          <p:cNvPr id="111" name="Shape 111"/>
          <p:cNvGraphicFramePr/>
          <p:nvPr/>
        </p:nvGraphicFramePr>
        <p:xfrm>
          <a:off x="952500" y="1152425"/>
          <a:ext cx="3000000" cy="3000000"/>
        </p:xfrm>
        <a:graphic>
          <a:graphicData uri="http://schemas.openxmlformats.org/drawingml/2006/table">
            <a:tbl>
              <a:tblPr>
                <a:noFill/>
                <a:tableStyleId>{FE2170FA-95F4-4209-90DC-47C37BA245B9}</a:tableStyleId>
              </a:tblPr>
              <a:tblGrid>
                <a:gridCol w="1944825"/>
                <a:gridCol w="1999000"/>
                <a:gridCol w="1485425"/>
                <a:gridCol w="1809750"/>
              </a:tblGrid>
              <a:tr h="376975">
                <a:tc>
                  <a:txBody>
                    <a:bodyPr>
                      <a:noAutofit/>
                    </a:bodyPr>
                    <a:lstStyle/>
                    <a:p>
                      <a:pPr indent="0" lvl="0" marL="0">
                        <a:spcBef>
                          <a:spcPts val="0"/>
                        </a:spcBef>
                        <a:spcAft>
                          <a:spcPts val="0"/>
                        </a:spcAft>
                        <a:buNone/>
                      </a:pPr>
                      <a:r>
                        <a:rPr b="1" lang="en"/>
                        <a:t>Dependency</a:t>
                      </a:r>
                      <a:endParaRPr b="1"/>
                    </a:p>
                  </a:txBody>
                  <a:tcPr marT="91425" marB="91425" marR="91425" marL="91425"/>
                </a:tc>
                <a:tc>
                  <a:txBody>
                    <a:bodyPr>
                      <a:noAutofit/>
                    </a:bodyPr>
                    <a:lstStyle/>
                    <a:p>
                      <a:pPr indent="0" lvl="0" marL="0">
                        <a:spcBef>
                          <a:spcPts val="0"/>
                        </a:spcBef>
                        <a:spcAft>
                          <a:spcPts val="0"/>
                        </a:spcAft>
                        <a:buNone/>
                      </a:pPr>
                      <a:r>
                        <a:rPr b="1" lang="en"/>
                        <a:t>Solution</a:t>
                      </a:r>
                      <a:endParaRPr b="1"/>
                    </a:p>
                  </a:txBody>
                  <a:tcPr marT="91425" marB="91425" marR="91425" marL="91425"/>
                </a:tc>
                <a:tc>
                  <a:txBody>
                    <a:bodyPr>
                      <a:noAutofit/>
                    </a:bodyPr>
                    <a:lstStyle/>
                    <a:p>
                      <a:pPr indent="0" lvl="0" marL="0" rtl="0">
                        <a:spcBef>
                          <a:spcPts val="0"/>
                        </a:spcBef>
                        <a:spcAft>
                          <a:spcPts val="0"/>
                        </a:spcAft>
                        <a:buNone/>
                      </a:pPr>
                      <a:r>
                        <a:rPr b="1" lang="en"/>
                        <a:t>Progress</a:t>
                      </a:r>
                      <a:endParaRPr b="1"/>
                    </a:p>
                  </a:txBody>
                  <a:tcPr marT="91425" marB="91425" marR="91425" marL="91425"/>
                </a:tc>
                <a:tc>
                  <a:txBody>
                    <a:bodyPr>
                      <a:noAutofit/>
                    </a:bodyPr>
                    <a:lstStyle/>
                    <a:p>
                      <a:pPr indent="0" lvl="0" marL="0" rtl="0">
                        <a:spcBef>
                          <a:spcPts val="0"/>
                        </a:spcBef>
                        <a:spcAft>
                          <a:spcPts val="0"/>
                        </a:spcAft>
                        <a:buNone/>
                      </a:pPr>
                      <a:r>
                        <a:rPr b="1" lang="en"/>
                        <a:t>Contingency</a:t>
                      </a:r>
                      <a:endParaRPr b="1"/>
                    </a:p>
                  </a:txBody>
                  <a:tcPr marT="91425" marB="91425" marR="91425" marL="91425"/>
                </a:tc>
              </a:tr>
              <a:tr h="779600">
                <a:tc>
                  <a:txBody>
                    <a:bodyPr>
                      <a:noAutofit/>
                    </a:bodyPr>
                    <a:lstStyle/>
                    <a:p>
                      <a:pPr indent="0" lvl="0" marL="0">
                        <a:spcBef>
                          <a:spcPts val="0"/>
                        </a:spcBef>
                        <a:spcAft>
                          <a:spcPts val="0"/>
                        </a:spcAft>
                        <a:buNone/>
                      </a:pPr>
                      <a:r>
                        <a:rPr lang="en"/>
                        <a:t>Obtain data from HCGH</a:t>
                      </a:r>
                      <a:endParaRPr/>
                    </a:p>
                  </a:txBody>
                  <a:tcPr marT="91425" marB="91425" marR="91425" marL="91425"/>
                </a:tc>
                <a:tc>
                  <a:txBody>
                    <a:bodyPr>
                      <a:noAutofit/>
                    </a:bodyPr>
                    <a:lstStyle/>
                    <a:p>
                      <a:pPr indent="0" lvl="0" marL="0">
                        <a:spcBef>
                          <a:spcPts val="0"/>
                        </a:spcBef>
                        <a:spcAft>
                          <a:spcPts val="0"/>
                        </a:spcAft>
                        <a:buNone/>
                      </a:pPr>
                      <a:r>
                        <a:rPr lang="en"/>
                        <a:t>Contact HCGH staff </a:t>
                      </a:r>
                      <a:endParaRPr/>
                    </a:p>
                  </a:txBody>
                  <a:tcPr marT="91425" marB="91425" marR="91425" marL="91425"/>
                </a:tc>
                <a:tc>
                  <a:txBody>
                    <a:bodyPr>
                      <a:noAutofit/>
                    </a:bodyPr>
                    <a:lstStyle/>
                    <a:p>
                      <a:pPr indent="0" lvl="0" marL="0" rtl="0">
                        <a:spcBef>
                          <a:spcPts val="0"/>
                        </a:spcBef>
                        <a:spcAft>
                          <a:spcPts val="0"/>
                        </a:spcAft>
                        <a:buNone/>
                      </a:pPr>
                      <a:r>
                        <a:rPr lang="en"/>
                        <a:t>Completed</a:t>
                      </a:r>
                      <a:endParaRPr/>
                    </a:p>
                  </a:txBody>
                  <a:tcPr marT="91425" marB="91425" marR="91425" marL="91425"/>
                </a:tc>
                <a:tc>
                  <a:txBody>
                    <a:bodyPr>
                      <a:noAutofit/>
                    </a:bodyPr>
                    <a:lstStyle/>
                    <a:p>
                      <a:pPr indent="0" lvl="0" marL="0" rtl="0">
                        <a:spcBef>
                          <a:spcPts val="0"/>
                        </a:spcBef>
                        <a:spcAft>
                          <a:spcPts val="0"/>
                        </a:spcAft>
                        <a:buNone/>
                      </a:pPr>
                      <a:r>
                        <a:rPr lang="en"/>
                        <a:t>Use older data from Dr. Siddiqui</a:t>
                      </a:r>
                      <a:endParaRPr/>
                    </a:p>
                  </a:txBody>
                  <a:tcPr marT="91425" marB="91425" marR="91425" marL="91425"/>
                </a:tc>
              </a:tr>
              <a:tr h="779600">
                <a:tc>
                  <a:txBody>
                    <a:bodyPr>
                      <a:noAutofit/>
                    </a:bodyPr>
                    <a:lstStyle/>
                    <a:p>
                      <a:pPr indent="0" lvl="0" marL="0">
                        <a:spcBef>
                          <a:spcPts val="0"/>
                        </a:spcBef>
                        <a:spcAft>
                          <a:spcPts val="0"/>
                        </a:spcAft>
                        <a:buNone/>
                      </a:pPr>
                      <a:r>
                        <a:rPr lang="en"/>
                        <a:t>Choose machine learning/optimization software</a:t>
                      </a:r>
                      <a:endParaRPr/>
                    </a:p>
                  </a:txBody>
                  <a:tcPr marT="91425" marB="91425" marR="91425" marL="91425"/>
                </a:tc>
                <a:tc>
                  <a:txBody>
                    <a:bodyPr>
                      <a:noAutofit/>
                    </a:bodyPr>
                    <a:lstStyle/>
                    <a:p>
                      <a:pPr indent="0" lvl="0" marL="0">
                        <a:spcBef>
                          <a:spcPts val="0"/>
                        </a:spcBef>
                        <a:spcAft>
                          <a:spcPts val="0"/>
                        </a:spcAft>
                        <a:buNone/>
                      </a:pPr>
                      <a:r>
                        <a:rPr lang="en"/>
                        <a:t>Find packages compatible with MATLAB</a:t>
                      </a:r>
                      <a:endParaRPr/>
                    </a:p>
                  </a:txBody>
                  <a:tcPr marT="91425" marB="91425" marR="91425" marL="91425"/>
                </a:tc>
                <a:tc>
                  <a:txBody>
                    <a:bodyPr>
                      <a:noAutofit/>
                    </a:bodyPr>
                    <a:lstStyle/>
                    <a:p>
                      <a:pPr indent="0" lvl="0" marL="0" rtl="0">
                        <a:spcBef>
                          <a:spcPts val="0"/>
                        </a:spcBef>
                        <a:spcAft>
                          <a:spcPts val="0"/>
                        </a:spcAft>
                        <a:buNone/>
                      </a:pPr>
                      <a:r>
                        <a:rPr lang="en"/>
                        <a:t>Completed</a:t>
                      </a:r>
                      <a:endParaRPr/>
                    </a:p>
                  </a:txBody>
                  <a:tcPr marT="91425" marB="91425" marR="91425" marL="91425"/>
                </a:tc>
                <a:tc>
                  <a:txBody>
                    <a:bodyPr>
                      <a:noAutofit/>
                    </a:bodyPr>
                    <a:lstStyle/>
                    <a:p>
                      <a:pPr indent="0" lvl="0" marL="0" rtl="0">
                        <a:spcBef>
                          <a:spcPts val="0"/>
                        </a:spcBef>
                        <a:spcAft>
                          <a:spcPts val="0"/>
                        </a:spcAft>
                        <a:buNone/>
                      </a:pPr>
                      <a:r>
                        <a:rPr lang="en"/>
                        <a:t>Use machine learning packages in Python</a:t>
                      </a:r>
                      <a:endParaRPr/>
                    </a:p>
                  </a:txBody>
                  <a:tcPr marT="91425" marB="91425" marR="91425" marL="91425"/>
                </a:tc>
              </a:tr>
              <a:tr h="779600">
                <a:tc>
                  <a:txBody>
                    <a:bodyPr>
                      <a:noAutofit/>
                    </a:bodyPr>
                    <a:lstStyle/>
                    <a:p>
                      <a:pPr indent="0" lvl="0" marL="0" rtl="0">
                        <a:spcBef>
                          <a:spcPts val="0"/>
                        </a:spcBef>
                        <a:spcAft>
                          <a:spcPts val="0"/>
                        </a:spcAft>
                        <a:buNone/>
                      </a:pPr>
                      <a:r>
                        <a:rPr lang="en"/>
                        <a:t>Determine nurse matching and scheduling constraints</a:t>
                      </a:r>
                      <a:endParaRPr/>
                    </a:p>
                  </a:txBody>
                  <a:tcPr marT="91425" marB="91425" marR="91425" marL="91425"/>
                </a:tc>
                <a:tc>
                  <a:txBody>
                    <a:bodyPr>
                      <a:noAutofit/>
                    </a:bodyPr>
                    <a:lstStyle/>
                    <a:p>
                      <a:pPr indent="0" lvl="0" marL="0" rtl="0">
                        <a:spcBef>
                          <a:spcPts val="0"/>
                        </a:spcBef>
                        <a:spcAft>
                          <a:spcPts val="0"/>
                        </a:spcAft>
                        <a:buNone/>
                      </a:pPr>
                      <a:r>
                        <a:rPr lang="en"/>
                        <a:t>Visit HCGH and speak to staff</a:t>
                      </a:r>
                      <a:endParaRPr/>
                    </a:p>
                  </a:txBody>
                  <a:tcPr marT="91425" marB="91425" marR="91425" marL="91425"/>
                </a:tc>
                <a:tc>
                  <a:txBody>
                    <a:bodyPr>
                      <a:noAutofit/>
                    </a:bodyPr>
                    <a:lstStyle/>
                    <a:p>
                      <a:pPr indent="0" lvl="0" marL="0" rtl="0">
                        <a:spcBef>
                          <a:spcPts val="0"/>
                        </a:spcBef>
                        <a:spcAft>
                          <a:spcPts val="0"/>
                        </a:spcAft>
                        <a:buNone/>
                      </a:pPr>
                      <a:r>
                        <a:rPr lang="en"/>
                        <a:t>In progress - visit scheduled for Tuesday 4/17</a:t>
                      </a:r>
                      <a:endParaRPr/>
                    </a:p>
                  </a:txBody>
                  <a:tcPr marT="91425" marB="91425" marR="91425" marL="91425"/>
                </a:tc>
                <a:tc>
                  <a:txBody>
                    <a:bodyPr>
                      <a:noAutofit/>
                    </a:bodyPr>
                    <a:lstStyle/>
                    <a:p>
                      <a:pPr indent="0" lvl="0" marL="0" rtl="0">
                        <a:spcBef>
                          <a:spcPts val="0"/>
                        </a:spcBef>
                        <a:spcAft>
                          <a:spcPts val="0"/>
                        </a:spcAft>
                        <a:buNone/>
                      </a:pPr>
                      <a:r>
                        <a:rPr lang="en"/>
                        <a:t>Contact through e-mail</a:t>
                      </a:r>
                      <a:endParaRPr/>
                    </a:p>
                  </a:txBody>
                  <a:tcPr marT="91425" marB="91425" marR="91425" marL="91425"/>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Shape 116"/>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Responsibilities of each partner</a:t>
            </a:r>
            <a:endParaRPr/>
          </a:p>
        </p:txBody>
      </p:sp>
      <p:sp>
        <p:nvSpPr>
          <p:cNvPr id="117" name="Shape 117"/>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342900" lvl="0" marL="457200" rtl="0">
              <a:spcBef>
                <a:spcPts val="0"/>
              </a:spcBef>
              <a:spcAft>
                <a:spcPts val="0"/>
              </a:spcAft>
              <a:buSzPts val="1800"/>
              <a:buChar char="-"/>
            </a:pPr>
            <a:r>
              <a:rPr lang="en"/>
              <a:t>Sara</a:t>
            </a:r>
            <a:r>
              <a:rPr lang="en"/>
              <a:t>: analyzing historical data to define and classify patients based on relevant features, </a:t>
            </a:r>
            <a:r>
              <a:rPr lang="en"/>
              <a:t>creating probability distributions to sample from for the simulation</a:t>
            </a:r>
            <a:endParaRPr/>
          </a:p>
          <a:p>
            <a:pPr indent="-342900" lvl="0" marL="457200" rtl="0">
              <a:spcBef>
                <a:spcPts val="0"/>
              </a:spcBef>
              <a:spcAft>
                <a:spcPts val="0"/>
              </a:spcAft>
              <a:buSzPts val="1800"/>
              <a:buChar char="-"/>
            </a:pPr>
            <a:r>
              <a:rPr lang="en"/>
              <a:t>Evelyn: developing and implementing the simulation structure</a:t>
            </a:r>
            <a:endParaRPr/>
          </a:p>
          <a:p>
            <a:pPr indent="-342900" lvl="0" marL="457200" rtl="0">
              <a:spcBef>
                <a:spcPts val="0"/>
              </a:spcBef>
              <a:spcAft>
                <a:spcPts val="0"/>
              </a:spcAft>
              <a:buSzPts val="1800"/>
              <a:buChar char="-"/>
            </a:pPr>
            <a:r>
              <a:rPr lang="en"/>
              <a:t>Evelyn will test the accuracy of the simulation results and create the patient census model</a:t>
            </a:r>
            <a:endParaRPr/>
          </a:p>
          <a:p>
            <a:pPr indent="-342900" lvl="0" marL="457200" rtl="0">
              <a:spcBef>
                <a:spcPts val="0"/>
              </a:spcBef>
              <a:spcAft>
                <a:spcPts val="0"/>
              </a:spcAft>
              <a:buSzPts val="1800"/>
              <a:buChar char="-"/>
            </a:pPr>
            <a:r>
              <a:rPr lang="en"/>
              <a:t>Sara will implement nurse matching and formulate the staffing interventions</a:t>
            </a:r>
            <a:endParaRPr/>
          </a:p>
          <a:p>
            <a:pPr indent="0" lvl="0" marL="0" rtl="0">
              <a:spcBef>
                <a:spcPts val="160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