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3" r:id="rId7"/>
    <p:sldId id="264" r:id="rId8"/>
    <p:sldId id="262"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5" d="100"/>
          <a:sy n="125" d="100"/>
        </p:scale>
        <p:origin x="-43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FDA55-CBAD-480A-B6C3-9A8069E1DA08}" type="datetimeFigureOut">
              <a:rPr kumimoji="1" lang="ja-JP" altLang="en-US" smtClean="0"/>
              <a:pPr/>
              <a:t>2011/7/6</a:t>
            </a:fld>
            <a:endParaRPr kumimoji="1" lang="ja-JP"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C0C5A-DB31-4802-9B2F-69AAC3CA3CB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altLang="en-US"/>
          </a:p>
        </p:txBody>
      </p:sp>
      <p:sp>
        <p:nvSpPr>
          <p:cNvPr id="4" name="Slide Number Placeholder 3"/>
          <p:cNvSpPr>
            <a:spLocks noGrp="1"/>
          </p:cNvSpPr>
          <p:nvPr>
            <p:ph type="sldNum" sz="quarter" idx="10"/>
          </p:nvPr>
        </p:nvSpPr>
        <p:spPr/>
        <p:txBody>
          <a:bodyPr/>
          <a:lstStyle/>
          <a:p>
            <a:fld id="{A63C0C5A-DB31-4802-9B2F-69AAC3CA3CB7}" type="slidenum">
              <a:rPr kumimoji="1" lang="ja-JP" altLang="en-US" smtClean="0"/>
              <a:pPr/>
              <a:t>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hyperlink" Target="http://www.orau.org/lindau/default.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orau.org/lindau/default.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indau-nobel.org/publish/AcademicPartnersNaturalSciences.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indau-nobel.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534400" cy="1470025"/>
          </a:xfrm>
        </p:spPr>
        <p:txBody>
          <a:bodyPr>
            <a:normAutofit/>
          </a:bodyPr>
          <a:lstStyle/>
          <a:p>
            <a:r>
              <a:rPr kumimoji="1" lang="en-US" altLang="ja-JP" dirty="0" smtClean="0"/>
              <a:t>The 61</a:t>
            </a:r>
            <a:r>
              <a:rPr kumimoji="1" lang="en-US" altLang="ja-JP" baseline="30000" dirty="0" smtClean="0"/>
              <a:t>st</a:t>
            </a:r>
            <a:r>
              <a:rPr kumimoji="1" lang="en-US" altLang="ja-JP" dirty="0" smtClean="0"/>
              <a:t> Meeting of Nobel Laureates in </a:t>
            </a:r>
            <a:r>
              <a:rPr kumimoji="1" lang="en-US" altLang="ja-JP" dirty="0" err="1" smtClean="0"/>
              <a:t>Lindau</a:t>
            </a:r>
            <a:r>
              <a:rPr kumimoji="1" lang="en-US" altLang="ja-JP" dirty="0" smtClean="0"/>
              <a:t>, Germany</a:t>
            </a:r>
            <a:endParaRPr kumimoji="1" lang="ja-JP" altLang="en-US"/>
          </a:p>
        </p:txBody>
      </p:sp>
      <p:sp>
        <p:nvSpPr>
          <p:cNvPr id="3" name="Subtitle 2"/>
          <p:cNvSpPr>
            <a:spLocks noGrp="1"/>
          </p:cNvSpPr>
          <p:nvPr>
            <p:ph type="subTitle" idx="1"/>
          </p:nvPr>
        </p:nvSpPr>
        <p:spPr>
          <a:xfrm>
            <a:off x="1371600" y="2362200"/>
            <a:ext cx="6400800" cy="1143000"/>
          </a:xfrm>
        </p:spPr>
        <p:txBody>
          <a:bodyPr>
            <a:normAutofit lnSpcReduction="10000"/>
          </a:bodyPr>
          <a:lstStyle/>
          <a:p>
            <a:r>
              <a:rPr kumimoji="1" lang="en-US" altLang="ja-JP" dirty="0" smtClean="0"/>
              <a:t>2011/6/26 – 7/1</a:t>
            </a:r>
          </a:p>
          <a:p>
            <a:r>
              <a:rPr kumimoji="1" lang="en-US" altLang="ja-JP" dirty="0" smtClean="0"/>
              <a:t>Yoshito Otake</a:t>
            </a:r>
            <a:endParaRPr kumimoji="1" lang="ja-JP" altLang="en-US"/>
          </a:p>
        </p:txBody>
      </p:sp>
      <p:pic>
        <p:nvPicPr>
          <p:cNvPr id="1026" name="Picture 2" descr="C:\Users\YO\Documents\Private\20110626_リンダウ会議\20110706_TripReport_LindauMeeting\20110627172210(1).jpg"/>
          <p:cNvPicPr>
            <a:picLocks noChangeAspect="1" noChangeArrowheads="1"/>
          </p:cNvPicPr>
          <p:nvPr/>
        </p:nvPicPr>
        <p:blipFill>
          <a:blip r:embed="rId2" cstate="print"/>
          <a:srcRect/>
          <a:stretch>
            <a:fillRect/>
          </a:stretch>
        </p:blipFill>
        <p:spPr bwMode="auto">
          <a:xfrm>
            <a:off x="4648200" y="3505200"/>
            <a:ext cx="4073981" cy="2743200"/>
          </a:xfrm>
          <a:prstGeom prst="rect">
            <a:avLst/>
          </a:prstGeom>
          <a:noFill/>
        </p:spPr>
      </p:pic>
      <p:pic>
        <p:nvPicPr>
          <p:cNvPr id="1027" name="Picture 3" descr="C:\Users\YO\Documents\Private\20110626_リンダウ会議\20110706_TripReport_LindauMeeting\Lindau.jpg"/>
          <p:cNvPicPr>
            <a:picLocks noChangeAspect="1" noChangeArrowheads="1"/>
          </p:cNvPicPr>
          <p:nvPr/>
        </p:nvPicPr>
        <p:blipFill>
          <a:blip r:embed="rId3" cstate="print"/>
          <a:srcRect/>
          <a:stretch>
            <a:fillRect/>
          </a:stretch>
        </p:blipFill>
        <p:spPr bwMode="auto">
          <a:xfrm>
            <a:off x="457200" y="3505200"/>
            <a:ext cx="3882269" cy="2743200"/>
          </a:xfrm>
          <a:prstGeom prst="rect">
            <a:avLst/>
          </a:prstGeom>
          <a:noFill/>
        </p:spPr>
      </p:pic>
      <p:sp>
        <p:nvSpPr>
          <p:cNvPr id="6" name="TextBox 5"/>
          <p:cNvSpPr txBox="1"/>
          <p:nvPr/>
        </p:nvSpPr>
        <p:spPr>
          <a:xfrm>
            <a:off x="609600" y="6248400"/>
            <a:ext cx="3733800" cy="215444"/>
          </a:xfrm>
          <a:prstGeom prst="rect">
            <a:avLst/>
          </a:prstGeom>
          <a:noFill/>
        </p:spPr>
        <p:txBody>
          <a:bodyPr wrap="square" rtlCol="0">
            <a:spAutoFit/>
          </a:bodyPr>
          <a:lstStyle/>
          <a:p>
            <a:pPr algn="r"/>
            <a:r>
              <a:rPr kumimoji="1" lang="en-US" altLang="ja-JP" sz="800" dirty="0" smtClean="0"/>
              <a:t>http://en.lindau2.de/index.php?sid=1027&amp;ses=d1c9493f1e6adfd6c48107cc23c45526</a:t>
            </a:r>
            <a:endParaRPr kumimoji="1" lang="ja-JP" altLang="en-US" sz="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Overview of the Meeting</a:t>
            </a:r>
            <a:endParaRPr kumimoji="1" lang="ja-JP" altLang="en-US"/>
          </a:p>
        </p:txBody>
      </p:sp>
      <p:sp>
        <p:nvSpPr>
          <p:cNvPr id="3" name="Content Placeholder 2"/>
          <p:cNvSpPr>
            <a:spLocks noGrp="1"/>
          </p:cNvSpPr>
          <p:nvPr>
            <p:ph idx="1"/>
          </p:nvPr>
        </p:nvSpPr>
        <p:spPr>
          <a:xfrm>
            <a:off x="381000" y="1371600"/>
            <a:ext cx="4876800" cy="3276600"/>
          </a:xfrm>
        </p:spPr>
        <p:txBody>
          <a:bodyPr>
            <a:normAutofit/>
          </a:bodyPr>
          <a:lstStyle/>
          <a:p>
            <a:r>
              <a:rPr kumimoji="1" lang="en-US" altLang="ja-JP" dirty="0" smtClean="0"/>
              <a:t>Attendee</a:t>
            </a:r>
          </a:p>
          <a:p>
            <a:pPr lvl="1"/>
            <a:r>
              <a:rPr kumimoji="1" lang="en-US" altLang="ja-JP" smtClean="0"/>
              <a:t>23 </a:t>
            </a:r>
            <a:r>
              <a:rPr kumimoji="1" lang="en-US" altLang="ja-JP" smtClean="0"/>
              <a:t>Nobel </a:t>
            </a:r>
            <a:r>
              <a:rPr kumimoji="1" lang="en-US" altLang="ja-JP" dirty="0" smtClean="0"/>
              <a:t>laureates</a:t>
            </a:r>
          </a:p>
          <a:p>
            <a:pPr lvl="1"/>
            <a:r>
              <a:rPr kumimoji="1" lang="en-US" altLang="ja-JP" dirty="0" smtClean="0"/>
              <a:t>566 young researchers from 77 countries</a:t>
            </a:r>
          </a:p>
          <a:p>
            <a:r>
              <a:rPr kumimoji="1" lang="en-US" altLang="ja-JP" dirty="0" smtClean="0"/>
              <a:t>Venue</a:t>
            </a:r>
          </a:p>
          <a:p>
            <a:pPr lvl="1"/>
            <a:r>
              <a:rPr kumimoji="1" lang="en-US" altLang="ja-JP" dirty="0" err="1" smtClean="0"/>
              <a:t>Lindau</a:t>
            </a:r>
            <a:r>
              <a:rPr kumimoji="1" lang="en-US" altLang="ja-JP" dirty="0" smtClean="0"/>
              <a:t>, Germany</a:t>
            </a:r>
          </a:p>
        </p:txBody>
      </p:sp>
      <p:pic>
        <p:nvPicPr>
          <p:cNvPr id="5122" name="Picture 2" descr="C:\Users\YO\Documents\Private\20110626_リンダウ会議\20110706_TripReport_LindauMeeting\Europe01.jpg"/>
          <p:cNvPicPr>
            <a:picLocks noChangeAspect="1" noChangeArrowheads="1"/>
          </p:cNvPicPr>
          <p:nvPr/>
        </p:nvPicPr>
        <p:blipFill>
          <a:blip r:embed="rId2" cstate="print"/>
          <a:srcRect/>
          <a:stretch>
            <a:fillRect/>
          </a:stretch>
        </p:blipFill>
        <p:spPr bwMode="auto">
          <a:xfrm>
            <a:off x="6393141" y="1295400"/>
            <a:ext cx="2598459" cy="2046844"/>
          </a:xfrm>
          <a:prstGeom prst="rect">
            <a:avLst/>
          </a:prstGeom>
          <a:noFill/>
        </p:spPr>
      </p:pic>
      <p:pic>
        <p:nvPicPr>
          <p:cNvPr id="5123" name="Picture 3" descr="C:\Users\YO\Documents\Private\20110626_リンダウ会議\20110706_TripReport_LindauMeeting\Europe02.jpg"/>
          <p:cNvPicPr>
            <a:picLocks noChangeAspect="1" noChangeArrowheads="1"/>
          </p:cNvPicPr>
          <p:nvPr/>
        </p:nvPicPr>
        <p:blipFill>
          <a:blip r:embed="rId3" cstate="print"/>
          <a:srcRect/>
          <a:stretch>
            <a:fillRect/>
          </a:stretch>
        </p:blipFill>
        <p:spPr bwMode="auto">
          <a:xfrm>
            <a:off x="6414869" y="3429000"/>
            <a:ext cx="2572146" cy="2133600"/>
          </a:xfrm>
          <a:prstGeom prst="rect">
            <a:avLst/>
          </a:prstGeom>
          <a:noFill/>
          <a:ln>
            <a:solidFill>
              <a:srgbClr val="FF0000"/>
            </a:solidFill>
          </a:ln>
        </p:spPr>
      </p:pic>
      <p:pic>
        <p:nvPicPr>
          <p:cNvPr id="5124" name="Picture 4" descr="C:\Users\YO\Documents\Private\20110626_リンダウ会議\20110706_TripReport_LindauMeeting\LindauMap.jpg"/>
          <p:cNvPicPr>
            <a:picLocks noChangeAspect="1" noChangeArrowheads="1"/>
          </p:cNvPicPr>
          <p:nvPr/>
        </p:nvPicPr>
        <p:blipFill>
          <a:blip r:embed="rId4" cstate="print"/>
          <a:srcRect/>
          <a:stretch>
            <a:fillRect/>
          </a:stretch>
        </p:blipFill>
        <p:spPr bwMode="auto">
          <a:xfrm>
            <a:off x="3810000" y="3810000"/>
            <a:ext cx="2506847" cy="2514600"/>
          </a:xfrm>
          <a:prstGeom prst="rect">
            <a:avLst/>
          </a:prstGeom>
          <a:noFill/>
          <a:ln>
            <a:solidFill>
              <a:srgbClr val="FF0000"/>
            </a:solidFill>
          </a:ln>
        </p:spPr>
      </p:pic>
      <p:sp>
        <p:nvSpPr>
          <p:cNvPr id="7" name="Rectangle 6"/>
          <p:cNvSpPr/>
          <p:nvPr/>
        </p:nvSpPr>
        <p:spPr>
          <a:xfrm>
            <a:off x="7620000" y="2438400"/>
            <a:ext cx="45719" cy="457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Straight Connector 8"/>
          <p:cNvCxnSpPr/>
          <p:nvPr/>
        </p:nvCxnSpPr>
        <p:spPr>
          <a:xfrm rot="10800000" flipV="1">
            <a:off x="6400801" y="2440780"/>
            <a:ext cx="1216819" cy="9882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60481" y="2431256"/>
            <a:ext cx="1331119" cy="9977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910513" y="4467225"/>
            <a:ext cx="45719" cy="457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Straight Connector 16"/>
          <p:cNvCxnSpPr/>
          <p:nvPr/>
        </p:nvCxnSpPr>
        <p:spPr>
          <a:xfrm rot="10800000">
            <a:off x="6330952" y="3803650"/>
            <a:ext cx="1625598" cy="66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32527" y="4600578"/>
            <a:ext cx="1816098" cy="16319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381000" y="4648200"/>
            <a:ext cx="3276600"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June 26 (Sun) – July 1 (Fri)</a:t>
            </a:r>
            <a:endParaRPr kumimoji="1" lang="ja-JP"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24" name="TextBox 23"/>
          <p:cNvSpPr txBox="1"/>
          <p:nvPr/>
        </p:nvSpPr>
        <p:spPr>
          <a:xfrm>
            <a:off x="4876800" y="3429000"/>
            <a:ext cx="1371600" cy="369332"/>
          </a:xfrm>
          <a:prstGeom prst="rect">
            <a:avLst/>
          </a:prstGeom>
          <a:noFill/>
        </p:spPr>
        <p:txBody>
          <a:bodyPr wrap="square" rtlCol="0">
            <a:spAutoFit/>
          </a:bodyPr>
          <a:lstStyle/>
          <a:p>
            <a:pPr algn="ctr"/>
            <a:r>
              <a:rPr kumimoji="1" lang="en-US" altLang="ja-JP" dirty="0" smtClean="0"/>
              <a:t>Isle </a:t>
            </a:r>
            <a:r>
              <a:rPr kumimoji="1" lang="en-US" altLang="ja-JP" dirty="0" err="1" smtClean="0"/>
              <a:t>Lindau</a:t>
            </a:r>
            <a:endParaRPr kumimoji="1" lang="ja-JP" altLang="en-US"/>
          </a:p>
        </p:txBody>
      </p:sp>
      <p:cxnSp>
        <p:nvCxnSpPr>
          <p:cNvPr id="26" name="Straight Arrow Connector 25"/>
          <p:cNvCxnSpPr/>
          <p:nvPr/>
        </p:nvCxnSpPr>
        <p:spPr>
          <a:xfrm rot="5400000">
            <a:off x="4152900" y="4686300"/>
            <a:ext cx="22098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kumimoji="1" lang="en-US" altLang="ja-JP" dirty="0" smtClean="0"/>
              <a:t>Meeting Schedule</a:t>
            </a:r>
            <a:endParaRPr kumimoji="1" lang="ja-JP" altLang="en-US"/>
          </a:p>
        </p:txBody>
      </p:sp>
      <p:graphicFrame>
        <p:nvGraphicFramePr>
          <p:cNvPr id="4" name="Content Placeholder 3"/>
          <p:cNvGraphicFramePr>
            <a:graphicFrameLocks noGrp="1"/>
          </p:cNvGraphicFramePr>
          <p:nvPr>
            <p:ph idx="1"/>
          </p:nvPr>
        </p:nvGraphicFramePr>
        <p:xfrm>
          <a:off x="304800" y="1524000"/>
          <a:ext cx="3429000" cy="4358640"/>
        </p:xfrm>
        <a:graphic>
          <a:graphicData uri="http://schemas.openxmlformats.org/drawingml/2006/table">
            <a:tbl>
              <a:tblPr firstRow="1" bandRow="1">
                <a:tableStyleId>{5C22544A-7EE6-4342-B048-85BDC9FD1C3A}</a:tableStyleId>
              </a:tblPr>
              <a:tblGrid>
                <a:gridCol w="596348"/>
                <a:gridCol w="699052"/>
                <a:gridCol w="2133600"/>
              </a:tblGrid>
              <a:tr h="287215">
                <a:tc>
                  <a:txBody>
                    <a:bodyPr/>
                    <a:lstStyle/>
                    <a:p>
                      <a:pPr algn="ctr"/>
                      <a:r>
                        <a:rPr kumimoji="1" lang="en-US" altLang="ja-JP" sz="1600" dirty="0" smtClean="0"/>
                        <a:t>Day</a:t>
                      </a:r>
                      <a:endParaRPr kumimoji="1" lang="ja-JP" altLang="en-US" sz="1600"/>
                    </a:p>
                  </a:txBody>
                  <a:tcPr/>
                </a:tc>
                <a:tc>
                  <a:txBody>
                    <a:bodyPr/>
                    <a:lstStyle/>
                    <a:p>
                      <a:pPr algn="ctr"/>
                      <a:r>
                        <a:rPr kumimoji="1" lang="en-US" altLang="ja-JP" sz="1600" dirty="0" smtClean="0"/>
                        <a:t>Time</a:t>
                      </a:r>
                      <a:endParaRPr kumimoji="1" lang="ja-JP" altLang="en-US" sz="1600"/>
                    </a:p>
                  </a:txBody>
                  <a:tcPr/>
                </a:tc>
                <a:tc>
                  <a:txBody>
                    <a:bodyPr/>
                    <a:lstStyle/>
                    <a:p>
                      <a:pPr algn="ctr"/>
                      <a:r>
                        <a:rPr kumimoji="1" lang="en-US" altLang="ja-JP" sz="1600" dirty="0" smtClean="0"/>
                        <a:t>Schedule</a:t>
                      </a:r>
                      <a:endParaRPr kumimoji="1" lang="ja-JP" altLang="en-US" sz="1600"/>
                    </a:p>
                  </a:txBody>
                  <a:tcPr/>
                </a:tc>
              </a:tr>
              <a:tr h="287215">
                <a:tc rowSpan="2">
                  <a:txBody>
                    <a:bodyPr/>
                    <a:lstStyle/>
                    <a:p>
                      <a:pPr algn="ctr"/>
                      <a:r>
                        <a:rPr kumimoji="1" lang="en-US" altLang="ja-JP" sz="1600" dirty="0" smtClean="0"/>
                        <a:t>Sun</a:t>
                      </a:r>
                      <a:endParaRPr kumimoji="1" lang="ja-JP" altLang="en-US" sz="1600"/>
                    </a:p>
                  </a:txBody>
                  <a:tcPr anchor="ctr"/>
                </a:tc>
                <a:tc>
                  <a:txBody>
                    <a:bodyPr/>
                    <a:lstStyle/>
                    <a:p>
                      <a:pPr algn="ctr"/>
                      <a:r>
                        <a:rPr kumimoji="1" lang="en-US" altLang="ja-JP" sz="1600" dirty="0" smtClean="0"/>
                        <a:t>AM</a:t>
                      </a:r>
                      <a:endParaRPr kumimoji="1" lang="ja-JP" altLang="en-US" sz="1600"/>
                    </a:p>
                  </a:txBody>
                  <a:tcPr/>
                </a:tc>
                <a:tc>
                  <a:txBody>
                    <a:bodyPr/>
                    <a:lstStyle/>
                    <a:p>
                      <a:r>
                        <a:rPr kumimoji="1" lang="en-US" altLang="ja-JP" sz="1600" dirty="0" smtClean="0"/>
                        <a:t>Registration</a:t>
                      </a:r>
                      <a:endParaRPr kumimoji="1" lang="ja-JP" altLang="en-US" sz="1600"/>
                    </a:p>
                  </a:txBody>
                  <a:tcPr/>
                </a:tc>
              </a:tr>
              <a:tr h="287215">
                <a:tc vMerge="1">
                  <a:txBody>
                    <a:bodyPr/>
                    <a:lstStyle/>
                    <a:p>
                      <a:endParaRPr kumimoji="1" lang="ja-JP" altLang="en-US" sz="1600"/>
                    </a:p>
                  </a:txBody>
                  <a:tcPr/>
                </a:tc>
                <a:tc>
                  <a:txBody>
                    <a:bodyPr/>
                    <a:lstStyle/>
                    <a:p>
                      <a:pPr algn="ctr"/>
                      <a:r>
                        <a:rPr kumimoji="1" lang="en-US" altLang="ja-JP" sz="1600" dirty="0" smtClean="0"/>
                        <a:t>PM</a:t>
                      </a:r>
                      <a:endParaRPr kumimoji="1" lang="ja-JP" altLang="en-US" sz="1600"/>
                    </a:p>
                  </a:txBody>
                  <a:tcPr/>
                </a:tc>
                <a:tc>
                  <a:txBody>
                    <a:bodyPr/>
                    <a:lstStyle/>
                    <a:p>
                      <a:r>
                        <a:rPr kumimoji="1" lang="en-US" altLang="ja-JP" sz="1600" dirty="0" smtClean="0"/>
                        <a:t>Opening ceremony</a:t>
                      </a:r>
                      <a:endParaRPr kumimoji="1" lang="ja-JP" altLang="en-US" sz="1600"/>
                    </a:p>
                  </a:txBody>
                  <a:tcPr/>
                </a:tc>
              </a:tr>
              <a:tr h="287215">
                <a:tc rowSpan="2">
                  <a:txBody>
                    <a:bodyPr/>
                    <a:lstStyle/>
                    <a:p>
                      <a:pPr algn="ctr"/>
                      <a:r>
                        <a:rPr kumimoji="1" lang="en-US" altLang="ja-JP" sz="1600" dirty="0" smtClean="0"/>
                        <a:t>Mon</a:t>
                      </a:r>
                      <a:endParaRPr kumimoji="1" lang="ja-JP" altLang="en-US" sz="1600"/>
                    </a:p>
                  </a:txBody>
                  <a:tcPr anchor="ctr"/>
                </a:tc>
                <a:tc>
                  <a:txBody>
                    <a:bodyPr/>
                    <a:lstStyle/>
                    <a:p>
                      <a:pPr algn="ctr"/>
                      <a:r>
                        <a:rPr kumimoji="1" lang="en-US" altLang="ja-JP" sz="1600" dirty="0" smtClean="0"/>
                        <a:t>AM</a:t>
                      </a:r>
                      <a:endParaRPr kumimoji="1" lang="ja-JP" altLang="en-US" sz="1600"/>
                    </a:p>
                  </a:txBody>
                  <a:tcPr/>
                </a:tc>
                <a:tc>
                  <a:txBody>
                    <a:bodyPr/>
                    <a:lstStyle/>
                    <a:p>
                      <a:r>
                        <a:rPr kumimoji="1" lang="en-US" altLang="ja-JP" sz="1600" dirty="0" smtClean="0"/>
                        <a:t>Lectures (6 laureates)</a:t>
                      </a:r>
                      <a:endParaRPr kumimoji="1" lang="ja-JP" altLang="en-US" sz="1600"/>
                    </a:p>
                  </a:txBody>
                  <a:tcPr/>
                </a:tc>
              </a:tr>
              <a:tr h="287215">
                <a:tc vMerge="1">
                  <a:txBody>
                    <a:bodyPr/>
                    <a:lstStyle/>
                    <a:p>
                      <a:endParaRPr kumimoji="1" lang="ja-JP" altLang="en-US" sz="1600"/>
                    </a:p>
                  </a:txBody>
                  <a:tcPr/>
                </a:tc>
                <a:tc>
                  <a:txBody>
                    <a:bodyPr/>
                    <a:lstStyle/>
                    <a:p>
                      <a:pPr algn="ctr"/>
                      <a:r>
                        <a:rPr kumimoji="1" lang="en-US" altLang="ja-JP" sz="1600" dirty="0" smtClean="0"/>
                        <a:t>PM</a:t>
                      </a:r>
                      <a:endParaRPr kumimoji="1" lang="ja-JP" altLang="en-US" sz="1600"/>
                    </a:p>
                  </a:txBody>
                  <a:tcPr/>
                </a:tc>
                <a:tc>
                  <a:txBody>
                    <a:bodyPr/>
                    <a:lstStyle/>
                    <a:p>
                      <a:r>
                        <a:rPr kumimoji="1" lang="en-US" altLang="ja-JP" sz="1600" dirty="0" smtClean="0"/>
                        <a:t>Small-group discussion</a:t>
                      </a:r>
                      <a:endParaRPr kumimoji="1" lang="ja-JP" altLang="en-US" sz="1600"/>
                    </a:p>
                  </a:txBody>
                  <a:tcPr/>
                </a:tc>
              </a:tr>
              <a:tr h="287215">
                <a:tc rowSpan="2">
                  <a:txBody>
                    <a:bodyPr/>
                    <a:lstStyle/>
                    <a:p>
                      <a:pPr algn="ctr"/>
                      <a:r>
                        <a:rPr kumimoji="1" lang="en-US" altLang="ja-JP" sz="1600" dirty="0" smtClean="0"/>
                        <a:t>Tue</a:t>
                      </a:r>
                      <a:endParaRPr kumimoji="1" lang="ja-JP" altLang="en-US" sz="1600"/>
                    </a:p>
                  </a:txBody>
                  <a:tcPr anchor="ctr"/>
                </a:tc>
                <a:tc>
                  <a:txBody>
                    <a:bodyPr/>
                    <a:lstStyle/>
                    <a:p>
                      <a:pPr algn="ctr"/>
                      <a:r>
                        <a:rPr kumimoji="1" lang="en-US" altLang="ja-JP" sz="1600" dirty="0" smtClean="0"/>
                        <a:t>AM</a:t>
                      </a:r>
                      <a:endParaRPr kumimoji="1" lang="ja-JP" altLang="en-US" sz="1600"/>
                    </a:p>
                  </a:txBody>
                  <a:tcPr/>
                </a:tc>
                <a:tc>
                  <a:txBody>
                    <a:bodyPr/>
                    <a:lstStyle/>
                    <a:p>
                      <a:r>
                        <a:rPr kumimoji="1" lang="en-US" altLang="ja-JP" sz="1600" dirty="0" smtClean="0"/>
                        <a:t>Lectures (6 laureates)</a:t>
                      </a:r>
                      <a:endParaRPr kumimoji="1" lang="ja-JP" altLang="en-US" sz="1600"/>
                    </a:p>
                  </a:txBody>
                  <a:tcPr/>
                </a:tc>
              </a:tr>
              <a:tr h="287215">
                <a:tc vMerge="1">
                  <a:txBody>
                    <a:bodyPr/>
                    <a:lstStyle/>
                    <a:p>
                      <a:endParaRPr kumimoji="1" lang="ja-JP" altLang="en-US" sz="1600"/>
                    </a:p>
                  </a:txBody>
                  <a:tcPr/>
                </a:tc>
                <a:tc>
                  <a:txBody>
                    <a:bodyPr/>
                    <a:lstStyle/>
                    <a:p>
                      <a:pPr algn="ctr"/>
                      <a:r>
                        <a:rPr kumimoji="1" lang="en-US" altLang="ja-JP" sz="1600" dirty="0" smtClean="0"/>
                        <a:t>PM</a:t>
                      </a:r>
                      <a:endParaRPr kumimoji="1" lang="ja-JP" altLang="en-US" sz="1600"/>
                    </a:p>
                  </a:txBody>
                  <a:tcPr/>
                </a:tc>
                <a:tc>
                  <a:txBody>
                    <a:bodyPr/>
                    <a:lstStyle/>
                    <a:p>
                      <a:r>
                        <a:rPr kumimoji="1" lang="en-US" altLang="ja-JP" sz="1600" dirty="0" smtClean="0"/>
                        <a:t>Small-group discussion</a:t>
                      </a:r>
                      <a:endParaRPr kumimoji="1" lang="ja-JP" altLang="en-US" sz="1600"/>
                    </a:p>
                  </a:txBody>
                  <a:tcPr/>
                </a:tc>
              </a:tr>
              <a:tr h="287215">
                <a:tc rowSpan="2">
                  <a:txBody>
                    <a:bodyPr/>
                    <a:lstStyle/>
                    <a:p>
                      <a:pPr algn="ctr"/>
                      <a:r>
                        <a:rPr kumimoji="1" lang="en-US" altLang="ja-JP" sz="1600" dirty="0" smtClean="0"/>
                        <a:t>Wed</a:t>
                      </a:r>
                      <a:endParaRPr kumimoji="1" lang="ja-JP" altLang="en-US" sz="1600"/>
                    </a:p>
                  </a:txBody>
                  <a:tcPr anchor="ctr"/>
                </a:tc>
                <a:tc>
                  <a:txBody>
                    <a:bodyPr/>
                    <a:lstStyle/>
                    <a:p>
                      <a:pPr algn="ctr"/>
                      <a:r>
                        <a:rPr kumimoji="1" lang="en-US" altLang="ja-JP" sz="1600" dirty="0" smtClean="0"/>
                        <a:t>AM</a:t>
                      </a:r>
                      <a:endParaRPr kumimoji="1" lang="ja-JP" altLang="en-US" sz="1600"/>
                    </a:p>
                  </a:txBody>
                  <a:tcPr/>
                </a:tc>
                <a:tc>
                  <a:txBody>
                    <a:bodyPr/>
                    <a:lstStyle/>
                    <a:p>
                      <a:r>
                        <a:rPr kumimoji="1" lang="en-US" altLang="ja-JP" sz="1600" dirty="0" smtClean="0"/>
                        <a:t>Lectures (6 laureates)</a:t>
                      </a:r>
                      <a:endParaRPr kumimoji="1" lang="ja-JP" altLang="en-US" sz="1600"/>
                    </a:p>
                  </a:txBody>
                  <a:tcPr/>
                </a:tc>
              </a:tr>
              <a:tr h="287215">
                <a:tc vMerge="1">
                  <a:txBody>
                    <a:bodyPr/>
                    <a:lstStyle/>
                    <a:p>
                      <a:endParaRPr kumimoji="1" lang="ja-JP" altLang="en-US" sz="1600"/>
                    </a:p>
                  </a:txBody>
                  <a:tcPr/>
                </a:tc>
                <a:tc>
                  <a:txBody>
                    <a:bodyPr/>
                    <a:lstStyle/>
                    <a:p>
                      <a:pPr algn="ctr"/>
                      <a:r>
                        <a:rPr kumimoji="1" lang="en-US" altLang="ja-JP" sz="1600" dirty="0" smtClean="0"/>
                        <a:t>PM</a:t>
                      </a:r>
                      <a:endParaRPr kumimoji="1" lang="ja-JP" altLang="en-US" sz="1600"/>
                    </a:p>
                  </a:txBody>
                  <a:tcPr/>
                </a:tc>
                <a:tc>
                  <a:txBody>
                    <a:bodyPr/>
                    <a:lstStyle/>
                    <a:p>
                      <a:r>
                        <a:rPr kumimoji="1" lang="en-US" altLang="ja-JP" sz="1600" dirty="0" smtClean="0"/>
                        <a:t>Small-group discussion</a:t>
                      </a:r>
                      <a:endParaRPr kumimoji="1" lang="ja-JP" altLang="en-US" sz="1600"/>
                    </a:p>
                  </a:txBody>
                  <a:tcPr/>
                </a:tc>
              </a:tr>
              <a:tr h="287215">
                <a:tc rowSpan="2">
                  <a:txBody>
                    <a:bodyPr/>
                    <a:lstStyle/>
                    <a:p>
                      <a:pPr algn="ctr"/>
                      <a:r>
                        <a:rPr kumimoji="1" lang="en-US" altLang="ja-JP" sz="1600" dirty="0" smtClean="0"/>
                        <a:t>Thu</a:t>
                      </a:r>
                      <a:endParaRPr kumimoji="1" lang="ja-JP" altLang="en-US" sz="1600"/>
                    </a:p>
                  </a:txBody>
                  <a:tcPr anchor="ctr"/>
                </a:tc>
                <a:tc>
                  <a:txBody>
                    <a:bodyPr/>
                    <a:lstStyle/>
                    <a:p>
                      <a:pPr algn="ctr"/>
                      <a:r>
                        <a:rPr kumimoji="1" lang="en-US" altLang="ja-JP" sz="1600" dirty="0" smtClean="0"/>
                        <a:t>AM</a:t>
                      </a:r>
                      <a:endParaRPr kumimoji="1" lang="ja-JP" altLang="en-US" sz="1600"/>
                    </a:p>
                  </a:txBody>
                  <a:tcPr/>
                </a:tc>
                <a:tc>
                  <a:txBody>
                    <a:bodyPr/>
                    <a:lstStyle/>
                    <a:p>
                      <a:r>
                        <a:rPr kumimoji="1" lang="en-US" altLang="ja-JP" sz="1600" dirty="0" smtClean="0"/>
                        <a:t>Lectures (5 laureates)</a:t>
                      </a:r>
                      <a:endParaRPr kumimoji="1" lang="ja-JP" altLang="en-US" sz="1600"/>
                    </a:p>
                  </a:txBody>
                  <a:tcPr/>
                </a:tc>
              </a:tr>
              <a:tr h="287215">
                <a:tc vMerge="1">
                  <a:txBody>
                    <a:bodyPr/>
                    <a:lstStyle/>
                    <a:p>
                      <a:endParaRPr kumimoji="1" lang="ja-JP" altLang="en-US" sz="1600"/>
                    </a:p>
                  </a:txBody>
                  <a:tcPr/>
                </a:tc>
                <a:tc>
                  <a:txBody>
                    <a:bodyPr/>
                    <a:lstStyle/>
                    <a:p>
                      <a:pPr algn="ctr"/>
                      <a:r>
                        <a:rPr kumimoji="1" lang="en-US" altLang="ja-JP" sz="1600" dirty="0" smtClean="0"/>
                        <a:t>PM</a:t>
                      </a:r>
                      <a:endParaRPr kumimoji="1" lang="ja-JP" altLang="en-US" sz="1600"/>
                    </a:p>
                  </a:txBody>
                  <a:tcPr/>
                </a:tc>
                <a:tc>
                  <a:txBody>
                    <a:bodyPr/>
                    <a:lstStyle/>
                    <a:p>
                      <a:r>
                        <a:rPr kumimoji="1" lang="en-US" altLang="ja-JP" sz="1600" dirty="0" smtClean="0"/>
                        <a:t>Panel discussion</a:t>
                      </a:r>
                      <a:endParaRPr kumimoji="1" lang="ja-JP" altLang="en-US" sz="1600"/>
                    </a:p>
                  </a:txBody>
                  <a:tcPr/>
                </a:tc>
              </a:tr>
              <a:tr h="287215">
                <a:tc rowSpan="2">
                  <a:txBody>
                    <a:bodyPr/>
                    <a:lstStyle/>
                    <a:p>
                      <a:pPr algn="ctr"/>
                      <a:r>
                        <a:rPr kumimoji="1" lang="en-US" altLang="ja-JP" sz="1600" dirty="0" smtClean="0"/>
                        <a:t>Fri</a:t>
                      </a:r>
                      <a:endParaRPr kumimoji="1" lang="ja-JP" altLang="en-US" sz="1600"/>
                    </a:p>
                  </a:txBody>
                  <a:tcPr anchor="ctr"/>
                </a:tc>
                <a:tc>
                  <a:txBody>
                    <a:bodyPr/>
                    <a:lstStyle/>
                    <a:p>
                      <a:pPr algn="ctr"/>
                      <a:r>
                        <a:rPr kumimoji="1" lang="en-US" altLang="ja-JP" sz="1600" dirty="0" smtClean="0"/>
                        <a:t>AM</a:t>
                      </a:r>
                      <a:endParaRPr kumimoji="1" lang="ja-JP" altLang="en-US" sz="1600"/>
                    </a:p>
                  </a:txBody>
                  <a:tcPr/>
                </a:tc>
                <a:tc>
                  <a:txBody>
                    <a:bodyPr/>
                    <a:lstStyle/>
                    <a:p>
                      <a:r>
                        <a:rPr kumimoji="1" lang="en-US" altLang="ja-JP" sz="1600" dirty="0" smtClean="0"/>
                        <a:t>Boat trip to Isle </a:t>
                      </a:r>
                      <a:r>
                        <a:rPr kumimoji="1" lang="en-US" altLang="ja-JP" sz="1600" dirty="0" err="1" smtClean="0"/>
                        <a:t>Mainau</a:t>
                      </a:r>
                      <a:endParaRPr kumimoji="1" lang="ja-JP" altLang="en-US" sz="1600"/>
                    </a:p>
                  </a:txBody>
                  <a:tcPr/>
                </a:tc>
              </a:tr>
              <a:tr h="287215">
                <a:tc vMerge="1">
                  <a:txBody>
                    <a:bodyPr/>
                    <a:lstStyle/>
                    <a:p>
                      <a:endParaRPr kumimoji="1" lang="ja-JP" altLang="en-US" sz="1600"/>
                    </a:p>
                  </a:txBody>
                  <a:tcPr/>
                </a:tc>
                <a:tc>
                  <a:txBody>
                    <a:bodyPr/>
                    <a:lstStyle/>
                    <a:p>
                      <a:pPr algn="ctr"/>
                      <a:r>
                        <a:rPr kumimoji="1" lang="en-US" altLang="ja-JP" sz="1600" dirty="0" smtClean="0"/>
                        <a:t>PM</a:t>
                      </a:r>
                      <a:endParaRPr kumimoji="1" lang="ja-JP" altLang="en-US" sz="1600"/>
                    </a:p>
                  </a:txBody>
                  <a:tcPr/>
                </a:tc>
                <a:tc>
                  <a:txBody>
                    <a:bodyPr/>
                    <a:lstStyle/>
                    <a:p>
                      <a:r>
                        <a:rPr kumimoji="1" lang="en-US" altLang="ja-JP" sz="1600" dirty="0" smtClean="0"/>
                        <a:t>Closing ceremony</a:t>
                      </a:r>
                      <a:endParaRPr kumimoji="1" lang="ja-JP" altLang="en-US" sz="1600"/>
                    </a:p>
                  </a:txBody>
                  <a:tcPr/>
                </a:tc>
              </a:tr>
            </a:tbl>
          </a:graphicData>
        </a:graphic>
      </p:graphicFrame>
      <p:pic>
        <p:nvPicPr>
          <p:cNvPr id="2052" name="Picture 4" descr="C:\Users\YO\Documents\Private\20110626_リンダウ会議\Photos\IMG_4078.JPG"/>
          <p:cNvPicPr>
            <a:picLocks noChangeAspect="1" noChangeArrowheads="1"/>
          </p:cNvPicPr>
          <p:nvPr/>
        </p:nvPicPr>
        <p:blipFill>
          <a:blip r:embed="rId3" cstate="print"/>
          <a:srcRect/>
          <a:stretch>
            <a:fillRect/>
          </a:stretch>
        </p:blipFill>
        <p:spPr bwMode="auto">
          <a:xfrm>
            <a:off x="5181600" y="2362200"/>
            <a:ext cx="2336800" cy="1752600"/>
          </a:xfrm>
          <a:prstGeom prst="rect">
            <a:avLst/>
          </a:prstGeom>
          <a:noFill/>
        </p:spPr>
      </p:pic>
      <p:pic>
        <p:nvPicPr>
          <p:cNvPr id="2053" name="Picture 5" descr="C:\Users\YO\Documents\Private\20110626_リンダウ会議\Photos\IMG_4138.JPG"/>
          <p:cNvPicPr>
            <a:picLocks noChangeAspect="1" noChangeArrowheads="1"/>
          </p:cNvPicPr>
          <p:nvPr/>
        </p:nvPicPr>
        <p:blipFill>
          <a:blip r:embed="rId4" cstate="print"/>
          <a:srcRect/>
          <a:stretch>
            <a:fillRect/>
          </a:stretch>
        </p:blipFill>
        <p:spPr bwMode="auto">
          <a:xfrm>
            <a:off x="6324600" y="4857750"/>
            <a:ext cx="2362200" cy="1771650"/>
          </a:xfrm>
          <a:prstGeom prst="rect">
            <a:avLst/>
          </a:prstGeom>
          <a:noFill/>
        </p:spPr>
      </p:pic>
      <p:pic>
        <p:nvPicPr>
          <p:cNvPr id="2054" name="Picture 6" descr="C:\Users\YO\Documents\Private\20110626_リンダウ会議\Photos\IMG_4119.JPG"/>
          <p:cNvPicPr>
            <a:picLocks noChangeAspect="1" noChangeArrowheads="1"/>
          </p:cNvPicPr>
          <p:nvPr/>
        </p:nvPicPr>
        <p:blipFill>
          <a:blip r:embed="rId5" cstate="print"/>
          <a:srcRect/>
          <a:stretch>
            <a:fillRect/>
          </a:stretch>
        </p:blipFill>
        <p:spPr bwMode="auto">
          <a:xfrm>
            <a:off x="3886200" y="4191000"/>
            <a:ext cx="2362200" cy="1771650"/>
          </a:xfrm>
          <a:prstGeom prst="rect">
            <a:avLst/>
          </a:prstGeom>
          <a:noFill/>
        </p:spPr>
      </p:pic>
      <p:pic>
        <p:nvPicPr>
          <p:cNvPr id="2051" name="Picture 3" descr="C:\Users\YO\Documents\Private\20110626_リンダウ会議\Photos\IMG_4099.JPG"/>
          <p:cNvPicPr>
            <a:picLocks noChangeAspect="1" noChangeArrowheads="1"/>
          </p:cNvPicPr>
          <p:nvPr/>
        </p:nvPicPr>
        <p:blipFill>
          <a:blip r:embed="rId6" cstate="print"/>
          <a:srcRect/>
          <a:stretch>
            <a:fillRect/>
          </a:stretch>
        </p:blipFill>
        <p:spPr bwMode="auto">
          <a:xfrm>
            <a:off x="3886200" y="1524000"/>
            <a:ext cx="2286000" cy="1371600"/>
          </a:xfrm>
          <a:prstGeom prst="rect">
            <a:avLst/>
          </a:prstGeom>
          <a:noFill/>
        </p:spPr>
      </p:pic>
      <p:sp>
        <p:nvSpPr>
          <p:cNvPr id="10" name="TextBox 9"/>
          <p:cNvSpPr txBox="1"/>
          <p:nvPr/>
        </p:nvSpPr>
        <p:spPr>
          <a:xfrm>
            <a:off x="5334000" y="1143000"/>
            <a:ext cx="2286000" cy="400110"/>
          </a:xfrm>
          <a:prstGeom prst="rect">
            <a:avLst/>
          </a:prstGeom>
          <a:noFill/>
        </p:spPr>
        <p:txBody>
          <a:bodyPr wrap="square" rtlCol="0">
            <a:spAutoFit/>
          </a:bodyPr>
          <a:lstStyle/>
          <a:p>
            <a:pPr algn="ctr"/>
            <a:r>
              <a:rPr kumimoji="1" lang="en-US" altLang="ja-JP" sz="2000" dirty="0" smtClean="0"/>
              <a:t>Opening ceremony</a:t>
            </a:r>
            <a:endParaRPr kumimoji="1" lang="ja-JP" altLang="en-US" sz="2000"/>
          </a:p>
        </p:txBody>
      </p:sp>
      <p:sp>
        <p:nvSpPr>
          <p:cNvPr id="11" name="TextBox 10"/>
          <p:cNvSpPr txBox="1"/>
          <p:nvPr/>
        </p:nvSpPr>
        <p:spPr>
          <a:xfrm>
            <a:off x="6248400" y="4191000"/>
            <a:ext cx="1676400" cy="400110"/>
          </a:xfrm>
          <a:prstGeom prst="rect">
            <a:avLst/>
          </a:prstGeom>
          <a:noFill/>
        </p:spPr>
        <p:txBody>
          <a:bodyPr wrap="square" rtlCol="0">
            <a:spAutoFit/>
          </a:bodyPr>
          <a:lstStyle/>
          <a:p>
            <a:r>
              <a:rPr kumimoji="1" lang="en-US" altLang="ja-JP" sz="2000" dirty="0" smtClean="0"/>
              <a:t>Lecture</a:t>
            </a:r>
            <a:endParaRPr kumimoji="1" lang="ja-JP" altLang="en-US" sz="2000"/>
          </a:p>
        </p:txBody>
      </p:sp>
      <p:sp>
        <p:nvSpPr>
          <p:cNvPr id="12" name="TextBox 11"/>
          <p:cNvSpPr txBox="1"/>
          <p:nvPr/>
        </p:nvSpPr>
        <p:spPr>
          <a:xfrm>
            <a:off x="3733800" y="6248400"/>
            <a:ext cx="2590800" cy="400110"/>
          </a:xfrm>
          <a:prstGeom prst="rect">
            <a:avLst/>
          </a:prstGeom>
          <a:noFill/>
        </p:spPr>
        <p:txBody>
          <a:bodyPr wrap="square" rtlCol="0">
            <a:spAutoFit/>
          </a:bodyPr>
          <a:lstStyle/>
          <a:p>
            <a:r>
              <a:rPr kumimoji="1" lang="en-US" altLang="ja-JP" sz="2000" dirty="0" smtClean="0"/>
              <a:t>Small-group discussion</a:t>
            </a:r>
            <a:endParaRPr kumimoji="1" lang="ja-JP" altLang="en-US" sz="2000"/>
          </a:p>
        </p:txBody>
      </p:sp>
      <p:pic>
        <p:nvPicPr>
          <p:cNvPr id="2055" name="Picture 7" descr="C:\Users\YO\Documents\Private\20110626_リンダウ会議\20110706_TripReport_LindauMeeting\ScientificAmericanArticle.jpg"/>
          <p:cNvPicPr>
            <a:picLocks noChangeAspect="1" noChangeArrowheads="1"/>
          </p:cNvPicPr>
          <p:nvPr/>
        </p:nvPicPr>
        <p:blipFill>
          <a:blip r:embed="rId7" cstate="print"/>
          <a:srcRect/>
          <a:stretch>
            <a:fillRect/>
          </a:stretch>
        </p:blipFill>
        <p:spPr bwMode="auto">
          <a:xfrm>
            <a:off x="7238999" y="1524000"/>
            <a:ext cx="1600201" cy="244707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Meet with Nobel Laureates</a:t>
            </a:r>
            <a:endParaRPr kumimoji="1" lang="ja-JP" altLang="en-US"/>
          </a:p>
        </p:txBody>
      </p:sp>
      <p:pic>
        <p:nvPicPr>
          <p:cNvPr id="4098" name="Picture 2" descr="C:\Users\YO\Documents\Private\20110626_リンダウ会議\Photos\IMG_4175.JPG"/>
          <p:cNvPicPr>
            <a:picLocks noChangeAspect="1" noChangeArrowheads="1"/>
          </p:cNvPicPr>
          <p:nvPr/>
        </p:nvPicPr>
        <p:blipFill>
          <a:blip r:embed="rId2" cstate="print"/>
          <a:srcRect/>
          <a:stretch>
            <a:fillRect/>
          </a:stretch>
        </p:blipFill>
        <p:spPr bwMode="auto">
          <a:xfrm>
            <a:off x="1600200" y="4114800"/>
            <a:ext cx="3132667" cy="2286000"/>
          </a:xfrm>
          <a:prstGeom prst="rect">
            <a:avLst/>
          </a:prstGeom>
          <a:noFill/>
        </p:spPr>
      </p:pic>
      <p:pic>
        <p:nvPicPr>
          <p:cNvPr id="4099" name="Picture 3" descr="C:\Users\YO\Documents\Private\20110626_リンダウ会議\Photos\IMG_4124.JPG"/>
          <p:cNvPicPr>
            <a:picLocks noChangeAspect="1" noChangeArrowheads="1"/>
          </p:cNvPicPr>
          <p:nvPr/>
        </p:nvPicPr>
        <p:blipFill>
          <a:blip r:embed="rId3" cstate="print"/>
          <a:srcRect/>
          <a:stretch>
            <a:fillRect/>
          </a:stretch>
        </p:blipFill>
        <p:spPr bwMode="auto">
          <a:xfrm>
            <a:off x="711200" y="1447800"/>
            <a:ext cx="3149600" cy="2362200"/>
          </a:xfrm>
          <a:prstGeom prst="rect">
            <a:avLst/>
          </a:prstGeom>
          <a:noFill/>
        </p:spPr>
      </p:pic>
      <p:sp>
        <p:nvSpPr>
          <p:cNvPr id="7" name="TextBox 6"/>
          <p:cNvSpPr txBox="1"/>
          <p:nvPr/>
        </p:nvSpPr>
        <p:spPr>
          <a:xfrm>
            <a:off x="3962400" y="1447800"/>
            <a:ext cx="4800600" cy="461665"/>
          </a:xfrm>
          <a:prstGeom prst="rect">
            <a:avLst/>
          </a:prstGeom>
          <a:noFill/>
        </p:spPr>
        <p:txBody>
          <a:bodyPr wrap="square" rtlCol="0">
            <a:spAutoFit/>
          </a:bodyPr>
          <a:lstStyle/>
          <a:p>
            <a:r>
              <a:rPr kumimoji="1" lang="en-US" altLang="ja-JP" sz="2400" dirty="0" smtClean="0"/>
              <a:t>Professor </a:t>
            </a:r>
            <a:r>
              <a:rPr kumimoji="1" lang="en-US" altLang="ja-JP" sz="2400" dirty="0" err="1" smtClean="0"/>
              <a:t>Negishi</a:t>
            </a:r>
            <a:r>
              <a:rPr kumimoji="1" lang="en-US" altLang="ja-JP" sz="2400" dirty="0" smtClean="0"/>
              <a:t>, Purdue University</a:t>
            </a:r>
            <a:endParaRPr kumimoji="1" lang="ja-JP" altLang="en-US" sz="2400"/>
          </a:p>
        </p:txBody>
      </p:sp>
      <p:sp>
        <p:nvSpPr>
          <p:cNvPr id="8" name="TextBox 7"/>
          <p:cNvSpPr txBox="1"/>
          <p:nvPr/>
        </p:nvSpPr>
        <p:spPr>
          <a:xfrm>
            <a:off x="4800600" y="4114800"/>
            <a:ext cx="4191000" cy="830997"/>
          </a:xfrm>
          <a:prstGeom prst="rect">
            <a:avLst/>
          </a:prstGeom>
          <a:noFill/>
        </p:spPr>
        <p:txBody>
          <a:bodyPr wrap="square" rtlCol="0">
            <a:spAutoFit/>
          </a:bodyPr>
          <a:lstStyle/>
          <a:p>
            <a:r>
              <a:rPr kumimoji="1" lang="en-US" altLang="ja-JP" sz="2400" dirty="0" smtClean="0"/>
              <a:t>Professor </a:t>
            </a:r>
            <a:r>
              <a:rPr kumimoji="1" lang="en-US" altLang="ja-JP" sz="2400" dirty="0" err="1" smtClean="0"/>
              <a:t>Agre</a:t>
            </a:r>
            <a:r>
              <a:rPr kumimoji="1" lang="en-US" altLang="ja-JP" sz="2400" dirty="0" smtClean="0"/>
              <a:t>, </a:t>
            </a:r>
          </a:p>
          <a:p>
            <a:r>
              <a:rPr kumimoji="1" lang="en-US" altLang="ja-JP" sz="2400" dirty="0" smtClean="0"/>
              <a:t>Johns Hopkins University</a:t>
            </a:r>
            <a:endParaRPr kumimoji="1" lang="ja-JP" altLang="en-US" sz="2400"/>
          </a:p>
        </p:txBody>
      </p:sp>
      <p:sp>
        <p:nvSpPr>
          <p:cNvPr id="9" name="TextBox 8"/>
          <p:cNvSpPr txBox="1"/>
          <p:nvPr/>
        </p:nvSpPr>
        <p:spPr>
          <a:xfrm>
            <a:off x="304800" y="5410200"/>
            <a:ext cx="1219200" cy="923330"/>
          </a:xfrm>
          <a:prstGeom prst="rect">
            <a:avLst/>
          </a:prstGeom>
          <a:noFill/>
        </p:spPr>
        <p:txBody>
          <a:bodyPr wrap="square" rtlCol="0">
            <a:spAutoFit/>
          </a:bodyPr>
          <a:lstStyle/>
          <a:p>
            <a:r>
              <a:rPr kumimoji="1" lang="en-US" altLang="ja-JP" dirty="0" smtClean="0"/>
              <a:t>Dr </a:t>
            </a:r>
            <a:r>
              <a:rPr kumimoji="1" lang="en-US" altLang="ja-JP" dirty="0" err="1" smtClean="0"/>
              <a:t>Sherif</a:t>
            </a:r>
            <a:r>
              <a:rPr kumimoji="1" lang="en-US" altLang="ja-JP" dirty="0" smtClean="0"/>
              <a:t> </a:t>
            </a:r>
            <a:r>
              <a:rPr kumimoji="1" lang="en-US" altLang="ja-JP" dirty="0" err="1" smtClean="0"/>
              <a:t>Elnagdy</a:t>
            </a:r>
            <a:r>
              <a:rPr kumimoji="1" lang="en-US" altLang="ja-JP" dirty="0" smtClean="0"/>
              <a:t> from Egypt</a:t>
            </a:r>
            <a:endParaRPr kumimoji="1" lang="ja-JP" altLang="en-US"/>
          </a:p>
        </p:txBody>
      </p:sp>
      <p:sp>
        <p:nvSpPr>
          <p:cNvPr id="10" name="TextBox 9"/>
          <p:cNvSpPr txBox="1"/>
          <p:nvPr/>
        </p:nvSpPr>
        <p:spPr>
          <a:xfrm>
            <a:off x="4038600" y="2133600"/>
            <a:ext cx="4419600" cy="1200329"/>
          </a:xfrm>
          <a:prstGeom prst="rect">
            <a:avLst/>
          </a:prstGeom>
          <a:noFill/>
        </p:spPr>
        <p:txBody>
          <a:bodyPr wrap="square" rtlCol="0">
            <a:spAutoFit/>
          </a:bodyPr>
          <a:lstStyle/>
          <a:p>
            <a:r>
              <a:rPr lang="en-US" altLang="ja-JP" sz="2400" dirty="0" smtClean="0"/>
              <a:t>2010 Nobel Prize in Chemistry</a:t>
            </a:r>
          </a:p>
          <a:p>
            <a:r>
              <a:rPr lang="en-US" altLang="ja-JP" sz="2400" dirty="0" smtClean="0"/>
              <a:t>"for palladium catalyzed </a:t>
            </a:r>
            <a:r>
              <a:rPr lang="en-US" altLang="ja-JP" sz="2400" dirty="0" smtClean="0"/>
              <a:t>cross couplings </a:t>
            </a:r>
            <a:r>
              <a:rPr lang="en-US" altLang="ja-JP" sz="2400" dirty="0" smtClean="0"/>
              <a:t>in organic synthesis"</a:t>
            </a:r>
            <a:endParaRPr kumimoji="1" lang="ja-JP" altLang="en-US" sz="2400"/>
          </a:p>
        </p:txBody>
      </p:sp>
      <p:sp>
        <p:nvSpPr>
          <p:cNvPr id="11" name="TextBox 10"/>
          <p:cNvSpPr txBox="1"/>
          <p:nvPr/>
        </p:nvSpPr>
        <p:spPr>
          <a:xfrm>
            <a:off x="4876800" y="5341203"/>
            <a:ext cx="4038600" cy="830997"/>
          </a:xfrm>
          <a:prstGeom prst="rect">
            <a:avLst/>
          </a:prstGeom>
          <a:noFill/>
        </p:spPr>
        <p:txBody>
          <a:bodyPr wrap="square" rtlCol="0">
            <a:spAutoFit/>
          </a:bodyPr>
          <a:lstStyle/>
          <a:p>
            <a:r>
              <a:rPr lang="en-US" altLang="ja-JP" sz="2400" dirty="0" smtClean="0"/>
              <a:t>2003 Nobel Prize in Chemistry</a:t>
            </a:r>
          </a:p>
          <a:p>
            <a:r>
              <a:rPr lang="en-US" altLang="ja-JP" sz="2400" dirty="0" smtClean="0"/>
              <a:t>"for discovery of </a:t>
            </a:r>
            <a:r>
              <a:rPr lang="en-US" altLang="ja-JP" sz="2400" dirty="0" err="1" smtClean="0"/>
              <a:t>aquaporins</a:t>
            </a:r>
            <a:r>
              <a:rPr lang="en-US" altLang="ja-JP" sz="2400" dirty="0" smtClean="0"/>
              <a:t>"</a:t>
            </a:r>
            <a:endParaRPr kumimoji="1" lang="ja-JP"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Meet with young researchers</a:t>
            </a:r>
            <a:endParaRPr kumimoji="1" lang="ja-JP" altLang="en-US"/>
          </a:p>
        </p:txBody>
      </p:sp>
      <p:sp>
        <p:nvSpPr>
          <p:cNvPr id="3" name="Content Placeholder 2"/>
          <p:cNvSpPr>
            <a:spLocks noGrp="1"/>
          </p:cNvSpPr>
          <p:nvPr>
            <p:ph idx="1"/>
          </p:nvPr>
        </p:nvSpPr>
        <p:spPr>
          <a:xfrm>
            <a:off x="4953000" y="6248400"/>
            <a:ext cx="2133600" cy="411163"/>
          </a:xfrm>
        </p:spPr>
        <p:txBody>
          <a:bodyPr>
            <a:normAutofit lnSpcReduction="10000"/>
          </a:bodyPr>
          <a:lstStyle/>
          <a:p>
            <a:pPr>
              <a:buNone/>
            </a:pPr>
            <a:r>
              <a:rPr kumimoji="1" lang="en-US" altLang="ja-JP" sz="2200" dirty="0" smtClean="0"/>
              <a:t>Barbecue dinner</a:t>
            </a:r>
            <a:endParaRPr kumimoji="1" lang="ja-JP" altLang="en-US" sz="2200"/>
          </a:p>
        </p:txBody>
      </p:sp>
      <p:pic>
        <p:nvPicPr>
          <p:cNvPr id="3074" name="Picture 2" descr="C:\Users\YO\Documents\Private\20110626_リンダウ会議\Photos\IMG_4111.JPG"/>
          <p:cNvPicPr>
            <a:picLocks noChangeAspect="1" noChangeArrowheads="1"/>
          </p:cNvPicPr>
          <p:nvPr/>
        </p:nvPicPr>
        <p:blipFill>
          <a:blip r:embed="rId2" cstate="print"/>
          <a:srcRect/>
          <a:stretch>
            <a:fillRect/>
          </a:stretch>
        </p:blipFill>
        <p:spPr bwMode="auto">
          <a:xfrm>
            <a:off x="889000" y="1295400"/>
            <a:ext cx="3454400" cy="2590800"/>
          </a:xfrm>
          <a:prstGeom prst="rect">
            <a:avLst/>
          </a:prstGeom>
          <a:noFill/>
        </p:spPr>
      </p:pic>
      <p:pic>
        <p:nvPicPr>
          <p:cNvPr id="3075" name="Picture 3" descr="C:\Users\YO\Documents\Private\20110626_リンダウ会議\Photos\IMG_4180.JPG"/>
          <p:cNvPicPr>
            <a:picLocks noChangeAspect="1" noChangeArrowheads="1"/>
          </p:cNvPicPr>
          <p:nvPr/>
        </p:nvPicPr>
        <p:blipFill>
          <a:blip r:embed="rId3" cstate="print"/>
          <a:srcRect/>
          <a:stretch>
            <a:fillRect/>
          </a:stretch>
        </p:blipFill>
        <p:spPr bwMode="auto">
          <a:xfrm>
            <a:off x="2133600" y="4572000"/>
            <a:ext cx="2844799" cy="2133600"/>
          </a:xfrm>
          <a:prstGeom prst="rect">
            <a:avLst/>
          </a:prstGeom>
          <a:noFill/>
        </p:spPr>
      </p:pic>
      <p:pic>
        <p:nvPicPr>
          <p:cNvPr id="3076" name="Picture 4" descr="C:\Users\YO\Documents\Private\20110626_リンダウ会議\Photos\IMG_4168.JPG"/>
          <p:cNvPicPr>
            <a:picLocks noChangeAspect="1" noChangeArrowheads="1"/>
          </p:cNvPicPr>
          <p:nvPr/>
        </p:nvPicPr>
        <p:blipFill>
          <a:blip r:embed="rId4" cstate="print"/>
          <a:srcRect/>
          <a:stretch>
            <a:fillRect/>
          </a:stretch>
        </p:blipFill>
        <p:spPr bwMode="auto">
          <a:xfrm>
            <a:off x="4699000" y="1295400"/>
            <a:ext cx="3454400" cy="2590800"/>
          </a:xfrm>
          <a:prstGeom prst="rect">
            <a:avLst/>
          </a:prstGeom>
          <a:noFill/>
        </p:spPr>
      </p:pic>
      <p:sp>
        <p:nvSpPr>
          <p:cNvPr id="7" name="Content Placeholder 2"/>
          <p:cNvSpPr txBox="1">
            <a:spLocks/>
          </p:cNvSpPr>
          <p:nvPr/>
        </p:nvSpPr>
        <p:spPr>
          <a:xfrm>
            <a:off x="4800600" y="3810000"/>
            <a:ext cx="3352800" cy="762000"/>
          </a:xfrm>
          <a:prstGeom prst="rect">
            <a:avLst/>
          </a:prstGeom>
        </p:spPr>
        <p:txBody>
          <a:bodyPr vert="horz" lIns="91440" tIns="45720" rIns="91440" bIns="45720" rtlCol="0">
            <a:normAutofit/>
          </a:bodyPr>
          <a:lstStyle/>
          <a:p>
            <a:pPr marR="0" lvl="0"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200" b="0" i="0" u="none" strike="noStrike" kern="1200" cap="none" spc="0" normalizeH="0" baseline="0" noProof="0" dirty="0" smtClean="0">
                <a:ln>
                  <a:noFill/>
                </a:ln>
                <a:solidFill>
                  <a:schemeClr val="tx1"/>
                </a:solidFill>
                <a:effectLst/>
                <a:uLnTx/>
                <a:uFillTx/>
                <a:latin typeface="+mn-lt"/>
                <a:ea typeface="+mn-ea"/>
                <a:cs typeface="+mn-cs"/>
              </a:rPr>
              <a:t>Small-group discussion with Prof.</a:t>
            </a:r>
            <a:r>
              <a:rPr kumimoji="1" lang="en-US" altLang="ja-JP" sz="2200" b="0" i="0" u="none" strike="noStrike" kern="1200" cap="none" spc="0" normalizeH="0" noProof="0" dirty="0" smtClean="0">
                <a:ln>
                  <a:noFill/>
                </a:ln>
                <a:solidFill>
                  <a:schemeClr val="tx1"/>
                </a:solidFill>
                <a:effectLst/>
                <a:uLnTx/>
                <a:uFillTx/>
                <a:latin typeface="+mn-lt"/>
                <a:ea typeface="+mn-ea"/>
                <a:cs typeface="+mn-cs"/>
              </a:rPr>
              <a:t> </a:t>
            </a:r>
            <a:r>
              <a:rPr kumimoji="1" lang="en-US" altLang="ja-JP" sz="2200" b="0" i="0" u="none" strike="noStrike" kern="1200" cap="none" spc="0" normalizeH="0" noProof="0" dirty="0" err="1" smtClean="0">
                <a:ln>
                  <a:noFill/>
                </a:ln>
                <a:solidFill>
                  <a:schemeClr val="tx1"/>
                </a:solidFill>
                <a:effectLst/>
                <a:uLnTx/>
                <a:uFillTx/>
                <a:latin typeface="+mn-lt"/>
                <a:ea typeface="+mn-ea"/>
                <a:cs typeface="+mn-cs"/>
              </a:rPr>
              <a:t>Negishi</a:t>
            </a:r>
            <a:endParaRPr kumimoji="1" lang="ja-JP" altLang="en-US" sz="2200" b="0" i="0" u="none" strike="noStrike" kern="1200" cap="none" spc="0" normalizeH="0" baseline="0" noProof="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57200" y="3810000"/>
            <a:ext cx="2819400" cy="762000"/>
          </a:xfrm>
          <a:prstGeom prst="rect">
            <a:avLst/>
          </a:prstGeom>
        </p:spPr>
        <p:txBody>
          <a:bodyPr vert="horz" lIns="91440" tIns="45720" rIns="91440" bIns="45720" rtlCol="0">
            <a:normAutofit/>
          </a:bodyPr>
          <a:lstStyle/>
          <a:p>
            <a:pPr marR="0" lvl="0" indent="1588"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200" b="0" i="0" u="none" strike="noStrike" kern="1200" cap="none" spc="0" normalizeH="0" baseline="0" noProof="0" dirty="0" smtClean="0">
                <a:ln>
                  <a:noFill/>
                </a:ln>
                <a:solidFill>
                  <a:schemeClr val="tx1"/>
                </a:solidFill>
                <a:effectLst/>
                <a:uLnTx/>
                <a:uFillTx/>
                <a:latin typeface="+mn-lt"/>
                <a:ea typeface="+mn-ea"/>
                <a:cs typeface="+mn-cs"/>
              </a:rPr>
              <a:t>Dr. </a:t>
            </a:r>
            <a:r>
              <a:rPr kumimoji="1" lang="en-US" altLang="ja-JP" sz="2200" b="0" i="0" u="none" strike="noStrike" kern="1200" cap="none" spc="0" normalizeH="0" baseline="0" noProof="0" dirty="0" err="1" smtClean="0">
                <a:ln>
                  <a:noFill/>
                </a:ln>
                <a:solidFill>
                  <a:schemeClr val="tx1"/>
                </a:solidFill>
                <a:effectLst/>
                <a:uLnTx/>
                <a:uFillTx/>
                <a:latin typeface="+mn-lt"/>
                <a:ea typeface="+mn-ea"/>
                <a:cs typeface="+mn-cs"/>
              </a:rPr>
              <a:t>Reto</a:t>
            </a:r>
            <a:r>
              <a:rPr kumimoji="1" lang="en-US" altLang="ja-JP" sz="2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200" b="0" i="0" u="none" strike="noStrike" kern="1200" cap="none" spc="0" normalizeH="0" baseline="0" noProof="0" dirty="0" err="1" smtClean="0">
                <a:ln>
                  <a:noFill/>
                </a:ln>
                <a:solidFill>
                  <a:schemeClr val="tx1"/>
                </a:solidFill>
                <a:effectLst/>
                <a:uLnTx/>
                <a:uFillTx/>
                <a:latin typeface="+mn-lt"/>
                <a:ea typeface="+mn-ea"/>
                <a:cs typeface="+mn-cs"/>
              </a:rPr>
              <a:t>Huggenberger</a:t>
            </a:r>
            <a:r>
              <a:rPr kumimoji="1" lang="en-US" altLang="ja-JP" sz="2200" b="0" i="0" u="none" strike="noStrike" kern="1200" cap="none" spc="0" normalizeH="0" baseline="0" noProof="0" dirty="0" smtClean="0">
                <a:ln>
                  <a:noFill/>
                </a:ln>
                <a:solidFill>
                  <a:schemeClr val="tx1"/>
                </a:solidFill>
                <a:effectLst/>
                <a:uLnTx/>
                <a:uFillTx/>
                <a:latin typeface="+mn-lt"/>
                <a:ea typeface="+mn-ea"/>
                <a:cs typeface="+mn-cs"/>
              </a:rPr>
              <a:t> from Switzerland</a:t>
            </a:r>
            <a:endParaRPr kumimoji="1" lang="ja-JP" altLang="en-US" sz="2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How to apply?</a:t>
            </a:r>
            <a:endParaRPr kumimoji="1" lang="ja-JP" altLang="en-US"/>
          </a:p>
        </p:txBody>
      </p:sp>
      <p:sp>
        <p:nvSpPr>
          <p:cNvPr id="3" name="Content Placeholder 2"/>
          <p:cNvSpPr>
            <a:spLocks noGrp="1"/>
          </p:cNvSpPr>
          <p:nvPr>
            <p:ph idx="1"/>
          </p:nvPr>
        </p:nvSpPr>
        <p:spPr>
          <a:xfrm>
            <a:off x="609600" y="1752600"/>
            <a:ext cx="8229600" cy="2807731"/>
          </a:xfrm>
        </p:spPr>
        <p:txBody>
          <a:bodyPr>
            <a:normAutofit fontScale="92500" lnSpcReduction="10000"/>
          </a:bodyPr>
          <a:lstStyle/>
          <a:p>
            <a:r>
              <a:rPr lang="en-US" altLang="ja-JP" sz="2000" dirty="0" smtClean="0"/>
              <a:t>U.S. citizen</a:t>
            </a:r>
          </a:p>
          <a:p>
            <a:r>
              <a:rPr lang="en-US" altLang="ja-JP" sz="2000" dirty="0" smtClean="0"/>
              <a:t>Full-time graduate student</a:t>
            </a:r>
          </a:p>
          <a:p>
            <a:r>
              <a:rPr lang="en-US" altLang="ja-JP" sz="2000" dirty="0" smtClean="0"/>
              <a:t>Currently sponsored by, or working on, and supported by projects sponsored by, the agency to which the nomination is made, such as the U.S. Department of Energy Office of Science, the National Institutes of Health or other federal agency</a:t>
            </a:r>
          </a:p>
          <a:p>
            <a:r>
              <a:rPr lang="en-US" altLang="ja-JP" sz="2000" dirty="0" smtClean="0"/>
              <a:t>Have completed two years (but not more than four years) of study toward a doctoral degree in medicine or physiology, or in a related discipline, including the basic biomedical (or life) sciences.</a:t>
            </a:r>
          </a:p>
        </p:txBody>
      </p:sp>
      <p:sp>
        <p:nvSpPr>
          <p:cNvPr id="4" name="TextBox 3"/>
          <p:cNvSpPr txBox="1"/>
          <p:nvPr/>
        </p:nvSpPr>
        <p:spPr>
          <a:xfrm>
            <a:off x="457200" y="1230868"/>
            <a:ext cx="4800600" cy="523220"/>
          </a:xfrm>
          <a:prstGeom prst="rect">
            <a:avLst/>
          </a:prstGeom>
          <a:noFill/>
        </p:spPr>
        <p:txBody>
          <a:bodyPr wrap="square" rtlCol="0">
            <a:spAutoFit/>
          </a:bodyPr>
          <a:lstStyle/>
          <a:p>
            <a:r>
              <a:rPr kumimoji="1" lang="en-US" altLang="ja-JP" sz="2800" b="1" u="sng" dirty="0" smtClean="0"/>
              <a:t>Eligibility for US students</a:t>
            </a:r>
            <a:endParaRPr kumimoji="1" lang="ja-JP" altLang="en-US" sz="2800" b="1" u="sng"/>
          </a:p>
        </p:txBody>
      </p:sp>
      <p:sp>
        <p:nvSpPr>
          <p:cNvPr id="5" name="TextBox 4"/>
          <p:cNvSpPr txBox="1"/>
          <p:nvPr/>
        </p:nvSpPr>
        <p:spPr>
          <a:xfrm>
            <a:off x="2514600" y="4419600"/>
            <a:ext cx="6019800" cy="369332"/>
          </a:xfrm>
          <a:prstGeom prst="rect">
            <a:avLst/>
          </a:prstGeom>
          <a:noFill/>
        </p:spPr>
        <p:txBody>
          <a:bodyPr wrap="square" rtlCol="0">
            <a:spAutoFit/>
          </a:bodyPr>
          <a:lstStyle/>
          <a:p>
            <a:r>
              <a:rPr kumimoji="1" lang="en-US" altLang="ja-JP" dirty="0" smtClean="0"/>
              <a:t>See </a:t>
            </a:r>
            <a:r>
              <a:rPr kumimoji="1" lang="en-US" altLang="ja-JP" dirty="0" smtClean="0">
                <a:hlinkClick r:id="rId2"/>
              </a:rPr>
              <a:t>http://www.orau.org/lindau/default.shtml</a:t>
            </a:r>
            <a:r>
              <a:rPr kumimoji="1" lang="en-US" altLang="ja-JP" dirty="0" smtClean="0"/>
              <a:t> for more detail</a:t>
            </a:r>
            <a:endParaRPr kumimoji="1" lang="ja-JP" altLang="en-US"/>
          </a:p>
        </p:txBody>
      </p:sp>
      <p:sp>
        <p:nvSpPr>
          <p:cNvPr id="6" name="TextBox 5"/>
          <p:cNvSpPr txBox="1"/>
          <p:nvPr/>
        </p:nvSpPr>
        <p:spPr>
          <a:xfrm>
            <a:off x="457200" y="4963180"/>
            <a:ext cx="4800600" cy="523220"/>
          </a:xfrm>
          <a:prstGeom prst="rect">
            <a:avLst/>
          </a:prstGeom>
          <a:noFill/>
        </p:spPr>
        <p:txBody>
          <a:bodyPr wrap="square" rtlCol="0">
            <a:spAutoFit/>
          </a:bodyPr>
          <a:lstStyle/>
          <a:p>
            <a:r>
              <a:rPr kumimoji="1" lang="en-US" altLang="ja-JP" sz="2800" b="1" u="sng" dirty="0" smtClean="0"/>
              <a:t>Eligibility for non-US students</a:t>
            </a:r>
            <a:endParaRPr kumimoji="1" lang="ja-JP" altLang="en-US" sz="2800" b="1" u="sng"/>
          </a:p>
        </p:txBody>
      </p:sp>
      <p:sp>
        <p:nvSpPr>
          <p:cNvPr id="7" name="Content Placeholder 2"/>
          <p:cNvSpPr txBox="1">
            <a:spLocks/>
          </p:cNvSpPr>
          <p:nvPr/>
        </p:nvSpPr>
        <p:spPr>
          <a:xfrm>
            <a:off x="533400" y="5486401"/>
            <a:ext cx="8229600" cy="53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ja-JP" sz="2000" b="0" i="0" u="none" strike="noStrike" kern="1200" cap="none" spc="0" normalizeH="0" baseline="0" noProof="0" dirty="0" smtClean="0">
                <a:ln>
                  <a:noFill/>
                </a:ln>
                <a:solidFill>
                  <a:schemeClr val="tx1"/>
                </a:solidFill>
                <a:effectLst/>
                <a:uLnTx/>
                <a:uFillTx/>
                <a:latin typeface="+mn-lt"/>
                <a:ea typeface="+mn-ea"/>
                <a:cs typeface="+mn-cs"/>
              </a:rPr>
              <a:t>Depends on the rules defined by the</a:t>
            </a:r>
            <a:r>
              <a:rPr kumimoji="0" lang="en-US" altLang="ja-JP" sz="2000" b="0" i="0" u="none" strike="noStrike" kern="1200" cap="none" spc="0" normalizeH="0" noProof="0" dirty="0" smtClean="0">
                <a:ln>
                  <a:noFill/>
                </a:ln>
                <a:solidFill>
                  <a:schemeClr val="tx1"/>
                </a:solidFill>
                <a:effectLst/>
                <a:uLnTx/>
                <a:uFillTx/>
                <a:latin typeface="+mn-lt"/>
                <a:ea typeface="+mn-ea"/>
                <a:cs typeface="+mn-cs"/>
              </a:rPr>
              <a:t> sponsoring agency in each country</a:t>
            </a:r>
            <a:endParaRPr kumimoji="0"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2514600" y="5879068"/>
            <a:ext cx="6019800" cy="369332"/>
          </a:xfrm>
          <a:prstGeom prst="rect">
            <a:avLst/>
          </a:prstGeom>
          <a:noFill/>
        </p:spPr>
        <p:txBody>
          <a:bodyPr wrap="square" rtlCol="0">
            <a:spAutoFit/>
          </a:bodyPr>
          <a:lstStyle/>
          <a:p>
            <a:r>
              <a:rPr kumimoji="1" lang="en-US" altLang="ja-JP" dirty="0" smtClean="0"/>
              <a:t>See web site of each sponsoring agency for more detail</a:t>
            </a: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Nomination Process</a:t>
            </a:r>
            <a:endParaRPr kumimoji="1" lang="ja-JP" altLang="en-US"/>
          </a:p>
        </p:txBody>
      </p:sp>
      <p:sp>
        <p:nvSpPr>
          <p:cNvPr id="4" name="TextBox 3"/>
          <p:cNvSpPr txBox="1"/>
          <p:nvPr/>
        </p:nvSpPr>
        <p:spPr>
          <a:xfrm>
            <a:off x="838200" y="2057400"/>
            <a:ext cx="4785102" cy="954107"/>
          </a:xfrm>
          <a:prstGeom prst="rect">
            <a:avLst/>
          </a:prstGeom>
          <a:noFill/>
          <a:ln>
            <a:solidFill>
              <a:schemeClr val="tx1"/>
            </a:solidFill>
          </a:ln>
        </p:spPr>
        <p:txBody>
          <a:bodyPr wrap="square" rtlCol="0">
            <a:spAutoFit/>
          </a:bodyPr>
          <a:lstStyle/>
          <a:p>
            <a:pPr algn="ctr"/>
            <a:r>
              <a:rPr kumimoji="1" lang="en-US" altLang="ja-JP" sz="2800" dirty="0" smtClean="0"/>
              <a:t>Selection by sponsoring agency (NIH, NSF, etc.)</a:t>
            </a:r>
            <a:endParaRPr kumimoji="1" lang="ja-JP" altLang="en-US" sz="2800"/>
          </a:p>
        </p:txBody>
      </p:sp>
      <p:sp>
        <p:nvSpPr>
          <p:cNvPr id="5" name="TextBox 4"/>
          <p:cNvSpPr txBox="1"/>
          <p:nvPr/>
        </p:nvSpPr>
        <p:spPr>
          <a:xfrm>
            <a:off x="838199" y="4180820"/>
            <a:ext cx="4800601" cy="954107"/>
          </a:xfrm>
          <a:prstGeom prst="rect">
            <a:avLst/>
          </a:prstGeom>
          <a:noFill/>
          <a:ln>
            <a:solidFill>
              <a:schemeClr val="tx1"/>
            </a:solidFill>
          </a:ln>
        </p:spPr>
        <p:txBody>
          <a:bodyPr wrap="square" rtlCol="0">
            <a:spAutoFit/>
          </a:bodyPr>
          <a:lstStyle/>
          <a:p>
            <a:pPr algn="ctr"/>
            <a:r>
              <a:rPr kumimoji="1" lang="en-US" altLang="ja-JP" sz="2800" dirty="0" smtClean="0"/>
              <a:t>Selection by </a:t>
            </a:r>
            <a:r>
              <a:rPr kumimoji="1" lang="en-US" altLang="ja-JP" sz="2800" dirty="0" err="1" smtClean="0"/>
              <a:t>Lindau</a:t>
            </a:r>
            <a:r>
              <a:rPr kumimoji="1" lang="en-US" altLang="ja-JP" sz="2800" dirty="0" smtClean="0"/>
              <a:t> meeting committee</a:t>
            </a:r>
            <a:endParaRPr kumimoji="1" lang="ja-JP" altLang="en-US" sz="2800"/>
          </a:p>
        </p:txBody>
      </p:sp>
      <p:sp>
        <p:nvSpPr>
          <p:cNvPr id="7" name="TextBox 6"/>
          <p:cNvSpPr txBox="1"/>
          <p:nvPr/>
        </p:nvSpPr>
        <p:spPr>
          <a:xfrm>
            <a:off x="6019800" y="2057400"/>
            <a:ext cx="2138516" cy="954107"/>
          </a:xfrm>
          <a:prstGeom prst="rect">
            <a:avLst/>
          </a:prstGeom>
          <a:noFill/>
        </p:spPr>
        <p:txBody>
          <a:bodyPr wrap="square" rtlCol="0">
            <a:spAutoFit/>
          </a:bodyPr>
          <a:lstStyle/>
          <a:p>
            <a:pPr algn="ctr"/>
            <a:r>
              <a:rPr kumimoji="1" lang="en-US" altLang="ja-JP" sz="2800" dirty="0" smtClean="0"/>
              <a:t>August - </a:t>
            </a:r>
            <a:r>
              <a:rPr kumimoji="1" lang="en-US" altLang="ja-JP" sz="2800" dirty="0" smtClean="0"/>
              <a:t>November</a:t>
            </a:r>
            <a:endParaRPr kumimoji="1" lang="ja-JP" altLang="en-US" sz="2800"/>
          </a:p>
        </p:txBody>
      </p:sp>
      <p:sp>
        <p:nvSpPr>
          <p:cNvPr id="8" name="TextBox 7"/>
          <p:cNvSpPr txBox="1"/>
          <p:nvPr/>
        </p:nvSpPr>
        <p:spPr>
          <a:xfrm>
            <a:off x="6019800" y="4180820"/>
            <a:ext cx="2286000" cy="954107"/>
          </a:xfrm>
          <a:prstGeom prst="rect">
            <a:avLst/>
          </a:prstGeom>
          <a:noFill/>
        </p:spPr>
        <p:txBody>
          <a:bodyPr wrap="square" rtlCol="0">
            <a:spAutoFit/>
          </a:bodyPr>
          <a:lstStyle/>
          <a:p>
            <a:pPr algn="ctr"/>
            <a:r>
              <a:rPr kumimoji="1" lang="en-US" altLang="ja-JP" sz="2800" dirty="0" smtClean="0"/>
              <a:t>December - February</a:t>
            </a:r>
            <a:endParaRPr kumimoji="1" lang="ja-JP" altLang="en-US" sz="2800"/>
          </a:p>
        </p:txBody>
      </p:sp>
      <p:sp>
        <p:nvSpPr>
          <p:cNvPr id="9" name="Down Arrow 8"/>
          <p:cNvSpPr/>
          <p:nvPr/>
        </p:nvSpPr>
        <p:spPr>
          <a:xfrm>
            <a:off x="2895600" y="32766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 name="Down Arrow 9"/>
          <p:cNvSpPr/>
          <p:nvPr/>
        </p:nvSpPr>
        <p:spPr>
          <a:xfrm>
            <a:off x="6781800" y="32766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 name="TextBox 10"/>
          <p:cNvSpPr txBox="1"/>
          <p:nvPr/>
        </p:nvSpPr>
        <p:spPr>
          <a:xfrm>
            <a:off x="6172200" y="5257800"/>
            <a:ext cx="2286000" cy="646331"/>
          </a:xfrm>
          <a:prstGeom prst="rect">
            <a:avLst/>
          </a:prstGeom>
          <a:noFill/>
        </p:spPr>
        <p:txBody>
          <a:bodyPr wrap="square" rtlCol="0">
            <a:spAutoFit/>
          </a:bodyPr>
          <a:lstStyle/>
          <a:p>
            <a:r>
              <a:rPr kumimoji="1" lang="en-US" altLang="ja-JP" dirty="0" smtClean="0"/>
              <a:t>*time period depends on the country</a:t>
            </a:r>
            <a:endParaRPr kumimoji="1" lang="ja-JP" altLang="en-US"/>
          </a:p>
        </p:txBody>
      </p:sp>
      <p:sp>
        <p:nvSpPr>
          <p:cNvPr id="12" name="TextBox 11"/>
          <p:cNvSpPr txBox="1"/>
          <p:nvPr/>
        </p:nvSpPr>
        <p:spPr>
          <a:xfrm>
            <a:off x="533400" y="1534180"/>
            <a:ext cx="1447800" cy="523220"/>
          </a:xfrm>
          <a:prstGeom prst="rect">
            <a:avLst/>
          </a:prstGeom>
          <a:noFill/>
        </p:spPr>
        <p:txBody>
          <a:bodyPr wrap="square" rtlCol="0">
            <a:spAutoFit/>
          </a:bodyPr>
          <a:lstStyle/>
          <a:p>
            <a:r>
              <a:rPr kumimoji="1" lang="en-US" altLang="ja-JP" sz="2800" b="1" u="sng" dirty="0" smtClean="0"/>
              <a:t>Step 1.</a:t>
            </a:r>
            <a:endParaRPr kumimoji="1" lang="ja-JP" altLang="en-US" sz="2800" b="1" u="sng"/>
          </a:p>
        </p:txBody>
      </p:sp>
      <p:sp>
        <p:nvSpPr>
          <p:cNvPr id="13" name="TextBox 12"/>
          <p:cNvSpPr txBox="1"/>
          <p:nvPr/>
        </p:nvSpPr>
        <p:spPr>
          <a:xfrm>
            <a:off x="533400" y="3657600"/>
            <a:ext cx="1447800" cy="523220"/>
          </a:xfrm>
          <a:prstGeom prst="rect">
            <a:avLst/>
          </a:prstGeom>
          <a:noFill/>
        </p:spPr>
        <p:txBody>
          <a:bodyPr wrap="square" rtlCol="0">
            <a:spAutoFit/>
          </a:bodyPr>
          <a:lstStyle/>
          <a:p>
            <a:r>
              <a:rPr kumimoji="1" lang="en-US" altLang="ja-JP" sz="2800" b="1" u="sng" dirty="0" smtClean="0"/>
              <a:t>Step 2.</a:t>
            </a:r>
            <a:endParaRPr kumimoji="1" lang="ja-JP" altLang="en-US" sz="2800" b="1" u="sng"/>
          </a:p>
        </p:txBody>
      </p:sp>
      <p:sp>
        <p:nvSpPr>
          <p:cNvPr id="14" name="TextBox 13"/>
          <p:cNvSpPr txBox="1"/>
          <p:nvPr/>
        </p:nvSpPr>
        <p:spPr>
          <a:xfrm>
            <a:off x="2133600" y="6248400"/>
            <a:ext cx="6019800" cy="369332"/>
          </a:xfrm>
          <a:prstGeom prst="rect">
            <a:avLst/>
          </a:prstGeom>
          <a:noFill/>
        </p:spPr>
        <p:txBody>
          <a:bodyPr wrap="square" rtlCol="0">
            <a:spAutoFit/>
          </a:bodyPr>
          <a:lstStyle/>
          <a:p>
            <a:r>
              <a:rPr kumimoji="1" lang="en-US" altLang="ja-JP" dirty="0" smtClean="0"/>
              <a:t>See </a:t>
            </a:r>
            <a:r>
              <a:rPr kumimoji="1" lang="en-US" altLang="ja-JP" dirty="0" smtClean="0">
                <a:hlinkClick r:id="rId2"/>
              </a:rPr>
              <a:t>http://www.orau.org/lindau/default.shtml</a:t>
            </a:r>
            <a:r>
              <a:rPr kumimoji="1" lang="en-US" altLang="ja-JP" dirty="0" smtClean="0"/>
              <a:t> for more detail</a:t>
            </a: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kumimoji="1" lang="en-US" altLang="ja-JP" dirty="0" smtClean="0"/>
              <a:t>Sponsoring agency</a:t>
            </a:r>
            <a:endParaRPr kumimoji="1" lang="ja-JP" altLang="en-US"/>
          </a:p>
        </p:txBody>
      </p:sp>
      <p:graphicFrame>
        <p:nvGraphicFramePr>
          <p:cNvPr id="4" name="Content Placeholder 3"/>
          <p:cNvGraphicFramePr>
            <a:graphicFrameLocks noGrp="1"/>
          </p:cNvGraphicFramePr>
          <p:nvPr>
            <p:ph idx="1"/>
          </p:nvPr>
        </p:nvGraphicFramePr>
        <p:xfrm>
          <a:off x="762000" y="1219200"/>
          <a:ext cx="7620001" cy="4876800"/>
        </p:xfrm>
        <a:graphic>
          <a:graphicData uri="http://schemas.openxmlformats.org/drawingml/2006/table">
            <a:tbl>
              <a:tblPr firstRow="1" bandRow="1">
                <a:tableStyleId>{5C22544A-7EE6-4342-B048-85BDC9FD1C3A}</a:tableStyleId>
              </a:tblPr>
              <a:tblGrid>
                <a:gridCol w="1371600"/>
                <a:gridCol w="3048000"/>
                <a:gridCol w="3200401"/>
              </a:tblGrid>
              <a:tr h="273059">
                <a:tc>
                  <a:txBody>
                    <a:bodyPr/>
                    <a:lstStyle/>
                    <a:p>
                      <a:r>
                        <a:rPr kumimoji="1" lang="en-US" altLang="ja-JP" sz="1400" dirty="0" smtClean="0"/>
                        <a:t>Country</a:t>
                      </a:r>
                      <a:endParaRPr kumimoji="1" lang="ja-JP" altLang="en-US" sz="1400"/>
                    </a:p>
                  </a:txBody>
                  <a:tcPr/>
                </a:tc>
                <a:tc gridSpan="2">
                  <a:txBody>
                    <a:bodyPr/>
                    <a:lstStyle/>
                    <a:p>
                      <a:r>
                        <a:rPr kumimoji="1" lang="en-US" altLang="ja-JP" sz="1400" dirty="0" smtClean="0"/>
                        <a:t>Academic partner (Sponsoring agency)</a:t>
                      </a:r>
                      <a:endParaRPr kumimoji="1" lang="ja-JP" altLang="en-US" sz="1400"/>
                    </a:p>
                  </a:txBody>
                  <a:tcPr/>
                </a:tc>
                <a:tc hMerge="1">
                  <a:txBody>
                    <a:bodyPr/>
                    <a:lstStyle/>
                    <a:p>
                      <a:endParaRPr kumimoji="1" lang="ja-JP" altLang="en-US"/>
                    </a:p>
                  </a:txBody>
                  <a:tcPr/>
                </a:tc>
              </a:tr>
              <a:tr h="28151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t>United States</a:t>
                      </a:r>
                      <a:endParaRPr kumimoji="1" lang="ja-JP" altLang="en-US" sz="1400" b="1"/>
                    </a:p>
                  </a:txBody>
                  <a:tcPr anchor="ctr"/>
                </a:tc>
                <a:tc>
                  <a:txBody>
                    <a:bodyPr/>
                    <a:lstStyle/>
                    <a:p>
                      <a:r>
                        <a:rPr lang="en-US" altLang="ja-JP" sz="1400" b="1" dirty="0" smtClean="0"/>
                        <a:t>U.S. Department of Energy</a:t>
                      </a:r>
                      <a:endParaRPr kumimoji="1" lang="ja-JP" altLang="en-US" sz="1400"/>
                    </a:p>
                  </a:txBody>
                  <a:tcPr/>
                </a:tc>
                <a:tc>
                  <a:txBody>
                    <a:bodyPr/>
                    <a:lstStyle/>
                    <a:p>
                      <a:r>
                        <a:rPr lang="en-US" altLang="ja-JP" sz="1400" b="1" dirty="0" smtClean="0"/>
                        <a:t>Oak Ridge National Laboratory</a:t>
                      </a:r>
                      <a:endParaRPr kumimoji="1" lang="ja-JP" altLang="en-US" sz="1400"/>
                    </a:p>
                  </a:txBody>
                  <a:tcPr/>
                </a:tc>
              </a:tr>
              <a:tr h="281516">
                <a:tc vMerge="1">
                  <a:txBody>
                    <a:bodyPr/>
                    <a:lstStyle/>
                    <a:p>
                      <a:endParaRPr kumimoji="1" lang="ja-JP" altLang="en-US" sz="1600"/>
                    </a:p>
                  </a:txBody>
                  <a:tcPr/>
                </a:tc>
                <a:tc>
                  <a:txBody>
                    <a:bodyPr/>
                    <a:lstStyle/>
                    <a:p>
                      <a:r>
                        <a:rPr lang="en-US" altLang="ja-JP" sz="1400" b="1" dirty="0" smtClean="0"/>
                        <a:t>National Institutes of Health</a:t>
                      </a:r>
                      <a:endParaRPr kumimoji="1" lang="ja-JP" altLang="en-US" sz="1400"/>
                    </a:p>
                  </a:txBody>
                  <a:tcPr/>
                </a:tc>
                <a:tc>
                  <a:txBody>
                    <a:bodyPr/>
                    <a:lstStyle/>
                    <a:p>
                      <a:r>
                        <a:rPr lang="en-US" altLang="ja-JP" sz="1400" b="1" dirty="0" smtClean="0"/>
                        <a:t>Microsoft Corporation</a:t>
                      </a:r>
                      <a:endParaRPr kumimoji="1" lang="ja-JP" altLang="en-US" sz="1400"/>
                    </a:p>
                  </a:txBody>
                  <a:tcPr/>
                </a:tc>
              </a:tr>
              <a:tr h="281516">
                <a:tc vMerge="1">
                  <a:txBody>
                    <a:bodyPr/>
                    <a:lstStyle/>
                    <a:p>
                      <a:endParaRPr kumimoji="1" lang="ja-JP" altLang="en-US" sz="1600"/>
                    </a:p>
                  </a:txBody>
                  <a:tcPr/>
                </a:tc>
                <a:tc>
                  <a:txBody>
                    <a:bodyPr/>
                    <a:lstStyle/>
                    <a:p>
                      <a:r>
                        <a:rPr lang="en-US" altLang="ja-JP" sz="1400" b="1" dirty="0" smtClean="0"/>
                        <a:t>National Science Foundation</a:t>
                      </a:r>
                      <a:endParaRPr kumimoji="1" lang="ja-JP" altLang="en-US" sz="1400"/>
                    </a:p>
                  </a:txBody>
                  <a:tcPr/>
                </a:tc>
                <a:tc>
                  <a:txBody>
                    <a:bodyPr/>
                    <a:lstStyle/>
                    <a:p>
                      <a:r>
                        <a:rPr lang="en-US" altLang="ja-JP" sz="1400" b="1" dirty="0" smtClean="0"/>
                        <a:t>Mars Incorporated</a:t>
                      </a:r>
                      <a:endParaRPr kumimoji="1" lang="ja-JP" altLang="en-US" sz="1400"/>
                    </a:p>
                  </a:txBody>
                  <a:tcPr/>
                </a:tc>
              </a:tr>
              <a:tr h="281516">
                <a:tc>
                  <a:txBody>
                    <a:bodyPr/>
                    <a:lstStyle/>
                    <a:p>
                      <a:r>
                        <a:rPr lang="en-US" altLang="ja-JP" sz="1400" b="1" dirty="0" smtClean="0"/>
                        <a:t>Thailand</a:t>
                      </a:r>
                      <a:endParaRPr kumimoji="1" lang="ja-JP" altLang="en-US" sz="1400"/>
                    </a:p>
                  </a:txBody>
                  <a:tcPr/>
                </a:tc>
                <a:tc gridSpan="2">
                  <a:txBody>
                    <a:bodyPr/>
                    <a:lstStyle/>
                    <a:p>
                      <a:r>
                        <a:rPr lang="en-US" altLang="ja-JP" sz="1400" b="1" dirty="0" smtClean="0"/>
                        <a:t>National Science and Technology Development Agency</a:t>
                      </a:r>
                      <a:endParaRPr kumimoji="1" lang="ja-JP" altLang="en-US" sz="1400"/>
                    </a:p>
                  </a:txBody>
                  <a:tcPr/>
                </a:tc>
                <a:tc hMerge="1">
                  <a:txBody>
                    <a:bodyPr/>
                    <a:lstStyle/>
                    <a:p>
                      <a:endParaRPr kumimoji="1" lang="ja-JP" altLang="en-US"/>
                    </a:p>
                  </a:txBody>
                  <a:tcPr/>
                </a:tc>
              </a:tr>
              <a:tr h="281516">
                <a:tc>
                  <a:txBody>
                    <a:bodyPr/>
                    <a:lstStyle/>
                    <a:p>
                      <a:r>
                        <a:rPr lang="en-US" altLang="ja-JP" sz="1400" b="1" dirty="0" smtClean="0"/>
                        <a:t>China</a:t>
                      </a:r>
                      <a:endParaRPr kumimoji="1" lang="ja-JP" altLang="en-US" sz="1400"/>
                    </a:p>
                  </a:txBody>
                  <a:tcPr/>
                </a:tc>
                <a:tc gridSpan="2">
                  <a:txBody>
                    <a:bodyPr/>
                    <a:lstStyle/>
                    <a:p>
                      <a:r>
                        <a:rPr lang="en-US" altLang="ja-JP" sz="1400" b="1" dirty="0" smtClean="0"/>
                        <a:t>Sino-German Center for Research promotion</a:t>
                      </a:r>
                      <a:endParaRPr kumimoji="1" lang="ja-JP" altLang="en-US" sz="1400"/>
                    </a:p>
                  </a:txBody>
                  <a:tcPr/>
                </a:tc>
                <a:tc hMerge="1">
                  <a:txBody>
                    <a:bodyPr/>
                    <a:lstStyle/>
                    <a:p>
                      <a:endParaRPr kumimoji="1" lang="ja-JP" altLang="en-US"/>
                    </a:p>
                  </a:txBody>
                  <a:tcPr/>
                </a:tc>
              </a:tr>
              <a:tr h="281516">
                <a:tc>
                  <a:txBody>
                    <a:bodyPr/>
                    <a:lstStyle/>
                    <a:p>
                      <a:r>
                        <a:rPr lang="en-US" altLang="ja-JP" sz="1400" b="1" dirty="0" smtClean="0"/>
                        <a:t>India</a:t>
                      </a:r>
                      <a:endParaRPr kumimoji="1" lang="ja-JP" altLang="en-US" sz="1400"/>
                    </a:p>
                  </a:txBody>
                  <a:tcPr/>
                </a:tc>
                <a:tc gridSpan="2">
                  <a:txBody>
                    <a:bodyPr/>
                    <a:lstStyle/>
                    <a:p>
                      <a:r>
                        <a:rPr lang="en-US" altLang="ja-JP" sz="1400" b="1" dirty="0" smtClean="0"/>
                        <a:t>Department of Science and Technology</a:t>
                      </a:r>
                      <a:endParaRPr kumimoji="1" lang="ja-JP" altLang="en-US" sz="1400"/>
                    </a:p>
                  </a:txBody>
                  <a:tcPr/>
                </a:tc>
                <a:tc hMerge="1">
                  <a:txBody>
                    <a:bodyPr/>
                    <a:lstStyle/>
                    <a:p>
                      <a:endParaRPr kumimoji="1" lang="ja-JP" altLang="en-US"/>
                    </a:p>
                  </a:txBody>
                  <a:tcPr/>
                </a:tc>
              </a:tr>
              <a:tr h="281516">
                <a:tc>
                  <a:txBody>
                    <a:bodyPr/>
                    <a:lstStyle/>
                    <a:p>
                      <a:r>
                        <a:rPr lang="en-US" altLang="ja-JP" sz="1400" b="1" dirty="0" smtClean="0"/>
                        <a:t>Turkey</a:t>
                      </a:r>
                      <a:endParaRPr kumimoji="1" lang="ja-JP" altLang="en-US" sz="1400"/>
                    </a:p>
                  </a:txBody>
                  <a:tcPr/>
                </a:tc>
                <a:tc gridSpan="2">
                  <a:txBody>
                    <a:bodyPr/>
                    <a:lstStyle/>
                    <a:p>
                      <a:r>
                        <a:rPr lang="en-US" altLang="ja-JP" sz="1400" b="1" dirty="0" smtClean="0"/>
                        <a:t>Scientific and Technical Research Council of Turkey (TÜBITAK)</a:t>
                      </a:r>
                      <a:endParaRPr kumimoji="1" lang="ja-JP" altLang="en-US" sz="1400"/>
                    </a:p>
                  </a:txBody>
                  <a:tcPr/>
                </a:tc>
                <a:tc hMerge="1">
                  <a:txBody>
                    <a:bodyPr/>
                    <a:lstStyle/>
                    <a:p>
                      <a:endParaRPr kumimoji="1" lang="ja-JP" altLang="en-US"/>
                    </a:p>
                  </a:txBody>
                  <a:tcPr/>
                </a:tc>
              </a:tr>
              <a:tr h="281516">
                <a:tc rowSpan="2">
                  <a:txBody>
                    <a:bodyPr/>
                    <a:lstStyle/>
                    <a:p>
                      <a:r>
                        <a:rPr lang="en-US" altLang="ja-JP" sz="1400" b="1" dirty="0" smtClean="0"/>
                        <a:t>Taiwan</a:t>
                      </a:r>
                      <a:endParaRPr kumimoji="1" lang="ja-JP" altLang="en-US" sz="1400"/>
                    </a:p>
                  </a:txBody>
                  <a:tcPr anchor="ctr"/>
                </a:tc>
                <a:tc gridSpan="2">
                  <a:txBody>
                    <a:bodyPr/>
                    <a:lstStyle/>
                    <a:p>
                      <a:r>
                        <a:rPr lang="en-US" altLang="ja-JP" sz="1400" b="1" dirty="0" smtClean="0"/>
                        <a:t>Nobel Prize Winner Prof. Dr. Yuan </a:t>
                      </a:r>
                      <a:r>
                        <a:rPr lang="en-US" altLang="ja-JP" sz="1400" b="1" dirty="0" err="1" smtClean="0"/>
                        <a:t>Tseh</a:t>
                      </a:r>
                      <a:r>
                        <a:rPr lang="en-US" altLang="ja-JP" sz="1400" b="1" dirty="0" smtClean="0"/>
                        <a:t> Lee</a:t>
                      </a:r>
                      <a:endParaRPr kumimoji="1" lang="ja-JP" altLang="en-US" sz="1400"/>
                    </a:p>
                  </a:txBody>
                  <a:tcPr/>
                </a:tc>
                <a:tc hMerge="1">
                  <a:txBody>
                    <a:bodyPr/>
                    <a:lstStyle/>
                    <a:p>
                      <a:endParaRPr kumimoji="1" lang="ja-JP" altLang="en-US"/>
                    </a:p>
                  </a:txBody>
                  <a:tcPr/>
                </a:tc>
              </a:tr>
              <a:tr h="281516">
                <a:tc vMerge="1">
                  <a:txBody>
                    <a:bodyPr/>
                    <a:lstStyle/>
                    <a:p>
                      <a:endParaRPr kumimoji="1" lang="ja-JP" altLang="en-US" sz="1600"/>
                    </a:p>
                  </a:txBody>
                  <a:tcPr/>
                </a:tc>
                <a:tc gridSpan="2">
                  <a:txBody>
                    <a:bodyPr/>
                    <a:lstStyle/>
                    <a:p>
                      <a:r>
                        <a:rPr lang="en-US" altLang="ja-JP" sz="1400" b="1" dirty="0" smtClean="0"/>
                        <a:t>National Science Council</a:t>
                      </a:r>
                      <a:endParaRPr kumimoji="1" lang="ja-JP" altLang="en-US" sz="1400"/>
                    </a:p>
                  </a:txBody>
                  <a:tcPr/>
                </a:tc>
                <a:tc hMerge="1">
                  <a:txBody>
                    <a:bodyPr/>
                    <a:lstStyle/>
                    <a:p>
                      <a:endParaRPr kumimoji="1" lang="ja-JP" altLang="en-US"/>
                    </a:p>
                  </a:txBody>
                  <a:tcPr/>
                </a:tc>
              </a:tr>
              <a:tr h="281516">
                <a:tc>
                  <a:txBody>
                    <a:bodyPr/>
                    <a:lstStyle/>
                    <a:p>
                      <a:r>
                        <a:rPr lang="en-US" altLang="ja-JP" sz="1400" b="1" dirty="0" smtClean="0"/>
                        <a:t>Egypt</a:t>
                      </a:r>
                      <a:endParaRPr kumimoji="1" lang="ja-JP" altLang="en-US" sz="1400"/>
                    </a:p>
                  </a:txBody>
                  <a:tcPr/>
                </a:tc>
                <a:tc gridSpan="2">
                  <a:txBody>
                    <a:bodyPr/>
                    <a:lstStyle/>
                    <a:p>
                      <a:r>
                        <a:rPr lang="en-US" altLang="ja-JP" sz="1400" b="1" dirty="0" smtClean="0"/>
                        <a:t>Ministry of Higher Education and Scientific Research</a:t>
                      </a:r>
                      <a:endParaRPr kumimoji="1" lang="ja-JP" altLang="en-US" sz="1400"/>
                    </a:p>
                  </a:txBody>
                  <a:tcPr/>
                </a:tc>
                <a:tc hMerge="1">
                  <a:txBody>
                    <a:bodyPr/>
                    <a:lstStyle/>
                    <a:p>
                      <a:endParaRPr kumimoji="1" lang="ja-JP" altLang="en-US"/>
                    </a:p>
                  </a:txBody>
                  <a:tcPr/>
                </a:tc>
              </a:tr>
              <a:tr h="281516">
                <a:tc>
                  <a:txBody>
                    <a:bodyPr/>
                    <a:lstStyle/>
                    <a:p>
                      <a:r>
                        <a:rPr lang="en-US" altLang="ja-JP" sz="1400" b="1" dirty="0" smtClean="0"/>
                        <a:t>Netherlands</a:t>
                      </a:r>
                      <a:endParaRPr kumimoji="1" lang="ja-JP" altLang="en-US" sz="1400"/>
                    </a:p>
                  </a:txBody>
                  <a:tcPr/>
                </a:tc>
                <a:tc gridSpan="2">
                  <a:txBody>
                    <a:bodyPr/>
                    <a:lstStyle/>
                    <a:p>
                      <a:r>
                        <a:rPr lang="en-US" altLang="ja-JP" sz="1400" b="1" dirty="0" smtClean="0"/>
                        <a:t>Royal Netherlands Academy of Arts &amp; Sciences - KNAW</a:t>
                      </a:r>
                      <a:endParaRPr kumimoji="1" lang="ja-JP" altLang="en-US" sz="1400"/>
                    </a:p>
                  </a:txBody>
                  <a:tcPr/>
                </a:tc>
                <a:tc hMerge="1">
                  <a:txBody>
                    <a:bodyPr/>
                    <a:lstStyle/>
                    <a:p>
                      <a:endParaRPr kumimoji="1" lang="ja-JP" altLang="en-US"/>
                    </a:p>
                  </a:txBody>
                  <a:tcPr/>
                </a:tc>
              </a:tr>
              <a:tr h="281516">
                <a:tc>
                  <a:txBody>
                    <a:bodyPr/>
                    <a:lstStyle/>
                    <a:p>
                      <a:r>
                        <a:rPr lang="en-US" altLang="ja-JP" sz="1400" b="1" dirty="0" smtClean="0"/>
                        <a:t>Singapore</a:t>
                      </a:r>
                      <a:endParaRPr kumimoji="1" lang="ja-JP" altLang="en-US" sz="1400"/>
                    </a:p>
                  </a:txBody>
                  <a:tcPr/>
                </a:tc>
                <a:tc gridSpan="2">
                  <a:txBody>
                    <a:bodyPr/>
                    <a:lstStyle/>
                    <a:p>
                      <a:r>
                        <a:rPr lang="en-US" altLang="ja-JP" sz="1400" b="1" dirty="0" smtClean="0"/>
                        <a:t>A-Star University</a:t>
                      </a:r>
                      <a:endParaRPr kumimoji="1" lang="ja-JP" altLang="en-US" sz="1400"/>
                    </a:p>
                  </a:txBody>
                  <a:tcPr/>
                </a:tc>
                <a:tc hMerge="1">
                  <a:txBody>
                    <a:bodyPr/>
                    <a:lstStyle/>
                    <a:p>
                      <a:endParaRPr kumimoji="1" lang="ja-JP" altLang="en-US"/>
                    </a:p>
                  </a:txBody>
                  <a:tcPr/>
                </a:tc>
              </a:tr>
              <a:tr h="281516">
                <a:tc>
                  <a:txBody>
                    <a:bodyPr/>
                    <a:lstStyle/>
                    <a:p>
                      <a:r>
                        <a:rPr lang="en-US" altLang="ja-JP" sz="1400" b="1" dirty="0" smtClean="0"/>
                        <a:t>Italy</a:t>
                      </a:r>
                      <a:endParaRPr kumimoji="1" lang="ja-JP" altLang="en-US" sz="1400"/>
                    </a:p>
                  </a:txBody>
                  <a:tcPr/>
                </a:tc>
                <a:tc gridSpan="2">
                  <a:txBody>
                    <a:bodyPr/>
                    <a:lstStyle/>
                    <a:p>
                      <a:r>
                        <a:rPr lang="en-US" altLang="ja-JP" sz="1400" b="1" dirty="0" smtClean="0"/>
                        <a:t>The Academy of Sciences for the Developing World (TWAS)</a:t>
                      </a:r>
                      <a:endParaRPr kumimoji="1" lang="ja-JP" altLang="en-US" sz="1400"/>
                    </a:p>
                  </a:txBody>
                  <a:tcPr/>
                </a:tc>
                <a:tc hMerge="1">
                  <a:txBody>
                    <a:bodyPr/>
                    <a:lstStyle/>
                    <a:p>
                      <a:endParaRPr kumimoji="1" lang="ja-JP" altLang="en-US"/>
                    </a:p>
                  </a:txBody>
                  <a:tcPr/>
                </a:tc>
              </a:tr>
              <a:tr h="281516">
                <a:tc>
                  <a:txBody>
                    <a:bodyPr/>
                    <a:lstStyle/>
                    <a:p>
                      <a:r>
                        <a:rPr lang="fr-FR" altLang="ja-JP" sz="1400" b="1" dirty="0" smtClean="0"/>
                        <a:t>France</a:t>
                      </a:r>
                      <a:endParaRPr kumimoji="1" lang="ja-JP" altLang="en-US" sz="1400"/>
                    </a:p>
                  </a:txBody>
                  <a:tcPr/>
                </a:tc>
                <a:tc gridSpan="2">
                  <a:txBody>
                    <a:bodyPr/>
                    <a:lstStyle/>
                    <a:p>
                      <a:r>
                        <a:rPr lang="fr-FR" altLang="ja-JP" sz="1400" b="1" dirty="0" err="1" smtClean="0"/>
                        <a:t>European</a:t>
                      </a:r>
                      <a:r>
                        <a:rPr lang="fr-FR" altLang="ja-JP" sz="1400" b="1" dirty="0" smtClean="0"/>
                        <a:t> Science </a:t>
                      </a:r>
                      <a:r>
                        <a:rPr lang="fr-FR" altLang="ja-JP" sz="1400" b="1" dirty="0" err="1" smtClean="0"/>
                        <a:t>Foundation</a:t>
                      </a:r>
                      <a:r>
                        <a:rPr lang="fr-FR" altLang="ja-JP" sz="1400" b="1" dirty="0" smtClean="0"/>
                        <a:t> (ESF)</a:t>
                      </a:r>
                      <a:endParaRPr kumimoji="1" lang="ja-JP" altLang="en-US" sz="1400"/>
                    </a:p>
                  </a:txBody>
                  <a:tcPr/>
                </a:tc>
                <a:tc hMerge="1">
                  <a:txBody>
                    <a:bodyPr/>
                    <a:lstStyle/>
                    <a:p>
                      <a:endParaRPr kumimoji="1" lang="ja-JP" altLang="en-US"/>
                    </a:p>
                  </a:txBody>
                  <a:tcPr/>
                </a:tc>
              </a:tr>
              <a:tr h="281516">
                <a:tc>
                  <a:txBody>
                    <a:bodyPr/>
                    <a:lstStyle/>
                    <a:p>
                      <a:r>
                        <a:rPr lang="en-US" altLang="ja-JP" sz="1400" b="1" dirty="0" smtClean="0"/>
                        <a:t>Japan</a:t>
                      </a:r>
                      <a:endParaRPr kumimoji="1" lang="ja-JP" altLang="en-US" sz="1400"/>
                    </a:p>
                  </a:txBody>
                  <a:tcPr/>
                </a:tc>
                <a:tc gridSpan="2">
                  <a:txBody>
                    <a:bodyPr/>
                    <a:lstStyle/>
                    <a:p>
                      <a:r>
                        <a:rPr lang="en-US" altLang="ja-JP" sz="1400" b="1" dirty="0" smtClean="0"/>
                        <a:t>Japan Society for the Promotion of Sciences - JSPS </a:t>
                      </a:r>
                      <a:endParaRPr kumimoji="1" lang="ja-JP" altLang="en-US" sz="1400"/>
                    </a:p>
                  </a:txBody>
                  <a:tcPr/>
                </a:tc>
                <a:tc hMerge="1">
                  <a:txBody>
                    <a:bodyPr/>
                    <a:lstStyle/>
                    <a:p>
                      <a:endParaRPr kumimoji="1" lang="ja-JP" altLang="en-US"/>
                    </a:p>
                  </a:txBody>
                  <a:tcPr/>
                </a:tc>
              </a:tr>
            </a:tbl>
          </a:graphicData>
        </a:graphic>
      </p:graphicFrame>
      <p:sp>
        <p:nvSpPr>
          <p:cNvPr id="5" name="TextBox 4"/>
          <p:cNvSpPr txBox="1"/>
          <p:nvPr/>
        </p:nvSpPr>
        <p:spPr>
          <a:xfrm>
            <a:off x="838200" y="6248400"/>
            <a:ext cx="7848600" cy="307777"/>
          </a:xfrm>
          <a:prstGeom prst="rect">
            <a:avLst/>
          </a:prstGeom>
          <a:noFill/>
        </p:spPr>
        <p:txBody>
          <a:bodyPr wrap="square" rtlCol="0">
            <a:spAutoFit/>
          </a:bodyPr>
          <a:lstStyle/>
          <a:p>
            <a:r>
              <a:rPr kumimoji="1" lang="en-US" altLang="ja-JP" sz="1400" dirty="0" smtClean="0"/>
              <a:t>See </a:t>
            </a:r>
            <a:r>
              <a:rPr kumimoji="1" lang="en-US" altLang="ja-JP" sz="1400" dirty="0" smtClean="0">
                <a:hlinkClick r:id="rId2"/>
              </a:rPr>
              <a:t>http://www.lindau-nobel.org/publish/AcademicPartnersNaturalSciences.aspx</a:t>
            </a:r>
            <a:r>
              <a:rPr kumimoji="1" lang="en-US" altLang="ja-JP" sz="1400" dirty="0" smtClean="0"/>
              <a:t> for the complete list</a:t>
            </a:r>
            <a:endParaRPr kumimoji="1" lang="ja-JP"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Next year…</a:t>
            </a:r>
            <a:endParaRPr kumimoji="1" lang="ja-JP" altLang="en-US"/>
          </a:p>
        </p:txBody>
      </p:sp>
      <p:sp>
        <p:nvSpPr>
          <p:cNvPr id="3" name="Content Placeholder 2"/>
          <p:cNvSpPr>
            <a:spLocks noGrp="1"/>
          </p:cNvSpPr>
          <p:nvPr>
            <p:ph idx="1"/>
          </p:nvPr>
        </p:nvSpPr>
        <p:spPr/>
        <p:txBody>
          <a:bodyPr/>
          <a:lstStyle/>
          <a:p>
            <a:r>
              <a:rPr lang="en-US" altLang="ja-JP" dirty="0" smtClean="0"/>
              <a:t>62nd Meeting of Nobel Laureates</a:t>
            </a:r>
          </a:p>
          <a:p>
            <a:pPr lvl="1"/>
            <a:r>
              <a:rPr lang="en-US" altLang="ja-JP" dirty="0" smtClean="0"/>
              <a:t>In </a:t>
            </a:r>
            <a:r>
              <a:rPr lang="en-US" altLang="ja-JP" dirty="0" err="1" smtClean="0"/>
              <a:t>Lindau</a:t>
            </a:r>
            <a:r>
              <a:rPr lang="en-US" altLang="ja-JP" dirty="0" smtClean="0"/>
              <a:t>, Germany</a:t>
            </a:r>
          </a:p>
          <a:p>
            <a:pPr lvl="1"/>
            <a:r>
              <a:rPr lang="en-US" altLang="ja-JP" dirty="0" smtClean="0"/>
              <a:t>Dedicated to laureates of Nobel prize in Physics</a:t>
            </a:r>
          </a:p>
          <a:p>
            <a:pPr lvl="1"/>
            <a:r>
              <a:rPr lang="en-US" altLang="ja-JP" dirty="0" smtClean="0"/>
              <a:t>2012/7/1 – 7/6</a:t>
            </a:r>
          </a:p>
          <a:p>
            <a:pPr lvl="1"/>
            <a:r>
              <a:rPr kumimoji="1" lang="en-US" altLang="ja-JP" dirty="0" smtClean="0"/>
              <a:t>See </a:t>
            </a:r>
            <a:r>
              <a:rPr kumimoji="1" lang="en-US" altLang="ja-JP" dirty="0" smtClean="0">
                <a:hlinkClick r:id="rId2"/>
              </a:rPr>
              <a:t>http://www.lindau-nobel.org/</a:t>
            </a:r>
            <a:r>
              <a:rPr kumimoji="1" lang="en-US" altLang="ja-JP" dirty="0" smtClean="0"/>
              <a:t> for more detail</a:t>
            </a:r>
          </a:p>
          <a:p>
            <a:pPr lvl="1"/>
            <a:r>
              <a:rPr kumimoji="1" lang="en-US" altLang="ja-JP" dirty="0" smtClean="0"/>
              <a:t>Google “</a:t>
            </a:r>
            <a:r>
              <a:rPr kumimoji="1" lang="en-US" altLang="ja-JP" dirty="0" err="1" smtClean="0"/>
              <a:t>Lindau</a:t>
            </a:r>
            <a:r>
              <a:rPr kumimoji="1" lang="en-US" altLang="ja-JP" dirty="0" smtClean="0"/>
              <a:t> meeting”</a:t>
            </a:r>
          </a:p>
          <a:p>
            <a:pPr lvl="1"/>
            <a:endParaRPr kumimoji="1" lang="ja-JP"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524</Words>
  <Application>Microsoft Office PowerPoint</Application>
  <PresentationFormat>On-screen Show (4:3)</PresentationFormat>
  <Paragraphs>123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61st Meeting of Nobel Laureates in Lindau, Germany</vt:lpstr>
      <vt:lpstr>Overview of the Meeting</vt:lpstr>
      <vt:lpstr>Meeting Schedule</vt:lpstr>
      <vt:lpstr>Meet with Nobel Laureates</vt:lpstr>
      <vt:lpstr>Meet with young researchers</vt:lpstr>
      <vt:lpstr>How to apply?</vt:lpstr>
      <vt:lpstr>Nomination Process</vt:lpstr>
      <vt:lpstr>Sponsoring agency</vt:lpstr>
      <vt:lpstr>Next year…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dc:creator>
  <cp:lastModifiedBy>YO</cp:lastModifiedBy>
  <cp:revision>67</cp:revision>
  <dcterms:created xsi:type="dcterms:W3CDTF">2006-08-16T00:00:00Z</dcterms:created>
  <dcterms:modified xsi:type="dcterms:W3CDTF">2011-07-06T16:42:09Z</dcterms:modified>
</cp:coreProperties>
</file>