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21945600" cy="329184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36" userDrawn="1">
          <p15:clr>
            <a:srgbClr val="A4A3A4"/>
          </p15:clr>
        </p15:guide>
        <p15:guide id="2" pos="130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270" y="-3090"/>
      </p:cViewPr>
      <p:guideLst>
        <p:guide orient="horz" pos="2736"/>
        <p:guide pos="130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an\Desktop\Project.15.Documentation.Files\Simulation\Midline_Results\Midline_Summary.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an\Desktop\Project.15.Documentation.Files\Simulation\Midline_Results\Midline_Summary.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/>
              <a:t>Projection</a:t>
            </a:r>
            <a:r>
              <a:rPr lang="en-US" sz="2400" b="1" baseline="0" dirty="0"/>
              <a:t> of </a:t>
            </a:r>
            <a:r>
              <a:rPr lang="en-US" sz="2400" b="1" baseline="0" dirty="0" smtClean="0"/>
              <a:t>Organ Meshes </a:t>
            </a:r>
            <a:r>
              <a:rPr lang="en-US" sz="2400" b="1" baseline="0" dirty="0"/>
              <a:t>onto </a:t>
            </a:r>
            <a:r>
              <a:rPr lang="en-US" sz="2400" b="1" baseline="0" dirty="0" smtClean="0"/>
              <a:t>Midline </a:t>
            </a:r>
            <a:r>
              <a:rPr lang="en-US" sz="2400" b="1" baseline="0" dirty="0"/>
              <a:t>Axis</a:t>
            </a:r>
            <a:endParaRPr lang="en-US" sz="24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3067257217847782E-2"/>
          <c:y val="0.28828464272117693"/>
          <c:w val="0.87687368766404195"/>
          <c:h val="0.31495690188981379"/>
        </c:manualLayout>
      </c:layout>
      <c:scatterChart>
        <c:scatterStyle val="lineMarker"/>
        <c:varyColors val="0"/>
        <c:ser>
          <c:idx val="0"/>
          <c:order val="0"/>
          <c:tx>
            <c:v>Adipose</c:v>
          </c:tx>
          <c:spPr>
            <a:ln w="63500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circle"/>
            <c:size val="12"/>
            <c:spPr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</a:ln>
              <a:effectLst/>
            </c:spPr>
          </c:marker>
          <c:xVal>
            <c:numRef>
              <c:f>Sheet1!$U$65:$V$65</c:f>
              <c:numCache>
                <c:formatCode>General</c:formatCode>
                <c:ptCount val="2"/>
                <c:pt idx="0">
                  <c:v>4.0152999999999999</c:v>
                </c:pt>
                <c:pt idx="1">
                  <c:v>92.868300000000005</c:v>
                </c:pt>
              </c:numCache>
            </c:numRef>
          </c:xVal>
          <c:yVal>
            <c:numLit>
              <c:formatCode>General</c:formatCode>
              <c:ptCount val="2"/>
              <c:pt idx="0">
                <c:v>0</c:v>
              </c:pt>
              <c:pt idx="1">
                <c:v>0</c:v>
              </c:pt>
            </c:numLit>
          </c:yVal>
          <c:smooth val="0"/>
        </c:ser>
        <c:ser>
          <c:idx val="1"/>
          <c:order val="1"/>
          <c:tx>
            <c:v>Heart</c:v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2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Sheet1!$U$66:$V$66</c:f>
              <c:numCache>
                <c:formatCode>General</c:formatCode>
                <c:ptCount val="2"/>
                <c:pt idx="0">
                  <c:v>35.469099999999997</c:v>
                </c:pt>
                <c:pt idx="1">
                  <c:v>45.468699999999998</c:v>
                </c:pt>
              </c:numCache>
            </c:numRef>
          </c:xVal>
          <c:yVal>
            <c:numLit>
              <c:formatCode>General</c:formatCode>
              <c:ptCount val="2"/>
              <c:pt idx="0">
                <c:v>0.1</c:v>
              </c:pt>
              <c:pt idx="1">
                <c:v>0.1</c:v>
              </c:pt>
            </c:numLit>
          </c:yVal>
          <c:smooth val="0"/>
        </c:ser>
        <c:ser>
          <c:idx val="2"/>
          <c:order val="2"/>
          <c:tx>
            <c:strRef>
              <c:f>Sheet1!$T$67</c:f>
              <c:strCache>
                <c:ptCount val="1"/>
                <c:pt idx="0">
                  <c:v>Stomach</c:v>
                </c:pt>
              </c:strCache>
            </c:strRef>
          </c:tx>
          <c:spPr>
            <a:ln w="6350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12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xVal>
            <c:numRef>
              <c:f>Sheet1!$U$67:$V$67</c:f>
              <c:numCache>
                <c:formatCode>General</c:formatCode>
                <c:ptCount val="2"/>
                <c:pt idx="0">
                  <c:v>49.430399999999999</c:v>
                </c:pt>
                <c:pt idx="1">
                  <c:v>56.974299999999999</c:v>
                </c:pt>
              </c:numCache>
            </c:numRef>
          </c:xVal>
          <c:yVal>
            <c:numLit>
              <c:formatCode>General</c:formatCode>
              <c:ptCount val="2"/>
              <c:pt idx="0">
                <c:v>0.1</c:v>
              </c:pt>
              <c:pt idx="1">
                <c:v>0.1</c:v>
              </c:pt>
            </c:numLit>
          </c:yVal>
          <c:smooth val="0"/>
        </c:ser>
        <c:ser>
          <c:idx val="3"/>
          <c:order val="3"/>
          <c:tx>
            <c:strRef>
              <c:f>Sheet1!$T$68</c:f>
              <c:strCache>
                <c:ptCount val="1"/>
                <c:pt idx="0">
                  <c:v>Lung</c:v>
                </c:pt>
              </c:strCache>
            </c:strRef>
          </c:tx>
          <c:spPr>
            <a:ln w="6350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12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Sheet1!$U$68:$V$68</c:f>
              <c:numCache>
                <c:formatCode>General</c:formatCode>
                <c:ptCount val="2"/>
                <c:pt idx="0">
                  <c:v>44.170900000000003</c:v>
                </c:pt>
                <c:pt idx="1">
                  <c:v>62.4437</c:v>
                </c:pt>
              </c:numCache>
            </c:numRef>
          </c:xVal>
          <c:yVal>
            <c:numLit>
              <c:formatCode>General</c:formatCode>
              <c:ptCount val="2"/>
              <c:pt idx="0">
                <c:v>-0.2</c:v>
              </c:pt>
              <c:pt idx="1">
                <c:v>-0.2</c:v>
              </c:pt>
            </c:numLit>
          </c:yVal>
          <c:smooth val="0"/>
        </c:ser>
        <c:ser>
          <c:idx val="4"/>
          <c:order val="4"/>
          <c:tx>
            <c:v>Liver</c:v>
          </c:tx>
          <c:spPr>
            <a:ln w="6350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12"/>
            <c:spPr>
              <a:solidFill>
                <a:srgbClr val="00B050"/>
              </a:solidFill>
              <a:ln w="9525">
                <a:noFill/>
              </a:ln>
              <a:effectLst/>
            </c:spPr>
          </c:marker>
          <c:xVal>
            <c:numRef>
              <c:f>Sheet1!$U$69:$V$69</c:f>
              <c:numCache>
                <c:formatCode>General</c:formatCode>
                <c:ptCount val="2"/>
                <c:pt idx="0">
                  <c:v>54.121099999999998</c:v>
                </c:pt>
                <c:pt idx="1">
                  <c:v>66.099100000000007</c:v>
                </c:pt>
              </c:numCache>
            </c:numRef>
          </c:xVal>
          <c:yVal>
            <c:numLit>
              <c:formatCode>General</c:formatCode>
              <c:ptCount val="2"/>
              <c:pt idx="0">
                <c:v>-0.1</c:v>
              </c:pt>
              <c:pt idx="1">
                <c:v>-0.1</c:v>
              </c:pt>
            </c:numLit>
          </c:yVal>
          <c:smooth val="0"/>
        </c:ser>
        <c:ser>
          <c:idx val="5"/>
          <c:order val="5"/>
          <c:tx>
            <c:strRef>
              <c:f>Sheet1!$T$70</c:f>
              <c:strCache>
                <c:ptCount val="1"/>
                <c:pt idx="0">
                  <c:v>Kidney</c:v>
                </c:pt>
              </c:strCache>
            </c:strRef>
          </c:tx>
          <c:spPr>
            <a:ln w="6350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12"/>
            <c:spPr>
              <a:solidFill>
                <a:srgbClr val="FFC000"/>
              </a:solidFill>
              <a:ln w="9525">
                <a:noFill/>
              </a:ln>
              <a:effectLst/>
            </c:spPr>
          </c:marker>
          <c:xVal>
            <c:numRef>
              <c:f>Sheet1!$U$70:$V$70</c:f>
              <c:numCache>
                <c:formatCode>General</c:formatCode>
                <c:ptCount val="2"/>
                <c:pt idx="0">
                  <c:v>34.290599999999998</c:v>
                </c:pt>
                <c:pt idx="1">
                  <c:v>47.497100000000003</c:v>
                </c:pt>
              </c:numCache>
            </c:numRef>
          </c:xVal>
          <c:yVal>
            <c:numLit>
              <c:formatCode>General</c:formatCode>
              <c:ptCount val="2"/>
              <c:pt idx="0">
                <c:v>-0.1</c:v>
              </c:pt>
              <c:pt idx="1">
                <c:v>-0.1</c:v>
              </c:pt>
            </c:numLit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0242896"/>
        <c:axId val="220246160"/>
      </c:scatterChart>
      <c:valAx>
        <c:axId val="2202428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b="1" dirty="0"/>
                  <a:t>Source</a:t>
                </a:r>
                <a:r>
                  <a:rPr lang="en-US" sz="2000" b="1" baseline="0" dirty="0"/>
                  <a:t> Position Along </a:t>
                </a:r>
                <a:r>
                  <a:rPr lang="en-US" sz="2000" b="1" baseline="0" dirty="0" smtClean="0"/>
                  <a:t>Midline Axis </a:t>
                </a:r>
                <a:r>
                  <a:rPr lang="en-US" sz="2000" b="1" baseline="0" dirty="0"/>
                  <a:t>(mm)</a:t>
                </a:r>
                <a:endParaRPr lang="en-US" sz="2000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0246160"/>
        <c:crosses val="autoZero"/>
        <c:crossBetween val="midCat"/>
      </c:valAx>
      <c:valAx>
        <c:axId val="220246160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b="1"/>
                  <a:t> 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2202428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8.3333333333333332E-3"/>
          <c:y val="4.8175588319487123E-2"/>
          <c:w val="0.12629188538932634"/>
          <c:h val="0.655344058637688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/>
              <a:t>COM</a:t>
            </a:r>
            <a:r>
              <a:rPr lang="en-US" sz="2400" b="1" baseline="0"/>
              <a:t> Reconstruction Error along Mouse Midline</a:t>
            </a:r>
            <a:endParaRPr lang="en-US" sz="2400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Heterogeneous (tau = 5e-7)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triangle"/>
            <c:size val="1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Sheet1!$C$39:$C$53</c:f>
              <c:numCache>
                <c:formatCode>General</c:formatCode>
                <c:ptCount val="15"/>
                <c:pt idx="0">
                  <c:v>15</c:v>
                </c:pt>
                <c:pt idx="1">
                  <c:v>20</c:v>
                </c:pt>
                <c:pt idx="2">
                  <c:v>25</c:v>
                </c:pt>
                <c:pt idx="3">
                  <c:v>30</c:v>
                </c:pt>
                <c:pt idx="4">
                  <c:v>35</c:v>
                </c:pt>
                <c:pt idx="5">
                  <c:v>40</c:v>
                </c:pt>
                <c:pt idx="6">
                  <c:v>45</c:v>
                </c:pt>
                <c:pt idx="7">
                  <c:v>50</c:v>
                </c:pt>
                <c:pt idx="8">
                  <c:v>55</c:v>
                </c:pt>
                <c:pt idx="9">
                  <c:v>60</c:v>
                </c:pt>
                <c:pt idx="10">
                  <c:v>65</c:v>
                </c:pt>
                <c:pt idx="11">
                  <c:v>70</c:v>
                </c:pt>
                <c:pt idx="12">
                  <c:v>75</c:v>
                </c:pt>
                <c:pt idx="13">
                  <c:v>80</c:v>
                </c:pt>
                <c:pt idx="14">
                  <c:v>85</c:v>
                </c:pt>
              </c:numCache>
            </c:numRef>
          </c:xVal>
          <c:yVal>
            <c:numRef>
              <c:f>Sheet1!$F$39:$F$53</c:f>
              <c:numCache>
                <c:formatCode>General</c:formatCode>
                <c:ptCount val="15"/>
                <c:pt idx="0">
                  <c:v>0.4348404420014309</c:v>
                </c:pt>
                <c:pt idx="1">
                  <c:v>0.34734993536777925</c:v>
                </c:pt>
                <c:pt idx="2">
                  <c:v>0.33966482008003251</c:v>
                </c:pt>
                <c:pt idx="3">
                  <c:v>0.3661356715754433</c:v>
                </c:pt>
                <c:pt idx="4">
                  <c:v>0.71865090969120593</c:v>
                </c:pt>
                <c:pt idx="5">
                  <c:v>1.664114662515777</c:v>
                </c:pt>
                <c:pt idx="6">
                  <c:v>3.69564218235478</c:v>
                </c:pt>
                <c:pt idx="7">
                  <c:v>12.422052804991614</c:v>
                </c:pt>
                <c:pt idx="8">
                  <c:v>6.723619401036915</c:v>
                </c:pt>
                <c:pt idx="9">
                  <c:v>4.7509859913495847</c:v>
                </c:pt>
                <c:pt idx="10">
                  <c:v>2.9986609061379381</c:v>
                </c:pt>
                <c:pt idx="11">
                  <c:v>0.71761718206854475</c:v>
                </c:pt>
                <c:pt idx="12">
                  <c:v>0.36131854367026339</c:v>
                </c:pt>
                <c:pt idx="13">
                  <c:v>0.46503479439715312</c:v>
                </c:pt>
                <c:pt idx="14">
                  <c:v>0.60925088428331364</c:v>
                </c:pt>
              </c:numCache>
            </c:numRef>
          </c:yVal>
          <c:smooth val="0"/>
        </c:ser>
        <c:ser>
          <c:idx val="1"/>
          <c:order val="1"/>
          <c:tx>
            <c:v>Heterogeneous (tau = 1e-6)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Sheet1!$C$39:$C$53</c:f>
              <c:numCache>
                <c:formatCode>General</c:formatCode>
                <c:ptCount val="15"/>
                <c:pt idx="0">
                  <c:v>15</c:v>
                </c:pt>
                <c:pt idx="1">
                  <c:v>20</c:v>
                </c:pt>
                <c:pt idx="2">
                  <c:v>25</c:v>
                </c:pt>
                <c:pt idx="3">
                  <c:v>30</c:v>
                </c:pt>
                <c:pt idx="4">
                  <c:v>35</c:v>
                </c:pt>
                <c:pt idx="5">
                  <c:v>40</c:v>
                </c:pt>
                <c:pt idx="6">
                  <c:v>45</c:v>
                </c:pt>
                <c:pt idx="7">
                  <c:v>50</c:v>
                </c:pt>
                <c:pt idx="8">
                  <c:v>55</c:v>
                </c:pt>
                <c:pt idx="9">
                  <c:v>60</c:v>
                </c:pt>
                <c:pt idx="10">
                  <c:v>65</c:v>
                </c:pt>
                <c:pt idx="11">
                  <c:v>70</c:v>
                </c:pt>
                <c:pt idx="12">
                  <c:v>75</c:v>
                </c:pt>
                <c:pt idx="13">
                  <c:v>80</c:v>
                </c:pt>
                <c:pt idx="14">
                  <c:v>85</c:v>
                </c:pt>
              </c:numCache>
            </c:numRef>
          </c:xVal>
          <c:yVal>
            <c:numRef>
              <c:f>Sheet1!$J$39:$J$53</c:f>
              <c:numCache>
                <c:formatCode>General</c:formatCode>
                <c:ptCount val="15"/>
                <c:pt idx="0">
                  <c:v>0.52393428977305867</c:v>
                </c:pt>
                <c:pt idx="1">
                  <c:v>0.32270006197706208</c:v>
                </c:pt>
                <c:pt idx="2">
                  <c:v>0.45924029657685822</c:v>
                </c:pt>
                <c:pt idx="3">
                  <c:v>0.36953068884735368</c:v>
                </c:pt>
                <c:pt idx="4">
                  <c:v>0.94131848489233372</c:v>
                </c:pt>
                <c:pt idx="5">
                  <c:v>1.9356171444787316</c:v>
                </c:pt>
                <c:pt idx="6">
                  <c:v>3.6324157278593523</c:v>
                </c:pt>
                <c:pt idx="7">
                  <c:v>12.421520015279933</c:v>
                </c:pt>
                <c:pt idx="8">
                  <c:v>6.8217423800668398</c:v>
                </c:pt>
                <c:pt idx="9">
                  <c:v>5.1050982615420821</c:v>
                </c:pt>
                <c:pt idx="10">
                  <c:v>2.7976384344657546</c:v>
                </c:pt>
                <c:pt idx="11">
                  <c:v>0.65782895193203705</c:v>
                </c:pt>
                <c:pt idx="12">
                  <c:v>0.47329467565143923</c:v>
                </c:pt>
                <c:pt idx="13">
                  <c:v>0.46617436651965177</c:v>
                </c:pt>
                <c:pt idx="14">
                  <c:v>0.65637389497145648</c:v>
                </c:pt>
              </c:numCache>
            </c:numRef>
          </c:yVal>
          <c:smooth val="0"/>
        </c:ser>
        <c:ser>
          <c:idx val="2"/>
          <c:order val="2"/>
          <c:tx>
            <c:v>Heterogeneous (tau = 5e-6)</c:v>
          </c:tx>
          <c:spPr>
            <a:ln w="19050" cap="rnd">
              <a:solidFill>
                <a:srgbClr val="FFC000"/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rgbClr val="FFC000"/>
              </a:solidFill>
              <a:ln w="9525">
                <a:noFill/>
              </a:ln>
              <a:effectLst/>
            </c:spPr>
          </c:marker>
          <c:xVal>
            <c:numRef>
              <c:f>Sheet1!$C$39:$C$53</c:f>
              <c:numCache>
                <c:formatCode>General</c:formatCode>
                <c:ptCount val="15"/>
                <c:pt idx="0">
                  <c:v>15</c:v>
                </c:pt>
                <c:pt idx="1">
                  <c:v>20</c:v>
                </c:pt>
                <c:pt idx="2">
                  <c:v>25</c:v>
                </c:pt>
                <c:pt idx="3">
                  <c:v>30</c:v>
                </c:pt>
                <c:pt idx="4">
                  <c:v>35</c:v>
                </c:pt>
                <c:pt idx="5">
                  <c:v>40</c:v>
                </c:pt>
                <c:pt idx="6">
                  <c:v>45</c:v>
                </c:pt>
                <c:pt idx="7">
                  <c:v>50</c:v>
                </c:pt>
                <c:pt idx="8">
                  <c:v>55</c:v>
                </c:pt>
                <c:pt idx="9">
                  <c:v>60</c:v>
                </c:pt>
                <c:pt idx="10">
                  <c:v>65</c:v>
                </c:pt>
                <c:pt idx="11">
                  <c:v>70</c:v>
                </c:pt>
                <c:pt idx="12">
                  <c:v>75</c:v>
                </c:pt>
                <c:pt idx="13">
                  <c:v>80</c:v>
                </c:pt>
                <c:pt idx="14">
                  <c:v>85</c:v>
                </c:pt>
              </c:numCache>
            </c:numRef>
          </c:xVal>
          <c:yVal>
            <c:numRef>
              <c:f>Sheet1!$N$39:$N$53</c:f>
              <c:numCache>
                <c:formatCode>General</c:formatCode>
                <c:ptCount val="15"/>
                <c:pt idx="0">
                  <c:v>0.9846625868793828</c:v>
                </c:pt>
                <c:pt idx="1">
                  <c:v>0.76134418629158696</c:v>
                </c:pt>
                <c:pt idx="2">
                  <c:v>0.87970736611671063</c:v>
                </c:pt>
                <c:pt idx="3">
                  <c:v>0.91623353464059587</c:v>
                </c:pt>
                <c:pt idx="4">
                  <c:v>1.3107999694842836</c:v>
                </c:pt>
                <c:pt idx="5">
                  <c:v>2.775591962086648</c:v>
                </c:pt>
                <c:pt idx="6">
                  <c:v>3.8401258495002484</c:v>
                </c:pt>
                <c:pt idx="7">
                  <c:v>12.415912041408797</c:v>
                </c:pt>
                <c:pt idx="8">
                  <c:v>7.3504003333151839</c:v>
                </c:pt>
                <c:pt idx="9">
                  <c:v>5.5138545446901297</c:v>
                </c:pt>
                <c:pt idx="10">
                  <c:v>3.3552002891034727</c:v>
                </c:pt>
                <c:pt idx="11">
                  <c:v>1.538477981642896</c:v>
                </c:pt>
                <c:pt idx="12">
                  <c:v>0.93134333626219312</c:v>
                </c:pt>
                <c:pt idx="13">
                  <c:v>0.93307673317900308</c:v>
                </c:pt>
                <c:pt idx="14">
                  <c:v>1.3197868236954036</c:v>
                </c:pt>
              </c:numCache>
            </c:numRef>
          </c:yVal>
          <c:smooth val="0"/>
        </c:ser>
        <c:ser>
          <c:idx val="3"/>
          <c:order val="3"/>
          <c:tx>
            <c:v>Homogeneous (tau = 1e-6)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Sheet1!$C$39:$C$53</c:f>
              <c:numCache>
                <c:formatCode>General</c:formatCode>
                <c:ptCount val="15"/>
                <c:pt idx="0">
                  <c:v>15</c:v>
                </c:pt>
                <c:pt idx="1">
                  <c:v>20</c:v>
                </c:pt>
                <c:pt idx="2">
                  <c:v>25</c:v>
                </c:pt>
                <c:pt idx="3">
                  <c:v>30</c:v>
                </c:pt>
                <c:pt idx="4">
                  <c:v>35</c:v>
                </c:pt>
                <c:pt idx="5">
                  <c:v>40</c:v>
                </c:pt>
                <c:pt idx="6">
                  <c:v>45</c:v>
                </c:pt>
                <c:pt idx="7">
                  <c:v>50</c:v>
                </c:pt>
                <c:pt idx="8">
                  <c:v>55</c:v>
                </c:pt>
                <c:pt idx="9">
                  <c:v>60</c:v>
                </c:pt>
                <c:pt idx="10">
                  <c:v>65</c:v>
                </c:pt>
                <c:pt idx="11">
                  <c:v>70</c:v>
                </c:pt>
                <c:pt idx="12">
                  <c:v>75</c:v>
                </c:pt>
                <c:pt idx="13">
                  <c:v>80</c:v>
                </c:pt>
                <c:pt idx="14">
                  <c:v>85</c:v>
                </c:pt>
              </c:numCache>
            </c:numRef>
          </c:xVal>
          <c:yVal>
            <c:numRef>
              <c:f>Sheet1!$R$39:$R$53</c:f>
              <c:numCache>
                <c:formatCode>General</c:formatCode>
                <c:ptCount val="15"/>
                <c:pt idx="0">
                  <c:v>0.3955577707491032</c:v>
                </c:pt>
                <c:pt idx="1">
                  <c:v>0.39193107812471373</c:v>
                </c:pt>
                <c:pt idx="2">
                  <c:v>0.43285556482503468</c:v>
                </c:pt>
                <c:pt idx="3">
                  <c:v>0.32451725686009308</c:v>
                </c:pt>
                <c:pt idx="4">
                  <c:v>0.91358418331317393</c:v>
                </c:pt>
                <c:pt idx="5">
                  <c:v>0.76260451742695412</c:v>
                </c:pt>
                <c:pt idx="6">
                  <c:v>0.6031002321339296</c:v>
                </c:pt>
                <c:pt idx="7">
                  <c:v>0.54168120698433075</c:v>
                </c:pt>
                <c:pt idx="8">
                  <c:v>0.60964748010633119</c:v>
                </c:pt>
                <c:pt idx="9">
                  <c:v>0.80513708770618853</c:v>
                </c:pt>
                <c:pt idx="10">
                  <c:v>0.63825146298304536</c:v>
                </c:pt>
                <c:pt idx="11">
                  <c:v>0.51740256087499048</c:v>
                </c:pt>
                <c:pt idx="12">
                  <c:v>0.4979571166275274</c:v>
                </c:pt>
                <c:pt idx="13">
                  <c:v>0.53414623465863498</c:v>
                </c:pt>
                <c:pt idx="14">
                  <c:v>0.75083323048463846</c:v>
                </c:pt>
              </c:numCache>
            </c:numRef>
          </c:yVal>
          <c:smooth val="0"/>
        </c:ser>
        <c:ser>
          <c:idx val="4"/>
          <c:order val="4"/>
          <c:tx>
            <c:v>Corrected Mesh Labels (tau = 5e-6)</c:v>
          </c:tx>
          <c:spPr>
            <a:ln w="1905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xVal>
            <c:numLit>
              <c:formatCode>General</c:formatCode>
              <c:ptCount val="1"/>
              <c:pt idx="0">
                <c:v>50</c:v>
              </c:pt>
            </c:numLit>
          </c:xVal>
          <c:yVal>
            <c:numLit>
              <c:formatCode>General</c:formatCode>
              <c:ptCount val="1"/>
              <c:pt idx="0">
                <c:v>8.2662469999999999</c:v>
              </c:pt>
            </c:numLit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0243984"/>
        <c:axId val="220248880"/>
      </c:scatterChart>
      <c:valAx>
        <c:axId val="220243984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b="1"/>
                  <a:t>Source</a:t>
                </a:r>
                <a:r>
                  <a:rPr lang="en-US" sz="2000" b="1" baseline="0"/>
                  <a:t> Position Along Y-Axis (mm)</a:t>
                </a:r>
                <a:endParaRPr lang="en-US" sz="2000" b="1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0248880"/>
        <c:crosses val="autoZero"/>
        <c:crossBetween val="midCat"/>
      </c:valAx>
      <c:valAx>
        <c:axId val="220248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b="1"/>
                  <a:t>3D</a:t>
                </a:r>
                <a:r>
                  <a:rPr lang="en-US" sz="2000" b="1" baseline="0"/>
                  <a:t> Reconstruction Error (mm)</a:t>
                </a:r>
                <a:endParaRPr lang="en-US" sz="2000" b="1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024398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714545056867882"/>
          <c:y val="0.11453284485272676"/>
          <c:w val="0.30594510061242347"/>
          <c:h val="0.5170056867891513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54A0177-77E0-439E-8751-4C9BB2F906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5847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238" y="10226675"/>
            <a:ext cx="18653125" cy="7054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2475" y="18653125"/>
            <a:ext cx="15360650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40AE6-552A-4A81-9641-EFD599DA08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253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04D9E-0B46-44B8-B90A-E29557326D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7111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36875" y="2925763"/>
            <a:ext cx="4662488" cy="263350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6238" y="2925763"/>
            <a:ext cx="13838237" cy="263350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9F542-1EF6-4FB5-8E41-CEA6579914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8729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8F8DF-71CD-4A60-9032-31CAF9C41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2461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0" y="21153438"/>
            <a:ext cx="18653125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0" y="13952538"/>
            <a:ext cx="18653125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8B210D-17E7-4085-BDEC-CA016660A1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426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6238" y="9509125"/>
            <a:ext cx="9250362" cy="1975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0" y="9509125"/>
            <a:ext cx="9250363" cy="1975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3AF69-FED6-4325-BE52-CA21F2EFF4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9534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963" y="1317625"/>
            <a:ext cx="19751675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963" y="7369175"/>
            <a:ext cx="969645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6963" y="10439400"/>
            <a:ext cx="969645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47425" y="7369175"/>
            <a:ext cx="9701213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47425" y="10439400"/>
            <a:ext cx="9701213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C688C-5C39-461B-B554-380FFB7CEA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6478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B10B2-34C8-4F9A-A7A4-C936295110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0738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CEDDDA-F7B6-4B40-BACB-1F2515C5CF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173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963" y="1311275"/>
            <a:ext cx="721995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438" y="1311275"/>
            <a:ext cx="122682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6963" y="6888163"/>
            <a:ext cx="721995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03BE6-8A34-4C60-AAF3-A4F67A22DC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2023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2125" y="23042563"/>
            <a:ext cx="13166725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2125" y="2941638"/>
            <a:ext cx="13166725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2125" y="25763538"/>
            <a:ext cx="13166725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26C7A-6F96-401D-9025-DB4C0941ED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1273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46238" y="2925763"/>
            <a:ext cx="1865312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3502" tIns="156751" rIns="313502" bIns="15675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46238" y="9509125"/>
            <a:ext cx="18653125" cy="1975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3502" tIns="156751" rIns="313502" bIns="1567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46238" y="29992638"/>
            <a:ext cx="45720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3502" tIns="156751" rIns="313502" bIns="156751" numCol="1" anchor="t" anchorCtr="0" compatLnSpc="1">
            <a:prstTxWarp prst="textNoShape">
              <a:avLst/>
            </a:prstTxWarp>
          </a:bodyPr>
          <a:lstStyle>
            <a:lvl1pPr>
              <a:defRPr sz="4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497763" y="29992638"/>
            <a:ext cx="6950075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3502" tIns="156751" rIns="313502" bIns="156751" numCol="1" anchor="t" anchorCtr="0" compatLnSpc="1">
            <a:prstTxWarp prst="textNoShape">
              <a:avLst/>
            </a:prstTxWarp>
          </a:bodyPr>
          <a:lstStyle>
            <a:lvl1pPr algn="ctr">
              <a:defRPr sz="4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727363" y="29992638"/>
            <a:ext cx="45720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3502" tIns="156751" rIns="313502" bIns="156751" numCol="1" anchor="t" anchorCtr="0" compatLnSpc="1">
            <a:prstTxWarp prst="textNoShape">
              <a:avLst/>
            </a:prstTxWarp>
          </a:bodyPr>
          <a:lstStyle>
            <a:lvl1pPr algn="r">
              <a:defRPr sz="4800"/>
            </a:lvl1pPr>
          </a:lstStyle>
          <a:p>
            <a:pPr>
              <a:defRPr/>
            </a:pPr>
            <a:fld id="{EB9115B5-0530-4172-9013-E1B84AD85C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Times New Roman" pitchFamily="18" charset="0"/>
        </a:defRPr>
      </a:lvl2pPr>
      <a:lvl3pPr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Times New Roman" pitchFamily="18" charset="0"/>
        </a:defRPr>
      </a:lvl3pPr>
      <a:lvl4pPr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Times New Roman" pitchFamily="18" charset="0"/>
        </a:defRPr>
      </a:lvl4pPr>
      <a:lvl5pPr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Times New Roman" pitchFamily="18" charset="0"/>
        </a:defRPr>
      </a:lvl5pPr>
      <a:lvl6pPr marL="457200"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Times New Roman" pitchFamily="18" charset="0"/>
        </a:defRPr>
      </a:lvl6pPr>
      <a:lvl7pPr marL="914400"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Times New Roman" pitchFamily="18" charset="0"/>
        </a:defRPr>
      </a:lvl7pPr>
      <a:lvl8pPr marL="1371600"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Times New Roman" pitchFamily="18" charset="0"/>
        </a:defRPr>
      </a:lvl8pPr>
      <a:lvl9pPr marL="1828800"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Times New Roman" pitchFamily="18" charset="0"/>
        </a:defRPr>
      </a:lvl9pPr>
    </p:titleStyle>
    <p:bodyStyle>
      <a:lvl1pPr marL="1176338" indent="-1176338" algn="l" defTabSz="3135313" rtl="0" eaLnBrk="0" fontAlgn="base" hangingPunct="0">
        <a:spcBef>
          <a:spcPct val="20000"/>
        </a:spcBef>
        <a:spcAft>
          <a:spcPct val="0"/>
        </a:spcAft>
        <a:buChar char="•"/>
        <a:defRPr sz="11000">
          <a:solidFill>
            <a:schemeClr val="tx1"/>
          </a:solidFill>
          <a:latin typeface="+mn-lt"/>
          <a:ea typeface="+mn-ea"/>
          <a:cs typeface="+mn-cs"/>
        </a:defRPr>
      </a:lvl1pPr>
      <a:lvl2pPr marL="2547938" indent="-981075" algn="l" defTabSz="3135313" rtl="0" eaLnBrk="0" fontAlgn="base" hangingPunct="0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</a:defRPr>
      </a:lvl2pPr>
      <a:lvl3pPr marL="3919538" indent="-784225" algn="l" defTabSz="3135313" rtl="0" eaLnBrk="0" fontAlgn="base" hangingPunct="0">
        <a:spcBef>
          <a:spcPct val="20000"/>
        </a:spcBef>
        <a:spcAft>
          <a:spcPct val="0"/>
        </a:spcAft>
        <a:buChar char="•"/>
        <a:defRPr sz="8200">
          <a:solidFill>
            <a:schemeClr val="tx1"/>
          </a:solidFill>
          <a:latin typeface="+mn-lt"/>
        </a:defRPr>
      </a:lvl3pPr>
      <a:lvl4pPr marL="5486400" indent="-784225" algn="l" defTabSz="3135313" rtl="0" eaLnBrk="0" fontAlgn="base" hangingPunct="0">
        <a:spcBef>
          <a:spcPct val="20000"/>
        </a:spcBef>
        <a:spcAft>
          <a:spcPct val="0"/>
        </a:spcAft>
        <a:buChar char="–"/>
        <a:defRPr sz="6900">
          <a:solidFill>
            <a:schemeClr val="tx1"/>
          </a:solidFill>
          <a:latin typeface="+mn-lt"/>
        </a:defRPr>
      </a:lvl4pPr>
      <a:lvl5pPr marL="7053263" indent="-782638" algn="l" defTabSz="3135313" rtl="0" eaLnBrk="0" fontAlgn="base" hangingPunct="0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5pPr>
      <a:lvl6pPr marL="7510463" indent="-782638" algn="l" defTabSz="3135313" rtl="0" eaLnBrk="0" fontAlgn="base" hangingPunct="0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6pPr>
      <a:lvl7pPr marL="7967663" indent="-782638" algn="l" defTabSz="3135313" rtl="0" eaLnBrk="0" fontAlgn="base" hangingPunct="0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7pPr>
      <a:lvl8pPr marL="8424863" indent="-782638" algn="l" defTabSz="3135313" rtl="0" eaLnBrk="0" fontAlgn="base" hangingPunct="0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8pPr>
      <a:lvl9pPr marL="8882063" indent="-782638" algn="l" defTabSz="3135313" rtl="0" eaLnBrk="0" fontAlgn="base" hangingPunct="0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chart" Target="../charts/chart1.xml"/><Relationship Id="rId10" Type="http://schemas.openxmlformats.org/officeDocument/2006/relationships/chart" Target="../charts/chart2.xml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auto">
          <a:xfrm>
            <a:off x="7619998" y="28178582"/>
            <a:ext cx="2743201" cy="382541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34872" y="912691"/>
            <a:ext cx="20096328" cy="3580869"/>
          </a:xfrm>
          <a:noFill/>
        </p:spPr>
        <p:txBody>
          <a:bodyPr tIns="0" anchor="t"/>
          <a:lstStyle/>
          <a:p>
            <a:r>
              <a:rPr lang="en-US" altLang="en-US" sz="6600" b="1" dirty="0" smtClean="0"/>
              <a:t>Optical Properties for</a:t>
            </a:r>
            <a:br>
              <a:rPr lang="en-US" altLang="en-US" sz="6600" b="1" dirty="0" smtClean="0"/>
            </a:br>
            <a:r>
              <a:rPr lang="en-US" altLang="en-US" sz="6600" b="1" dirty="0" smtClean="0"/>
              <a:t>Bioluminescence Tomography in Mice</a:t>
            </a:r>
            <a:br>
              <a:rPr lang="en-US" altLang="en-US" sz="6600" b="1" dirty="0" smtClean="0"/>
            </a:br>
            <a:r>
              <a:rPr lang="en-US" altLang="en-US" sz="3200" b="1" i="1" dirty="0" smtClean="0"/>
              <a:t>Computer Integrated Surgery II</a:t>
            </a:r>
            <a:br>
              <a:rPr lang="en-US" altLang="en-US" sz="3200" b="1" i="1" dirty="0" smtClean="0"/>
            </a:br>
            <a:r>
              <a:rPr lang="en-US" altLang="en-US" sz="3200" b="1" i="1" dirty="0" smtClean="0"/>
              <a:t>Spring, 2016</a:t>
            </a:r>
            <a:br>
              <a:rPr lang="en-US" altLang="en-US" sz="3200" b="1" i="1" dirty="0" smtClean="0"/>
            </a:br>
            <a:r>
              <a:rPr lang="en-US" altLang="en-US" sz="3200" b="1" i="1" dirty="0" smtClean="0"/>
              <a:t>Alan Cham, under the auspices of Drs. Ken Wang and Bin Zhang</a:t>
            </a:r>
            <a:endParaRPr lang="en-US" altLang="en-US" sz="4800" b="1" i="1" dirty="0" smtClean="0"/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1238250" y="4343400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6075" indent="-2889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US" altLang="en-US" sz="3200" b="1" dirty="0">
                <a:latin typeface="Arial" panose="020B0604020202020204" pitchFamily="34" charset="0"/>
              </a:rPr>
              <a:t>Introduction</a:t>
            </a:r>
          </a:p>
          <a:p>
            <a:pPr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Tabulated tissue-specific optical properties (absorption </a:t>
            </a:r>
            <a:r>
              <a:rPr lang="el-GR" altLang="en-US" sz="2200" dirty="0" smtClean="0">
                <a:latin typeface="Arial" panose="020B0604020202020204" pitchFamily="34" charset="0"/>
              </a:rPr>
              <a:t>μ</a:t>
            </a:r>
            <a:r>
              <a:rPr lang="en-US" altLang="en-US" sz="2200" baseline="-25000" dirty="0" smtClean="0">
                <a:latin typeface="Arial" panose="020B0604020202020204" pitchFamily="34" charset="0"/>
              </a:rPr>
              <a:t>a</a:t>
            </a:r>
            <a:r>
              <a:rPr lang="en-US" altLang="en-US" sz="2200" dirty="0" smtClean="0">
                <a:latin typeface="Arial" panose="020B0604020202020204" pitchFamily="34" charset="0"/>
              </a:rPr>
              <a:t> and reduced scattering </a:t>
            </a:r>
            <a:r>
              <a:rPr lang="el-GR" altLang="en-US" sz="2200" dirty="0" smtClean="0">
                <a:latin typeface="Arial" panose="020B0604020202020204" pitchFamily="34" charset="0"/>
              </a:rPr>
              <a:t>μ</a:t>
            </a:r>
            <a:r>
              <a:rPr lang="en-US" altLang="en-US" sz="2200" baseline="-25000" dirty="0" smtClean="0">
                <a:latin typeface="Arial" panose="020B0604020202020204" pitchFamily="34" charset="0"/>
              </a:rPr>
              <a:t>s</a:t>
            </a:r>
            <a:r>
              <a:rPr lang="en-US" altLang="en-US" sz="2200" baseline="30000" dirty="0" smtClean="0">
                <a:latin typeface="Arial" panose="020B0604020202020204" pitchFamily="34" charset="0"/>
              </a:rPr>
              <a:t>’</a:t>
            </a:r>
            <a:r>
              <a:rPr lang="en-US" altLang="en-US" sz="2200" baseline="-25000" dirty="0" smtClean="0">
                <a:latin typeface="Arial" panose="020B0604020202020204" pitchFamily="34" charset="0"/>
              </a:rPr>
              <a:t> </a:t>
            </a:r>
            <a:r>
              <a:rPr lang="en-US" altLang="en-US" sz="2200" dirty="0" smtClean="0">
                <a:latin typeface="Arial" panose="020B0604020202020204" pitchFamily="34" charset="0"/>
              </a:rPr>
              <a:t>) from literatures</a:t>
            </a:r>
          </a:p>
          <a:p>
            <a:pPr lvl="1"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Six organs (adipose, heart, kidney, liver, lung, stomach) </a:t>
            </a:r>
          </a:p>
          <a:p>
            <a:pPr lvl="1"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Four wavelengths 590, 610, 630 and 650 nm. </a:t>
            </a:r>
          </a:p>
          <a:p>
            <a:pPr>
              <a:buFontTx/>
              <a:buChar char="•"/>
            </a:pPr>
            <a:endParaRPr lang="en-US" altLang="en-US" sz="2200" dirty="0" smtClean="0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Produced code to convert simulation results from open source Monte Carlo software, Molecular Optical Simulation Environment (MOSE), to </a:t>
            </a:r>
            <a:r>
              <a:rPr lang="en-US" altLang="en-US" sz="2200" dirty="0" err="1" smtClean="0">
                <a:latin typeface="Arial" panose="020B0604020202020204" pitchFamily="34" charset="0"/>
              </a:rPr>
              <a:t>Nirfast</a:t>
            </a:r>
            <a:r>
              <a:rPr lang="en-US" altLang="en-US" sz="2200" dirty="0" smtClean="0">
                <a:latin typeface="Arial" panose="020B0604020202020204" pitchFamily="34" charset="0"/>
              </a:rPr>
              <a:t> files for use in existing home-built</a:t>
            </a:r>
            <a:r>
              <a:rPr lang="en-US" altLang="en-US" sz="22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200" dirty="0" smtClean="0">
                <a:latin typeface="Arial" panose="020B0604020202020204" pitchFamily="34" charset="0"/>
              </a:rPr>
              <a:t>bioluminescence tomography (BLT) implementation.</a:t>
            </a:r>
          </a:p>
          <a:p>
            <a:pPr>
              <a:buFontTx/>
              <a:buChar char="•"/>
            </a:pPr>
            <a:endParaRPr lang="en-US" altLang="en-US" sz="2200" dirty="0" smtClean="0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Experimentally determined optimal number of photons to simulate in homogeneous medium for convergence of results.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endParaRPr lang="en-US" altLang="en-US" sz="2200" dirty="0" smtClean="0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Performed BLT reconstruction experiments along midline in heterogeneous mouse mesh using forward-simulated surface transmittance</a:t>
            </a:r>
            <a:endParaRPr lang="en-US" altLang="en-US" sz="2200" dirty="0">
              <a:latin typeface="Arial" panose="020B0604020202020204" pitchFamily="34" charset="0"/>
            </a:endParaRPr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11582399" y="17678400"/>
            <a:ext cx="9144000" cy="3462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04813" indent="-404813">
              <a:spcBef>
                <a:spcPct val="50000"/>
              </a:spcBef>
            </a:pPr>
            <a:r>
              <a:rPr lang="en-US" altLang="en-US" sz="3200" b="1" dirty="0">
                <a:latin typeface="Arial" panose="020B0604020202020204" pitchFamily="34" charset="0"/>
              </a:rPr>
              <a:t>Outcomes and Results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>
                <a:latin typeface="Arial" panose="020B0604020202020204" pitchFamily="34" charset="0"/>
              </a:rPr>
              <a:t>Demonstrated inherent increase in localization uncertainty, even when provided complete knowledge of optical properties and organ segmentations in simulated condition (see above </a:t>
            </a:r>
            <a:r>
              <a:rPr lang="en-US" altLang="en-US" sz="2200" dirty="0" smtClean="0">
                <a:latin typeface="Arial" panose="020B0604020202020204" pitchFamily="34" charset="0"/>
              </a:rPr>
              <a:t>figures).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COM error consistently &lt;1 mm in homogeneous mesh regions, in agreement with prior expectations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Peak COM error near position Y=50 mm deemed higher than prior expectations and warrants additional exploration.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1238250" y="10491817"/>
            <a:ext cx="9144000" cy="7186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04813" indent="-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Arial" panose="020B0604020202020204" pitchFamily="34" charset="0"/>
              </a:rPr>
              <a:t>The Problem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BLT has been implemented in the Small Animal Radiation Research Platform (SARRP) for purpose of localizing targets with low CT contrast in </a:t>
            </a:r>
            <a:r>
              <a:rPr lang="en-US" altLang="en-US" sz="2200" dirty="0" smtClean="0">
                <a:latin typeface="Arial" panose="020B0604020202020204" pitchFamily="34" charset="0"/>
              </a:rPr>
              <a:t>small animal models via 2D bioluminescence imaging. </a:t>
            </a:r>
            <a:endParaRPr lang="en-US" altLang="en-US" sz="2200" dirty="0" smtClean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Previous experiments using the SARRP primarily explored localization of targets in regions of mouse that are relatively optically homogeneous (i.e. abdomen).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Localization of targets in heterogeneous regions requires segmentation of organs as well as knowledge of optical properties to assign to those regions in reconstruction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Literature values for mouse organ optical properties are relatively sparse and have large variations, depending on: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Method of measurement.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Physiological conditions.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It is useful to describe the target (e.g. tumor) localization uncertainty introduced of the SARRP BLT’s reconstruction in an optical heterogeneous environment.</a:t>
            </a:r>
          </a:p>
        </p:txBody>
      </p:sp>
      <p:pic>
        <p:nvPicPr>
          <p:cNvPr id="307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16862" y="31501556"/>
            <a:ext cx="8477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15"/>
          <p:cNvSpPr txBox="1">
            <a:spLocks noChangeArrowheads="1"/>
          </p:cNvSpPr>
          <p:nvPr/>
        </p:nvSpPr>
        <p:spPr bwMode="auto">
          <a:xfrm>
            <a:off x="11149013" y="31780161"/>
            <a:ext cx="944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dirty="0">
                <a:latin typeface="Arial" panose="020B0604020202020204" pitchFamily="34" charset="0"/>
              </a:rPr>
              <a:t>Engineering Research Center for Computer Integrated Surgical Systems and Technology</a:t>
            </a:r>
          </a:p>
        </p:txBody>
      </p:sp>
      <p:sp>
        <p:nvSpPr>
          <p:cNvPr id="3081" name="Rectangle 23"/>
          <p:cNvSpPr>
            <a:spLocks noChangeArrowheads="1"/>
          </p:cNvSpPr>
          <p:nvPr/>
        </p:nvSpPr>
        <p:spPr bwMode="auto">
          <a:xfrm>
            <a:off x="9625013" y="15235238"/>
            <a:ext cx="21945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82" name="Text Box 27"/>
          <p:cNvSpPr txBox="1">
            <a:spLocks noChangeArrowheads="1"/>
          </p:cNvSpPr>
          <p:nvPr/>
        </p:nvSpPr>
        <p:spPr bwMode="auto">
          <a:xfrm>
            <a:off x="1238250" y="17577911"/>
            <a:ext cx="9144000" cy="5663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04813" indent="-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Arial" panose="020B0604020202020204" pitchFamily="34" charset="0"/>
              </a:rPr>
              <a:t>The </a:t>
            </a:r>
            <a:r>
              <a:rPr lang="en-US" altLang="en-US" sz="3200" b="1" dirty="0" smtClean="0">
                <a:latin typeface="Arial" panose="020B0604020202020204" pitchFamily="34" charset="0"/>
              </a:rPr>
              <a:t>Solution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Obtained optical properties for use in simulation and reconstruction by calculating using </a:t>
            </a:r>
            <a:r>
              <a:rPr lang="en-US" altLang="en-US" sz="2200" dirty="0" err="1" smtClean="0">
                <a:latin typeface="Arial" panose="020B0604020202020204" pitchFamily="34" charset="0"/>
              </a:rPr>
              <a:t>Alexandrakis</a:t>
            </a:r>
            <a:r>
              <a:rPr lang="en-US" altLang="en-US" sz="2200" dirty="0" smtClean="0">
                <a:latin typeface="Arial" panose="020B0604020202020204" pitchFamily="34" charset="0"/>
              </a:rPr>
              <a:t>’ empirical model after evaluation in context of other </a:t>
            </a:r>
            <a:r>
              <a:rPr lang="en-US" altLang="en-US" sz="2200" dirty="0" smtClean="0">
                <a:latin typeface="Arial" panose="020B0604020202020204" pitchFamily="34" charset="0"/>
              </a:rPr>
              <a:t>sources (see ‘top’ and ‘bottom left’ figures below).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Developed workflow to produce forward simulation data and reconstruct </a:t>
            </a:r>
            <a:r>
              <a:rPr lang="en-US" altLang="en-US" sz="2200" dirty="0" smtClean="0">
                <a:latin typeface="Arial" panose="020B0604020202020204" pitchFamily="34" charset="0"/>
              </a:rPr>
              <a:t>with BLT.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Assigned optical properties to segmented mouse mes</a:t>
            </a:r>
            <a:r>
              <a:rPr lang="en-US" altLang="en-US" sz="2200" dirty="0" smtClean="0">
                <a:latin typeface="Arial" panose="020B0604020202020204" pitchFamily="34" charset="0"/>
              </a:rPr>
              <a:t>h in MOSE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Experimented for optimal photon count for simulation (see ‘middle’ figure below). Used 1e6 due to runtime considerations. Results from 1e7 used as ‘ground truth’.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Code to adapt MOSE simulation outputs for reconstruction in home-built BLT implementation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Recorded COM error along heterogeneous mouse midline</a:t>
            </a:r>
            <a:endParaRPr lang="en-US" altLang="en-US" sz="2200" dirty="0" smtClean="0">
              <a:latin typeface="Arial" panose="020B0604020202020204" pitchFamily="34" charset="0"/>
            </a:endParaRPr>
          </a:p>
        </p:txBody>
      </p:sp>
      <p:sp>
        <p:nvSpPr>
          <p:cNvPr id="3083" name="Text Box 28"/>
          <p:cNvSpPr txBox="1">
            <a:spLocks noChangeArrowheads="1"/>
          </p:cNvSpPr>
          <p:nvPr/>
        </p:nvSpPr>
        <p:spPr bwMode="auto">
          <a:xfrm>
            <a:off x="11582400" y="28422600"/>
            <a:ext cx="9144000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04813" indent="-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Arial" panose="020B0604020202020204" pitchFamily="34" charset="0"/>
              </a:rPr>
              <a:t>Publications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>
                <a:latin typeface="Arial" panose="020B0604020202020204" pitchFamily="34" charset="0"/>
              </a:rPr>
              <a:t>At this time, no </a:t>
            </a:r>
            <a:r>
              <a:rPr lang="en-US" altLang="en-US" sz="2200" dirty="0" smtClean="0">
                <a:latin typeface="Arial" panose="020B0604020202020204" pitchFamily="34" charset="0"/>
              </a:rPr>
              <a:t>submissions for publication </a:t>
            </a:r>
            <a:r>
              <a:rPr lang="en-US" altLang="en-US" sz="2200" dirty="0">
                <a:latin typeface="Arial" panose="020B0604020202020204" pitchFamily="34" charset="0"/>
              </a:rPr>
              <a:t>are planned for the above-described work.</a:t>
            </a:r>
          </a:p>
        </p:txBody>
      </p:sp>
      <p:sp>
        <p:nvSpPr>
          <p:cNvPr id="3084" name="Text Box 30"/>
          <p:cNvSpPr txBox="1">
            <a:spLocks noChangeArrowheads="1"/>
          </p:cNvSpPr>
          <p:nvPr/>
        </p:nvSpPr>
        <p:spPr bwMode="auto">
          <a:xfrm>
            <a:off x="11582399" y="27067639"/>
            <a:ext cx="9144000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04813" indent="-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Arial" panose="020B0604020202020204" pitchFamily="34" charset="0"/>
              </a:rPr>
              <a:t>Credits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>
                <a:latin typeface="Arial" panose="020B0604020202020204" pitchFamily="34" charset="0"/>
              </a:rPr>
              <a:t>Alan Cham was the sole student partner in this </a:t>
            </a:r>
            <a:r>
              <a:rPr lang="en-US" altLang="en-US" sz="2200" dirty="0" smtClean="0">
                <a:latin typeface="Arial" panose="020B0604020202020204" pitchFamily="34" charset="0"/>
              </a:rPr>
              <a:t>project, under the guidance of Drs. Ken Wang and Bin Zhang.</a:t>
            </a:r>
            <a:endParaRPr lang="en-US" altLang="en-US" sz="2200" b="1" dirty="0">
              <a:latin typeface="Arial" panose="020B0604020202020204" pitchFamily="34" charset="0"/>
            </a:endParaRPr>
          </a:p>
        </p:txBody>
      </p:sp>
      <p:sp>
        <p:nvSpPr>
          <p:cNvPr id="3085" name="Text Box 31"/>
          <p:cNvSpPr txBox="1">
            <a:spLocks noChangeArrowheads="1"/>
          </p:cNvSpPr>
          <p:nvPr/>
        </p:nvSpPr>
        <p:spPr bwMode="auto">
          <a:xfrm>
            <a:off x="11582399" y="29718000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04813" indent="-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3200" b="1" dirty="0">
                <a:latin typeface="Arial" panose="020B0604020202020204" pitchFamily="34" charset="0"/>
              </a:rPr>
              <a:t>Support by and Acknowledgements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Thanks to </a:t>
            </a:r>
            <a:r>
              <a:rPr lang="en-US" altLang="en-US" sz="2200" dirty="0">
                <a:latin typeface="Arial" panose="020B0604020202020204" pitchFamily="34" charset="0"/>
              </a:rPr>
              <a:t>Drs. Ken Wang and Bin Zhang for their kind mentorship.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Thanks </a:t>
            </a:r>
            <a:r>
              <a:rPr lang="en-US" altLang="en-US" sz="2200" dirty="0">
                <a:latin typeface="Arial" panose="020B0604020202020204" pitchFamily="34" charset="0"/>
              </a:rPr>
              <a:t>to Alexis Cheng and Dr. Russell Taylor for organizing and managing </a:t>
            </a:r>
            <a:r>
              <a:rPr lang="en-US" altLang="en-US" sz="2200" dirty="0" smtClean="0">
                <a:latin typeface="Arial" panose="020B0604020202020204" pitchFamily="34" charset="0"/>
              </a:rPr>
              <a:t>this opportunity and </a:t>
            </a:r>
            <a:r>
              <a:rPr lang="en-US" altLang="en-US" sz="2200" dirty="0">
                <a:latin typeface="Arial" panose="020B0604020202020204" pitchFamily="34" charset="0"/>
              </a:rPr>
              <a:t>course in </a:t>
            </a:r>
            <a:r>
              <a:rPr lang="en-US" altLang="en-US" sz="2200" dirty="0" smtClean="0">
                <a:latin typeface="Arial" panose="020B0604020202020204" pitchFamily="34" charset="0"/>
              </a:rPr>
              <a:t>CIS.</a:t>
            </a:r>
            <a:endParaRPr lang="en-US" altLang="en-US" sz="2200" dirty="0">
              <a:latin typeface="Arial" panose="020B0604020202020204" pitchFamily="34" charset="0"/>
            </a:endParaRPr>
          </a:p>
        </p:txBody>
      </p:sp>
      <p:sp>
        <p:nvSpPr>
          <p:cNvPr id="3086" name="Text Box 39"/>
          <p:cNvSpPr txBox="1">
            <a:spLocks noChangeArrowheads="1"/>
          </p:cNvSpPr>
          <p:nvPr/>
        </p:nvSpPr>
        <p:spPr bwMode="auto">
          <a:xfrm>
            <a:off x="11582400" y="21031200"/>
            <a:ext cx="9144000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04813" indent="-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 smtClean="0">
                <a:latin typeface="Arial" panose="020B0604020202020204" pitchFamily="34" charset="0"/>
              </a:rPr>
              <a:t>Errata</a:t>
            </a:r>
            <a:endParaRPr lang="en-US" altLang="en-US" sz="32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Forward simulation results were obtained using a labeled mesh, in which lung, liver, and kidney labels were </a:t>
            </a:r>
            <a:r>
              <a:rPr lang="en-US" altLang="en-US" sz="2200" dirty="0" smtClean="0">
                <a:latin typeface="Arial" panose="020B0604020202020204" pitchFamily="34" charset="0"/>
              </a:rPr>
              <a:t>swapped</a:t>
            </a:r>
            <a:endParaRPr lang="en-US" altLang="en-US" sz="2200" dirty="0">
              <a:latin typeface="Arial" panose="020B0604020202020204" pitchFamily="34" charset="0"/>
            </a:endParaRPr>
          </a:p>
        </p:txBody>
      </p:sp>
      <p:sp>
        <p:nvSpPr>
          <p:cNvPr id="3087" name="Text Box 5"/>
          <p:cNvSpPr txBox="1">
            <a:spLocks noChangeArrowheads="1"/>
          </p:cNvSpPr>
          <p:nvPr/>
        </p:nvSpPr>
        <p:spPr bwMode="auto">
          <a:xfrm>
            <a:off x="11582400" y="22326600"/>
            <a:ext cx="91440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spcAft>
                <a:spcPct val="50000"/>
              </a:spcAft>
            </a:pPr>
            <a:r>
              <a:rPr lang="en-US" altLang="en-US" sz="3200" b="1" dirty="0">
                <a:latin typeface="Arial" panose="020B0604020202020204" pitchFamily="34" charset="0"/>
              </a:rPr>
              <a:t>Future </a:t>
            </a:r>
            <a:r>
              <a:rPr lang="en-US" altLang="en-US" sz="3200" b="1" dirty="0" smtClean="0">
                <a:latin typeface="Arial" panose="020B0604020202020204" pitchFamily="34" charset="0"/>
              </a:rPr>
              <a:t>Work</a:t>
            </a:r>
            <a:endParaRPr lang="en-US" altLang="en-US" sz="3200" dirty="0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Future work will address correction of the above </a:t>
            </a:r>
            <a:r>
              <a:rPr lang="en-US" altLang="en-US" sz="2200" dirty="0" smtClean="0">
                <a:latin typeface="Arial" panose="020B0604020202020204" pitchFamily="34" charset="0"/>
              </a:rPr>
              <a:t>errata by performing BLT reconstruction using same workflow and corrected mesh</a:t>
            </a:r>
          </a:p>
          <a:p>
            <a:pPr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Note single point at position Y=50 mm plotted above, obtained with corrected mesh</a:t>
            </a:r>
          </a:p>
          <a:p>
            <a:pPr>
              <a:buFontTx/>
              <a:buChar char="•"/>
            </a:pPr>
            <a:endParaRPr lang="en-US" altLang="en-US" sz="2200" dirty="0" smtClean="0">
              <a:latin typeface="Arial" panose="020B0604020202020204" pitchFamily="34" charset="0"/>
            </a:endParaRPr>
          </a:p>
        </p:txBody>
      </p:sp>
      <p:pic>
        <p:nvPicPr>
          <p:cNvPr id="3089" name="Picture 40" descr="D:\Users\oahmad\Desktop\cisst_446_projects_logo_whitebk.png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t="12821" r="6410" b="10256"/>
          <a:stretch/>
        </p:blipFill>
        <p:spPr bwMode="auto">
          <a:xfrm>
            <a:off x="914400" y="9144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39"/>
          <p:cNvSpPr txBox="1">
            <a:spLocks noChangeArrowheads="1"/>
          </p:cNvSpPr>
          <p:nvPr/>
        </p:nvSpPr>
        <p:spPr bwMode="auto">
          <a:xfrm>
            <a:off x="11582399" y="24756576"/>
            <a:ext cx="9144000" cy="2446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04813" indent="-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Arial" panose="020B0604020202020204" pitchFamily="34" charset="0"/>
              </a:rPr>
              <a:t>Lessons Learned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Clarity of presentation </a:t>
            </a:r>
            <a:r>
              <a:rPr lang="en-US" altLang="en-US" sz="2200" dirty="0" smtClean="0">
                <a:latin typeface="Arial" panose="020B0604020202020204" pitchFamily="34" charset="0"/>
              </a:rPr>
              <a:t>can be </a:t>
            </a:r>
            <a:r>
              <a:rPr lang="en-US" altLang="en-US" sz="2200" dirty="0" smtClean="0">
                <a:latin typeface="Arial" panose="020B0604020202020204" pitchFamily="34" charset="0"/>
              </a:rPr>
              <a:t>as important as the material </a:t>
            </a:r>
            <a:r>
              <a:rPr lang="en-US" altLang="en-US" sz="2200" dirty="0" smtClean="0">
                <a:latin typeface="Arial" panose="020B0604020202020204" pitchFamily="34" charset="0"/>
              </a:rPr>
              <a:t>presented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Even code/calculations from credible sources should be verified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altLang="en-US" sz="2200" dirty="0" smtClean="0">
                <a:latin typeface="Arial" panose="020B0604020202020204" pitchFamily="34" charset="0"/>
              </a:rPr>
              <a:t>On several occasions, found likely errors in published optical property calculations and also in mesh labelling</a:t>
            </a:r>
            <a:endParaRPr lang="en-US" altLang="en-US" sz="2200" dirty="0"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333" t="28641" r="18306" b="1990"/>
          <a:stretch/>
        </p:blipFill>
        <p:spPr>
          <a:xfrm>
            <a:off x="1219200" y="28852433"/>
            <a:ext cx="6400799" cy="3151567"/>
          </a:xfrm>
          <a:prstGeom prst="rect">
            <a:avLst/>
          </a:prstGeom>
          <a:ln>
            <a:solidFill>
              <a:schemeClr val="tx1"/>
            </a:solidFill>
          </a:ln>
        </p:spPr>
      </p:pic>
      <p:graphicFrame>
        <p:nvGraphicFramePr>
          <p:cNvPr id="29" name="Chart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7656327"/>
              </p:ext>
            </p:extLst>
          </p:nvPr>
        </p:nvGraphicFramePr>
        <p:xfrm>
          <a:off x="11582399" y="9812358"/>
          <a:ext cx="9144000" cy="1962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/>
          <a:srcRect l="13229" t="40461" r="17223" b="1369"/>
          <a:stretch/>
        </p:blipFill>
        <p:spPr>
          <a:xfrm>
            <a:off x="11582400" y="14325600"/>
            <a:ext cx="9144000" cy="235743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7"/>
          <a:srcRect l="18895" t="7969" r="27922" b="5083"/>
          <a:stretch/>
        </p:blipFill>
        <p:spPr>
          <a:xfrm rot="5400000">
            <a:off x="14630400" y="8702721"/>
            <a:ext cx="3047999" cy="9144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19200" y="23469600"/>
            <a:ext cx="6400800" cy="20573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19200" y="25535664"/>
            <a:ext cx="6400799" cy="330460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11582400" y="16687800"/>
            <a:ext cx="9144000" cy="1015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/>
            <a:r>
              <a:rPr lang="en-US" altLang="en-US" sz="2000" i="1" dirty="0" smtClean="0">
                <a:latin typeface="Arial" panose="020B0604020202020204" pitchFamily="34" charset="0"/>
              </a:rPr>
              <a:t>Top: COM error as function of position along mouse midline axis. Middle: Projection of mesh organs onto midline axis. Bottom: anterior-posterior and lateral views of all source positions.</a:t>
            </a:r>
            <a:endParaRPr lang="en-US" altLang="en-US" sz="2000" i="1" dirty="0">
              <a:latin typeface="Arial" panose="020B0604020202020204" pitchFamily="34" charset="0"/>
            </a:endParaRP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7620000" y="23469600"/>
            <a:ext cx="2743200" cy="470898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/>
            <a:r>
              <a:rPr lang="en-US" altLang="en-US" sz="2000" i="1" dirty="0" smtClean="0">
                <a:latin typeface="Arial" panose="020B0604020202020204" pitchFamily="34" charset="0"/>
              </a:rPr>
              <a:t>Top: optical properties used in simulation and reconstruction.</a:t>
            </a:r>
          </a:p>
          <a:p>
            <a:pPr marL="0" indent="0"/>
            <a:r>
              <a:rPr lang="en-US" altLang="en-US" sz="2000" i="1" dirty="0" smtClean="0">
                <a:latin typeface="Arial" panose="020B0604020202020204" pitchFamily="34" charset="0"/>
              </a:rPr>
              <a:t>Middle: surface transmittance convergence with respect to simulated photon count.</a:t>
            </a:r>
          </a:p>
          <a:p>
            <a:pPr marL="0" indent="0"/>
            <a:r>
              <a:rPr lang="en-US" altLang="en-US" sz="2000" i="1" dirty="0" smtClean="0">
                <a:latin typeface="Arial" panose="020B0604020202020204" pitchFamily="34" charset="0"/>
              </a:rPr>
              <a:t>Bottom left: example of gathered literature values.</a:t>
            </a:r>
          </a:p>
          <a:p>
            <a:pPr marL="0" indent="0"/>
            <a:r>
              <a:rPr lang="en-US" altLang="en-US" sz="2000" i="1" dirty="0" smtClean="0">
                <a:latin typeface="Arial" panose="020B0604020202020204" pitchFamily="34" charset="0"/>
              </a:rPr>
              <a:t>Bottom right: example transmittance map at wavelengths 590, 610, 630, and </a:t>
            </a:r>
            <a:r>
              <a:rPr lang="en-US" altLang="en-US" sz="2000" i="1" dirty="0" smtClean="0">
                <a:latin typeface="Arial" panose="020B0604020202020204" pitchFamily="34" charset="0"/>
              </a:rPr>
              <a:t>650 nm.</a:t>
            </a:r>
            <a:endParaRPr lang="en-US" altLang="en-US" sz="2000" i="1" dirty="0">
              <a:latin typeface="Arial" panose="020B0604020202020204" pitchFamily="34" charset="0"/>
            </a:endParaRPr>
          </a:p>
        </p:txBody>
      </p:sp>
      <p:graphicFrame>
        <p:nvGraphicFramePr>
          <p:cNvPr id="26" name="Chart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9282655"/>
              </p:ext>
            </p:extLst>
          </p:nvPr>
        </p:nvGraphicFramePr>
        <p:xfrm>
          <a:off x="11582400" y="4327592"/>
          <a:ext cx="9144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11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88" t="9663" r="7030" b="19503"/>
          <a:stretch/>
        </p:blipFill>
        <p:spPr>
          <a:xfrm rot="10800000">
            <a:off x="7429990" y="28314117"/>
            <a:ext cx="2590802" cy="1295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71" t="21903" r="14042" b="19764"/>
          <a:stretch/>
        </p:blipFill>
        <p:spPr>
          <a:xfrm rot="10800000">
            <a:off x="7696199" y="29157216"/>
            <a:ext cx="2438401" cy="1066800"/>
          </a:xfrm>
          <a:prstGeom prst="rect">
            <a:avLst/>
          </a:prstGeom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1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81" t="12500" r="14403" b="16666"/>
          <a:stretch/>
        </p:blipFill>
        <p:spPr>
          <a:xfrm rot="10800000">
            <a:off x="7677395" y="29993557"/>
            <a:ext cx="2362200" cy="1295400"/>
          </a:xfrm>
          <a:prstGeom prst="rect">
            <a:avLst/>
          </a:prstGeom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4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98" t="19409" r="15228" b="25000"/>
          <a:stretch/>
        </p:blipFill>
        <p:spPr>
          <a:xfrm rot="10800000">
            <a:off x="7696199" y="31025454"/>
            <a:ext cx="2324593" cy="1016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C:\WINNT\Profiles\vaughn\Application Data\Microsoft\Templates\Blank Presentation.pot</Template>
  <TotalTime>984</TotalTime>
  <Words>717</Words>
  <Application>Microsoft Office PowerPoint</Application>
  <PresentationFormat>Custom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Blank Presentation</vt:lpstr>
      <vt:lpstr>Optical Properties for Bioluminescence Tomography in Mice Computer Integrated Surgery II Spring, 2016 Alan Cham, under the auspices of Drs. Ken Wang and Bin Zhang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Poster-Template-Large-JLP</dc:title>
  <dc:subject>Poster Template for ERC Site Visit 2001</dc:subject>
  <dc:creator>J.L. Prince</dc:creator>
  <cp:lastModifiedBy>Alan Cham</cp:lastModifiedBy>
  <cp:revision>96</cp:revision>
  <dcterms:created xsi:type="dcterms:W3CDTF">2000-06-11T17:47:40Z</dcterms:created>
  <dcterms:modified xsi:type="dcterms:W3CDTF">2016-05-05T03:23:35Z</dcterms:modified>
</cp:coreProperties>
</file>