
<file path=[Content_Types].xml><?xml version="1.0" encoding="utf-8"?>
<Types xmlns="http://schemas.openxmlformats.org/package/2006/content-types"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70" r:id="rId3"/>
    <p:sldId id="271" r:id="rId4"/>
    <p:sldId id="272" r:id="rId5"/>
    <p:sldId id="276" r:id="rId6"/>
    <p:sldId id="273" r:id="rId7"/>
    <p:sldId id="274" r:id="rId8"/>
    <p:sldId id="260" r:id="rId9"/>
    <p:sldId id="275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9" autoAdjust="0"/>
    <p:restoredTop sz="94660"/>
  </p:normalViewPr>
  <p:slideViewPr>
    <p:cSldViewPr snapToGrid="0">
      <p:cViewPr varScale="1">
        <p:scale>
          <a:sx n="78" d="100"/>
          <a:sy n="78" d="100"/>
        </p:scale>
        <p:origin x="114" y="18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C810DB-6D17-4BC5-93C8-4E85B336146F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12B276-FECE-45A5-94ED-599522840B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501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19A43-ADC7-4B44-A048-AF07AB1599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516073-6FC3-48ED-B0A0-71CCCE6FFD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E98609-7029-4AF1-B809-F9CAF04F4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183BD-AD51-4831-BB51-A0658AEDDC49}" type="datetime1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8B1DB6-84FF-4F0E-A2CA-E7F67E834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C250DE-8BA4-4A50-8DA1-C6CACE24C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8C0E8-4EF9-4108-A639-5B589E36CC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348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84B37-BACB-4D8D-B972-35D641155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533DD4-5357-4AE2-A0F7-852CCF1C6E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3AE46F-53B9-4783-B50B-EBDD1F0EB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F051-16DF-497E-87B2-82EF1C1B96F2}" type="datetime1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75648E-44EF-45BB-ACB0-407700598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8736B-3097-4C21-9FFA-368B441D1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8C0E8-4EF9-4108-A639-5B589E36CC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0073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01AAA6B-EA64-4794-98E8-6ECA5E0612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73B5AF-55CC-48BF-B14A-3E8EE9979C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A51011-9A52-4D47-B8E8-2A4A0775A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F5114-308B-4CED-8E5D-816327259513}" type="datetime1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D88BC3-594D-49AD-91E6-FAAF25840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7D6B27-8B7B-40BF-9868-C4C84D19E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8C0E8-4EF9-4108-A639-5B589E36CC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601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41CF1-53B2-4829-8A35-6D0427257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9851B4-0EAB-4C6E-A1FE-B7E7D77DCD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3D28FE-1718-443C-BC71-4F3CF3D47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F262F-EFC1-4061-A72A-52E1E6B65BF9}" type="datetime1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58F7D0-34C7-4B0E-87BF-C9D65E60B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2B9396-2F28-4715-BC56-EAB45292E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8C0E8-4EF9-4108-A639-5B589E36CC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916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23734-B21E-4124-94A5-649C9FED6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404C24-6D51-41A1-8F18-DF0100CB66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2B9A4E-7DBC-4D69-A554-024B09CED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34FCA-15EC-4A04-A9BC-1E2EF1B140C5}" type="datetime1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2DCCEC-446C-4D6D-9238-BC068EB0A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29A479-BF89-4303-A988-E7CEC88A0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8C0E8-4EF9-4108-A639-5B589E36CC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766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95632-4F7C-4201-B778-FC4F39968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4617F1-1499-4276-9890-68688B2E3C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6B2148-B501-4E78-9CCA-9C63855DB4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83ED92-93B0-4C18-B3FD-9D7991772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49EF3-1425-4F3B-A50C-F002389FF91E}" type="datetime1">
              <a:rPr lang="en-US" smtClean="0"/>
              <a:t>3/24/2021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87E904-FFCA-4C1A-9D38-2A02C73DD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A67711-BB31-4CFF-81AB-FA9BADDD1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8C0E8-4EF9-4108-A639-5B589E36CC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040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5D21A-0436-43DC-9C33-A85FFC113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82697-1C69-4529-9B38-41114D23F6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8C8843-AA83-4DC1-A4EB-3FBB2ACD8A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9B748A-44C5-4DAA-8E71-6049E0842F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6DA1EF-F2EA-40D0-B253-21238940A8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FA8C07-4E00-463C-9433-40C4F95BB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8C215-9F5A-47CE-86F3-098BF9375EE1}" type="datetime1">
              <a:rPr lang="en-US" smtClean="0"/>
              <a:t>3/24/2021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9176E8-5500-4CF4-8876-7F03DDBC4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12D8F0-8256-4097-9C35-974CDB424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8C0E8-4EF9-4108-A639-5B589E36CC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885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51FC6-9500-4F60-B6EA-575482E8F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311754-CCCB-4766-941D-C1C00CAED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D99B5-BAF5-4D5F-849B-0A9466BE72E6}" type="datetime1">
              <a:rPr lang="en-US" smtClean="0"/>
              <a:t>3/24/2021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51276D-0C3B-4BAA-8BE0-044FE53A5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5785A2-1290-43DE-BA83-28659E1C2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8C0E8-4EF9-4108-A639-5B589E36CC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943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EF7DF1-4D2D-4226-8333-1BE082BCA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5CFC1-365D-4F8B-BFF3-B8C8B703A25F}" type="datetime1">
              <a:rPr lang="en-US" smtClean="0"/>
              <a:t>3/24/2021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17E1F6-5FBB-4432-8E1E-D9C6DBA44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1C2C59-6E0C-4DE5-8814-FD3551D90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8C0E8-4EF9-4108-A639-5B589E36CC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142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20A07-381C-4DE0-8BA3-3B46CA961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D40CF6-6D0D-4E56-A64B-F528CDAC89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A9E40B-9AA5-4ED3-9FA9-21DE900EFA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5A79F0-FB90-4920-91D8-EBDA7C83B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F4F37-E052-406E-820A-F3A00F1B8381}" type="datetime1">
              <a:rPr lang="en-US" smtClean="0"/>
              <a:t>3/24/2021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389308-46A0-4BDC-82DD-71258ACD0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8116AC-0E57-48D4-8E64-8C2D50497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8C0E8-4EF9-4108-A639-5B589E36CC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947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49142-4B97-4027-9CD3-43B1DA197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00370B-E935-405F-97C5-5327BAB868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A78727-83EE-477E-9F82-CB3C4E6811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5A0103-9FB0-40DF-B42A-C2A203060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E3542-1C61-4540-85A1-2B4FD1F97E1F}" type="datetime1">
              <a:rPr lang="en-US" smtClean="0"/>
              <a:t>3/24/2021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0A52CC-111C-421F-9FFE-B7994E34A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7D4344-0122-43C5-A6DE-DD8051FDE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8C0E8-4EF9-4108-A639-5B589E36CC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405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C64C2E-AF99-4BB7-AABE-1541D18AE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F2389B-8584-4EFA-8EA8-0D31402E8B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80C78B-B6DF-4438-92A1-BEFE77AEF3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EFF1E5-07D6-4353-9FB4-03715BB75021}" type="datetime1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ADB7D6-EC97-479E-B49B-5C32F9F17D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97B5B6-C8AB-4C92-8B18-A2C0F5974E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F8C0E8-4EF9-4108-A639-5B589E36CC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20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mp4"/><Relationship Id="rId7" Type="http://schemas.openxmlformats.org/officeDocument/2006/relationships/image" Target="../media/image4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git.lcsr.jhu.edu/sleonar7/sanaria_turntable/-/wikis/home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679E1-5123-403E-B8CB-A500625DAF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72981"/>
            <a:ext cx="9144000" cy="2387600"/>
          </a:xfrm>
        </p:spPr>
        <p:txBody>
          <a:bodyPr>
            <a:normAutofit/>
          </a:bodyPr>
          <a:lstStyle/>
          <a:p>
            <a:r>
              <a:rPr lang="en-US" sz="4400" dirty="0"/>
              <a:t>Robot System Control for Automating Mosquito Microdissection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E7EED0-DBC0-4582-AE12-DD24E84316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273436" cy="2836340"/>
          </a:xfrm>
        </p:spPr>
        <p:txBody>
          <a:bodyPr>
            <a:normAutofit/>
          </a:bodyPr>
          <a:lstStyle/>
          <a:p>
            <a:pPr algn="l">
              <a:spcBef>
                <a:spcPts val="0"/>
              </a:spcBef>
              <a:spcAft>
                <a:spcPts val="1200"/>
              </a:spcAft>
            </a:pPr>
            <a:r>
              <a:rPr lang="en-US" b="1" dirty="0"/>
              <a:t>Team Member</a:t>
            </a:r>
            <a:r>
              <a:rPr lang="en-US" dirty="0"/>
              <a:t>:	Zhuohong (Zooey) He		zhe17@jhu.edu</a:t>
            </a:r>
          </a:p>
          <a:p>
            <a:pPr algn="l">
              <a:spcBef>
                <a:spcPts val="0"/>
              </a:spcBef>
            </a:pPr>
            <a:r>
              <a:rPr lang="en-US" b="1" dirty="0"/>
              <a:t>Mentors</a:t>
            </a:r>
            <a:r>
              <a:rPr lang="en-US" dirty="0"/>
              <a:t>: 		Dr. Simon Leonard		sleonard@jhu.edu</a:t>
            </a:r>
          </a:p>
          <a:p>
            <a:pPr algn="l"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			Dr. Russell Taylor		rht@jhu.edu</a:t>
            </a:r>
          </a:p>
          <a:p>
            <a:pPr algn="l">
              <a:spcBef>
                <a:spcPts val="0"/>
              </a:spcBef>
            </a:pPr>
            <a:r>
              <a:rPr lang="en-US" b="1" dirty="0"/>
              <a:t>Industry Partners:	</a:t>
            </a:r>
            <a:r>
              <a:rPr lang="en-US" dirty="0"/>
              <a:t>Dr. Kim Lee Sim		</a:t>
            </a:r>
            <a:r>
              <a:rPr lang="en-US" dirty="0" err="1"/>
              <a:t>Sanaria</a:t>
            </a:r>
            <a:r>
              <a:rPr lang="en-US" dirty="0"/>
              <a:t> Inc.</a:t>
            </a:r>
          </a:p>
          <a:p>
            <a:pPr algn="l"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			Sumana Chakravarty		</a:t>
            </a:r>
            <a:r>
              <a:rPr lang="en-US" dirty="0" err="1"/>
              <a:t>Sanaria</a:t>
            </a:r>
            <a:r>
              <a:rPr lang="en-US" dirty="0"/>
              <a:t> Inc.</a:t>
            </a:r>
          </a:p>
          <a:p>
            <a:pPr algn="l">
              <a:spcBef>
                <a:spcPts val="0"/>
              </a:spcBef>
              <a:spcAft>
                <a:spcPts val="1200"/>
              </a:spcAft>
            </a:pPr>
            <a:r>
              <a:rPr lang="en-US" b="1" dirty="0"/>
              <a:t>Date:			</a:t>
            </a:r>
            <a:r>
              <a:rPr lang="en-US" dirty="0"/>
              <a:t>February 9</a:t>
            </a:r>
            <a:r>
              <a:rPr lang="en-US" baseline="30000" dirty="0"/>
              <a:t>th</a:t>
            </a:r>
            <a:r>
              <a:rPr lang="en-US" dirty="0"/>
              <a:t>, 2021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DA1B8C-CD39-449E-8B41-AD718D78B3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5961" y="84318"/>
            <a:ext cx="2145186" cy="838473"/>
          </a:xfrm>
          <a:prstGeom prst="rect">
            <a:avLst/>
          </a:prstGeom>
        </p:spPr>
      </p:pic>
      <p:pic>
        <p:nvPicPr>
          <p:cNvPr id="5" name="Picture 6" descr="https://cirl.lcsr.jhu.edu/wp-content/uploads/2013/09/WSE.png">
            <a:extLst>
              <a:ext uri="{FF2B5EF4-FFF2-40B4-BE49-F238E27FC236}">
                <a16:creationId xmlns:a16="http://schemas.microsoft.com/office/drawing/2014/main" id="{54639C9D-2089-4B49-A312-0227C4646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53" y="182879"/>
            <a:ext cx="2346960" cy="64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563776-78B0-4BB6-952F-0B975AEB306A}"/>
              </a:ext>
            </a:extLst>
          </p:cNvPr>
          <p:cNvSpPr txBox="1"/>
          <p:nvPr/>
        </p:nvSpPr>
        <p:spPr>
          <a:xfrm>
            <a:off x="3691838" y="6438378"/>
            <a:ext cx="4937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**The information in this presentation is strictly confidential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3AB387-ED88-4CF2-B98B-69F53323EC9B}"/>
              </a:ext>
            </a:extLst>
          </p:cNvPr>
          <p:cNvSpPr txBox="1"/>
          <p:nvPr/>
        </p:nvSpPr>
        <p:spPr>
          <a:xfrm>
            <a:off x="1870364" y="1502086"/>
            <a:ext cx="3714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Group 03: Project Update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3E895B2-F2DF-4822-9EBE-E3E9C7C46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8C0E8-4EF9-4108-A639-5B589E36CCC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5980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CEF34-C3B4-4B06-80E6-EAB5BCC5EDF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9EF162-5FF1-4DBF-A479-ED8C1F5182D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78292D-84E6-42DA-A44A-4101D645BB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5961" y="84318"/>
            <a:ext cx="2145186" cy="838473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4CD68C-D3CF-41BD-A06A-0998033B0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8C0E8-4EF9-4108-A639-5B589E36CCC4}" type="slidenum">
              <a:rPr lang="en-US" smtClean="0"/>
              <a:t>10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ABD18D-B8A7-40EB-9743-D4BC8246D6A1}"/>
              </a:ext>
            </a:extLst>
          </p:cNvPr>
          <p:cNvSpPr txBox="1"/>
          <p:nvPr/>
        </p:nvSpPr>
        <p:spPr>
          <a:xfrm>
            <a:off x="225553" y="6438378"/>
            <a:ext cx="29321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bg2">
                    <a:lumMod val="75000"/>
                  </a:schemeClr>
                </a:solidFill>
              </a:rPr>
              <a:t>Robot Control for Mosquito Dissection</a:t>
            </a:r>
          </a:p>
        </p:txBody>
      </p:sp>
    </p:spTree>
    <p:extLst>
      <p:ext uri="{BB962C8B-B14F-4D97-AF65-F5344CB8AC3E}">
        <p14:creationId xmlns:p14="http://schemas.microsoft.com/office/powerpoint/2010/main" val="8747244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4025E-9406-4411-AE60-50AAC0602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D18012-69AD-475A-A2E2-8B8F95329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8446" y="1825625"/>
            <a:ext cx="6355353" cy="4351338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Problem:</a:t>
            </a:r>
            <a:r>
              <a:rPr lang="en-US" dirty="0"/>
              <a:t> </a:t>
            </a:r>
            <a:r>
              <a:rPr lang="en-US" dirty="0" err="1"/>
              <a:t>Sanaria</a:t>
            </a:r>
            <a:r>
              <a:rPr lang="en-US" dirty="0"/>
              <a:t> needs to increase the production rate of </a:t>
            </a:r>
            <a:r>
              <a:rPr lang="en-US" i="1" dirty="0"/>
              <a:t>Plasmodium falciparum </a:t>
            </a:r>
            <a:r>
              <a:rPr lang="en-US" dirty="0"/>
              <a:t>sporozoites (</a:t>
            </a:r>
            <a:r>
              <a:rPr lang="en-US" dirty="0" err="1"/>
              <a:t>PfSPZ</a:t>
            </a:r>
            <a:r>
              <a:rPr lang="en-US" dirty="0"/>
              <a:t>) from infected mosquito glands to help produce a promising malaria vaccine.</a:t>
            </a:r>
          </a:p>
          <a:p>
            <a:r>
              <a:rPr lang="en-US" b="1" dirty="0"/>
              <a:t>Overall Goal: </a:t>
            </a:r>
            <a:r>
              <a:rPr lang="en-US" dirty="0"/>
              <a:t>Automate the gland dissection process using a robot system. Our goal is to dissect 600 mosquitoes per hour (mph).</a:t>
            </a:r>
          </a:p>
          <a:p>
            <a:r>
              <a:rPr lang="en-US" b="1" dirty="0"/>
              <a:t>CIS Project Goal: </a:t>
            </a:r>
            <a:r>
              <a:rPr lang="en-US" dirty="0"/>
              <a:t>To develop a robot system control algorithm that introduces parallel processes, error checking, and error recovery.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B10238-F260-4D3D-9A99-4EF61C982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8C0E8-4EF9-4108-A639-5B589E36CCC4}" type="slidenum">
              <a:rPr lang="en-US" smtClean="0"/>
              <a:t>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8ED988-A6FE-41CE-9A5A-35DCD87864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5961" y="84318"/>
            <a:ext cx="2145186" cy="8384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852303F-49A3-4094-B0A3-536A144F79BE}"/>
              </a:ext>
            </a:extLst>
          </p:cNvPr>
          <p:cNvSpPr txBox="1"/>
          <p:nvPr/>
        </p:nvSpPr>
        <p:spPr>
          <a:xfrm>
            <a:off x="3691838" y="6438378"/>
            <a:ext cx="4937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bg1">
                    <a:lumMod val="65000"/>
                  </a:schemeClr>
                </a:solidFill>
              </a:rPr>
              <a:t>**The information in this presentation is strictly confidential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A6EFE8-4DEB-42B9-9CC2-7B815F6397A1}"/>
              </a:ext>
            </a:extLst>
          </p:cNvPr>
          <p:cNvSpPr txBox="1"/>
          <p:nvPr/>
        </p:nvSpPr>
        <p:spPr>
          <a:xfrm>
            <a:off x="225553" y="6438378"/>
            <a:ext cx="29321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bg2">
                    <a:lumMod val="75000"/>
                  </a:schemeClr>
                </a:solidFill>
              </a:rPr>
              <a:t>Robot Control for Mosquito Dissection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15223CA-5002-4024-9128-A8B6BA4E9C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553" y="1449437"/>
            <a:ext cx="4652685" cy="4988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540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BB828A-43DE-46DC-908C-6C11FC2857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4189" y="211555"/>
            <a:ext cx="3152067" cy="33798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7A6EAA-BFEB-4749-99FE-9069D3047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Accomplished 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77AE64-7237-4F52-AB01-8D4F29C51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678779" cy="4351338"/>
          </a:xfrm>
        </p:spPr>
        <p:txBody>
          <a:bodyPr>
            <a:normAutofit/>
          </a:bodyPr>
          <a:lstStyle/>
          <a:p>
            <a:r>
              <a:rPr lang="en-US" dirty="0"/>
              <a:t>Turntable Node</a:t>
            </a:r>
          </a:p>
          <a:p>
            <a:pPr lvl="1"/>
            <a:r>
              <a:rPr lang="en-US" dirty="0"/>
              <a:t>Fully Implemented.</a:t>
            </a:r>
          </a:p>
          <a:p>
            <a:pPr lvl="1"/>
            <a:r>
              <a:rPr lang="en-US" dirty="0"/>
              <a:t>Testing on physical system using manual calls to node.</a:t>
            </a:r>
          </a:p>
          <a:p>
            <a:r>
              <a:rPr lang="en-US" dirty="0"/>
              <a:t>Mosquito Pick, Place, and Decapitate Node (MPPD)</a:t>
            </a:r>
          </a:p>
          <a:p>
            <a:pPr lvl="1"/>
            <a:r>
              <a:rPr lang="en-US" dirty="0"/>
              <a:t>Fully Implemented (with potential bugs).</a:t>
            </a:r>
          </a:p>
          <a:p>
            <a:pPr lvl="1"/>
            <a:r>
              <a:rPr lang="en-US" dirty="0"/>
              <a:t>Testing stalled (Arduino/Galil connection error -&gt; followed up).</a:t>
            </a:r>
          </a:p>
          <a:p>
            <a:r>
              <a:rPr lang="en-US" dirty="0"/>
              <a:t>Cleaning and Extraction Nodes</a:t>
            </a:r>
          </a:p>
          <a:p>
            <a:pPr lvl="1"/>
            <a:r>
              <a:rPr lang="en-US" dirty="0"/>
              <a:t>Partially Implemented</a:t>
            </a:r>
          </a:p>
          <a:p>
            <a:pPr lvl="1"/>
            <a:r>
              <a:rPr lang="en-US" dirty="0"/>
              <a:t>No testing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4922BB-3634-41AA-8444-46AA8B3D3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8C0E8-4EF9-4108-A639-5B589E36CCC4}" type="slidenum">
              <a:rPr lang="en-US" smtClean="0"/>
              <a:t>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7E5D33-3EC7-4739-8F1D-1193EC1A1D2F}"/>
              </a:ext>
            </a:extLst>
          </p:cNvPr>
          <p:cNvSpPr txBox="1"/>
          <p:nvPr/>
        </p:nvSpPr>
        <p:spPr>
          <a:xfrm>
            <a:off x="225553" y="6438378"/>
            <a:ext cx="29321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bg2">
                    <a:lumMod val="75000"/>
                  </a:schemeClr>
                </a:solidFill>
              </a:rPr>
              <a:t>Robot Control for Mosquito Dissection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2B19B0-137E-464E-B200-6FAD99B6966C}"/>
              </a:ext>
            </a:extLst>
          </p:cNvPr>
          <p:cNvSpPr txBox="1"/>
          <p:nvPr/>
        </p:nvSpPr>
        <p:spPr>
          <a:xfrm>
            <a:off x="3691838" y="6438378"/>
            <a:ext cx="4937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bg1">
                    <a:lumMod val="65000"/>
                  </a:schemeClr>
                </a:solidFill>
              </a:rPr>
              <a:t>**The information in this presentation is strictly confidential</a:t>
            </a:r>
          </a:p>
        </p:txBody>
      </p:sp>
    </p:spTree>
    <p:extLst>
      <p:ext uri="{BB962C8B-B14F-4D97-AF65-F5344CB8AC3E}">
        <p14:creationId xmlns:p14="http://schemas.microsoft.com/office/powerpoint/2010/main" val="36964486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00F20CB5-FDA4-4DD1-AE35-193FC3913DBA}"/>
              </a:ext>
            </a:extLst>
          </p:cNvPr>
          <p:cNvSpPr/>
          <p:nvPr/>
        </p:nvSpPr>
        <p:spPr>
          <a:xfrm>
            <a:off x="205023" y="1158839"/>
            <a:ext cx="7015466" cy="561920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645FD9BC-8BCA-4FF6-8E9B-21EE23A2EE6F}"/>
              </a:ext>
            </a:extLst>
          </p:cNvPr>
          <p:cNvSpPr/>
          <p:nvPr/>
        </p:nvSpPr>
        <p:spPr>
          <a:xfrm>
            <a:off x="7499719" y="799587"/>
            <a:ext cx="4231663" cy="569328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55CF7B-0E02-455A-AEF2-E0B309312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2453"/>
            <a:ext cx="10515600" cy="1325563"/>
          </a:xfrm>
        </p:spPr>
        <p:txBody>
          <a:bodyPr/>
          <a:lstStyle/>
          <a:p>
            <a:r>
              <a:rPr lang="en-US" dirty="0"/>
              <a:t>Turntable Node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1C8A77-D432-4604-B5F0-F366DC5AC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8C0E8-4EF9-4108-A639-5B589E36CCC4}" type="slidenum">
              <a:rPr lang="en-US" smtClean="0"/>
              <a:t>4</a:t>
            </a:fld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9E5FCB0-C7DE-43AE-8CD2-47A1E3CB701F}"/>
              </a:ext>
            </a:extLst>
          </p:cNvPr>
          <p:cNvSpPr/>
          <p:nvPr/>
        </p:nvSpPr>
        <p:spPr>
          <a:xfrm>
            <a:off x="3860572" y="4301361"/>
            <a:ext cx="1906709" cy="10087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Turntable Node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DD235E5-DCAD-4B31-85F3-9CF048E6712A}"/>
              </a:ext>
            </a:extLst>
          </p:cNvPr>
          <p:cNvSpPr/>
          <p:nvPr/>
        </p:nvSpPr>
        <p:spPr>
          <a:xfrm>
            <a:off x="402526" y="3057527"/>
            <a:ext cx="1906709" cy="10087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MPPD Node</a:t>
            </a:r>
          </a:p>
          <a:p>
            <a:pPr algn="ctr"/>
            <a:r>
              <a:rPr lang="en-US" sz="1100" dirty="0"/>
              <a:t>Caller ID: 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9B30524-3766-4997-ABE5-5B09F86473F3}"/>
              </a:ext>
            </a:extLst>
          </p:cNvPr>
          <p:cNvSpPr/>
          <p:nvPr/>
        </p:nvSpPr>
        <p:spPr>
          <a:xfrm>
            <a:off x="402525" y="4301361"/>
            <a:ext cx="1906709" cy="10087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Extraction Node</a:t>
            </a:r>
          </a:p>
          <a:p>
            <a:pPr algn="ctr"/>
            <a:r>
              <a:rPr lang="en-US" sz="1100" dirty="0"/>
              <a:t>Caller ID: 2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3FB17F9-DD0A-4A8E-B019-B9C66553B6C3}"/>
              </a:ext>
            </a:extLst>
          </p:cNvPr>
          <p:cNvSpPr/>
          <p:nvPr/>
        </p:nvSpPr>
        <p:spPr>
          <a:xfrm>
            <a:off x="402524" y="5682498"/>
            <a:ext cx="1906709" cy="10087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Cleaning Node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4E25070-4B39-4920-A7DC-EBD12E710BAE}"/>
              </a:ext>
            </a:extLst>
          </p:cNvPr>
          <p:cNvCxnSpPr>
            <a:cxnSpLocks/>
            <a:stCxn id="6" idx="6"/>
            <a:endCxn id="5" idx="1"/>
          </p:cNvCxnSpPr>
          <p:nvPr/>
        </p:nvCxnSpPr>
        <p:spPr>
          <a:xfrm>
            <a:off x="2309235" y="3561882"/>
            <a:ext cx="1830568" cy="8872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5DB0AFF-2673-4AC6-B299-9A31ED7DDFF6}"/>
              </a:ext>
            </a:extLst>
          </p:cNvPr>
          <p:cNvCxnSpPr>
            <a:stCxn id="7" idx="6"/>
            <a:endCxn id="5" idx="2"/>
          </p:cNvCxnSpPr>
          <p:nvPr/>
        </p:nvCxnSpPr>
        <p:spPr>
          <a:xfrm>
            <a:off x="2309234" y="4805716"/>
            <a:ext cx="155133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88A65BA-9371-4170-8603-70080EA370E9}"/>
              </a:ext>
            </a:extLst>
          </p:cNvPr>
          <p:cNvCxnSpPr>
            <a:stCxn id="8" idx="6"/>
            <a:endCxn id="5" idx="3"/>
          </p:cNvCxnSpPr>
          <p:nvPr/>
        </p:nvCxnSpPr>
        <p:spPr>
          <a:xfrm flipV="1">
            <a:off x="2309233" y="5162349"/>
            <a:ext cx="1830570" cy="10245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DD32E236-9092-43C2-93EC-01E3E3955D9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1672" r="27645"/>
          <a:stretch/>
        </p:blipFill>
        <p:spPr>
          <a:xfrm>
            <a:off x="8198166" y="3613721"/>
            <a:ext cx="2650063" cy="2683463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13064CB6-4084-460B-A7EB-60C228B09F13}"/>
              </a:ext>
            </a:extLst>
          </p:cNvPr>
          <p:cNvSpPr/>
          <p:nvPr/>
        </p:nvSpPr>
        <p:spPr>
          <a:xfrm>
            <a:off x="2597376" y="5471120"/>
            <a:ext cx="2094906" cy="123423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600" b="1" dirty="0">
                <a:solidFill>
                  <a:schemeClr val="tx1"/>
                </a:solidFill>
              </a:rPr>
              <a:t>Topic: turntable/goal</a:t>
            </a:r>
          </a:p>
          <a:p>
            <a:r>
              <a:rPr lang="en-US" sz="1400" dirty="0">
                <a:solidFill>
                  <a:schemeClr val="tx1"/>
                </a:solidFill>
              </a:rPr>
              <a:t>Message:</a:t>
            </a:r>
          </a:p>
          <a:p>
            <a:r>
              <a:rPr lang="en-US" sz="1400" dirty="0">
                <a:solidFill>
                  <a:schemeClr val="tx1"/>
                </a:solidFill>
              </a:rPr>
              <a:t>  </a:t>
            </a:r>
            <a:r>
              <a:rPr lang="en-US" sz="1400" dirty="0" err="1">
                <a:solidFill>
                  <a:schemeClr val="tx1"/>
                </a:solidFill>
              </a:rPr>
              <a:t>goal_code</a:t>
            </a:r>
            <a:r>
              <a:rPr lang="en-US" sz="1400" dirty="0">
                <a:solidFill>
                  <a:schemeClr val="tx1"/>
                </a:solidFill>
              </a:rPr>
              <a:t>: INCREMENT</a:t>
            </a:r>
          </a:p>
          <a:p>
            <a:r>
              <a:rPr lang="en-US" sz="1400" dirty="0">
                <a:solidFill>
                  <a:schemeClr val="tx1"/>
                </a:solidFill>
              </a:rPr>
              <a:t>  </a:t>
            </a:r>
            <a:r>
              <a:rPr lang="en-US" sz="1400" dirty="0" err="1">
                <a:solidFill>
                  <a:schemeClr val="tx1"/>
                </a:solidFill>
              </a:rPr>
              <a:t>goal_id</a:t>
            </a:r>
            <a:r>
              <a:rPr lang="en-US" sz="1400" dirty="0">
                <a:solidFill>
                  <a:schemeClr val="tx1"/>
                </a:solidFill>
              </a:rPr>
              <a:t>: 102931840</a:t>
            </a:r>
          </a:p>
          <a:p>
            <a:r>
              <a:rPr lang="en-US" sz="1400" dirty="0">
                <a:solidFill>
                  <a:schemeClr val="tx1"/>
                </a:solidFill>
              </a:rPr>
              <a:t>  </a:t>
            </a:r>
            <a:r>
              <a:rPr lang="en-US" sz="1400" dirty="0" err="1">
                <a:solidFill>
                  <a:schemeClr val="tx1"/>
                </a:solidFill>
              </a:rPr>
              <a:t>caller_id</a:t>
            </a:r>
            <a:r>
              <a:rPr lang="en-US" sz="1400" dirty="0">
                <a:solidFill>
                  <a:schemeClr val="tx1"/>
                </a:solidFill>
              </a:rPr>
              <a:t>: 1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610AFD0-A2F8-4595-9917-17FB6A0A3C97}"/>
              </a:ext>
            </a:extLst>
          </p:cNvPr>
          <p:cNvCxnSpPr>
            <a:cxnSpLocks/>
            <a:stCxn id="5" idx="6"/>
          </p:cNvCxnSpPr>
          <p:nvPr/>
        </p:nvCxnSpPr>
        <p:spPr>
          <a:xfrm flipV="1">
            <a:off x="5767281" y="4140312"/>
            <a:ext cx="1906709" cy="6654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IMG_0884">
            <a:hlinkClick r:id="" action="ppaction://media"/>
            <a:extLst>
              <a:ext uri="{FF2B5EF4-FFF2-40B4-BE49-F238E27FC236}">
                <a16:creationId xmlns:a16="http://schemas.microsoft.com/office/drawing/2014/main" id="{82B3C27F-F7DE-488B-AB5E-4596C4163B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70130" y="1211683"/>
            <a:ext cx="3677646" cy="2068676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858D14A1-EEC2-4B6C-8C8A-3BEEED28AE35}"/>
              </a:ext>
            </a:extLst>
          </p:cNvPr>
          <p:cNvSpPr txBox="1"/>
          <p:nvPr/>
        </p:nvSpPr>
        <p:spPr>
          <a:xfrm>
            <a:off x="7983573" y="451637"/>
            <a:ext cx="149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Hardware</a:t>
            </a:r>
          </a:p>
        </p:txBody>
      </p:sp>
      <p:pic>
        <p:nvPicPr>
          <p:cNvPr id="39" name="NodeComm">
            <a:hlinkClick r:id="" action="ppaction://media"/>
            <a:extLst>
              <a:ext uri="{FF2B5EF4-FFF2-40B4-BE49-F238E27FC236}">
                <a16:creationId xmlns:a16="http://schemas.microsoft.com/office/drawing/2014/main" id="{76445187-3A9B-4BC3-A3B8-130BA68D5CE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822946" y="1456397"/>
            <a:ext cx="3981959" cy="266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71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9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933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9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97D0C-7D5E-4E63-836D-FB6A4FB55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Documentation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86656A-158B-4B2C-A307-ADEB3268A9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Wiki page for turntable:  </a:t>
            </a:r>
            <a:r>
              <a:rPr lang="en-US" sz="2000" dirty="0">
                <a:hlinkClick r:id="rId2"/>
              </a:rPr>
              <a:t>https://git.lcsr.jhu.edu/sleonar7/sanaria_turntable/-/wikis/home</a:t>
            </a:r>
            <a:r>
              <a:rPr lang="en-US" sz="2000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F007A9-E40E-4EA9-8939-F0DCA7A5C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8C0E8-4EF9-4108-A639-5B589E36CCC4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CB2F86-185E-41F3-97DC-4FCC2DA205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251" y="2488972"/>
            <a:ext cx="5158480" cy="36165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741001-DAD6-4F2F-BF0F-1CB04A4759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6691" y="2797074"/>
            <a:ext cx="5604726" cy="32036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0CCF73-019C-40C5-BD3A-D1AE0243C1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45961" y="84318"/>
            <a:ext cx="2145186" cy="8384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CF712A3-840F-4A62-829A-100D18EAAA66}"/>
              </a:ext>
            </a:extLst>
          </p:cNvPr>
          <p:cNvSpPr txBox="1"/>
          <p:nvPr/>
        </p:nvSpPr>
        <p:spPr>
          <a:xfrm>
            <a:off x="225553" y="6438378"/>
            <a:ext cx="29321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bg2">
                    <a:lumMod val="75000"/>
                  </a:schemeClr>
                </a:solidFill>
              </a:rPr>
              <a:t>Robot Control for Mosquito Dissection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06A9B3-2836-4E8D-BF37-39F56CE943ED}"/>
              </a:ext>
            </a:extLst>
          </p:cNvPr>
          <p:cNvSpPr txBox="1"/>
          <p:nvPr/>
        </p:nvSpPr>
        <p:spPr>
          <a:xfrm>
            <a:off x="3691838" y="6438378"/>
            <a:ext cx="4937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bg1">
                    <a:lumMod val="65000"/>
                  </a:schemeClr>
                </a:solidFill>
              </a:rPr>
              <a:t>**The information in this presentation is strictly confidential</a:t>
            </a:r>
          </a:p>
        </p:txBody>
      </p:sp>
    </p:spTree>
    <p:extLst>
      <p:ext uri="{BB962C8B-B14F-4D97-AF65-F5344CB8AC3E}">
        <p14:creationId xmlns:p14="http://schemas.microsoft.com/office/powerpoint/2010/main" val="21091441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B2B12-F2EE-4BB8-819E-53465ED3E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Timeline</a:t>
            </a:r>
          </a:p>
        </p:txBody>
      </p:sp>
      <p:pic>
        <p:nvPicPr>
          <p:cNvPr id="6" name="Content Placeholder 5" descr="Chart&#10;&#10;Description automatically generated">
            <a:extLst>
              <a:ext uri="{FF2B5EF4-FFF2-40B4-BE49-F238E27FC236}">
                <a16:creationId xmlns:a16="http://schemas.microsoft.com/office/drawing/2014/main" id="{29EB6A70-A73B-4696-9BD0-4D58F8B926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297" y="3046091"/>
            <a:ext cx="8025405" cy="304858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35538A-8D92-45AE-92A1-C71D2CC05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8C0E8-4EF9-4108-A639-5B589E36CCC4}" type="slidenum">
              <a:rPr lang="en-US" smtClean="0"/>
              <a:t>6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73DE412-94D9-4139-8BDD-735597F508AE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11513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Currently about one week behind schedule</a:t>
            </a:r>
          </a:p>
          <a:p>
            <a:r>
              <a:rPr lang="en-US" dirty="0"/>
              <a:t>On track to deliver minimum by 4/12, expected by 4/26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AE415A1-2DDF-4990-9D1D-E3168909EA2A}"/>
              </a:ext>
            </a:extLst>
          </p:cNvPr>
          <p:cNvSpPr txBox="1">
            <a:spLocks/>
          </p:cNvSpPr>
          <p:nvPr/>
        </p:nvSpPr>
        <p:spPr>
          <a:xfrm>
            <a:off x="1428664" y="6356349"/>
            <a:ext cx="9180294" cy="3651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Figure: Proposed Timeline (Outline) vs Actual Timeline (Completed: Grey Shading, Expected: Green Shading)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361EE3-A811-47E7-8E72-DEEF00076A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5961" y="84318"/>
            <a:ext cx="2145186" cy="83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783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78199-AE50-4F67-A361-58FA5859D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Unforeseen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AE73A0-E1AC-4588-AEFB-760EA498C2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Turntable</a:t>
            </a:r>
            <a:r>
              <a:rPr lang="en-US" dirty="0"/>
              <a:t>: needed to go beyond simple Client/Server structure.</a:t>
            </a:r>
          </a:p>
          <a:p>
            <a:pPr lvl="1"/>
            <a:r>
              <a:rPr lang="en-US" dirty="0"/>
              <a:t>Solved: Inherited from base ROS client/server instead of simple client/server</a:t>
            </a:r>
          </a:p>
          <a:p>
            <a:r>
              <a:rPr lang="en-US" b="1" dirty="0"/>
              <a:t>MPPD</a:t>
            </a:r>
            <a:r>
              <a:rPr lang="en-US" dirty="0"/>
              <a:t>: physical testing had several challenges (Arduino), require help.</a:t>
            </a:r>
          </a:p>
          <a:p>
            <a:pPr lvl="1"/>
            <a:r>
              <a:rPr lang="en-US" dirty="0"/>
              <a:t>In progress: Meeting with Dr. Leonard tonight</a:t>
            </a:r>
          </a:p>
          <a:p>
            <a:r>
              <a:rPr lang="en-US" b="1" dirty="0"/>
              <a:t>Simulation</a:t>
            </a:r>
            <a:r>
              <a:rPr lang="en-US" dirty="0"/>
              <a:t> </a:t>
            </a:r>
            <a:r>
              <a:rPr lang="en-US" b="1" dirty="0"/>
              <a:t>Testing</a:t>
            </a:r>
            <a:r>
              <a:rPr lang="en-US" dirty="0"/>
              <a:t>: collaborator within lab busy with paper.</a:t>
            </a:r>
          </a:p>
          <a:p>
            <a:pPr lvl="1"/>
            <a:r>
              <a:rPr lang="en-US" dirty="0"/>
              <a:t>Cancelled: after conversation with mentor (Dr. Leonard)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37F4E0-DAE6-4AF5-B259-E12C8BB03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8C0E8-4EF9-4108-A639-5B589E36CCC4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7D9362-9463-4FBD-A4D2-21AF394730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5961" y="84318"/>
            <a:ext cx="2145186" cy="8384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C7B152-9DDE-437E-BFB4-B4C2828932B1}"/>
              </a:ext>
            </a:extLst>
          </p:cNvPr>
          <p:cNvSpPr txBox="1"/>
          <p:nvPr/>
        </p:nvSpPr>
        <p:spPr>
          <a:xfrm>
            <a:off x="225553" y="6438378"/>
            <a:ext cx="29321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bg2">
                    <a:lumMod val="75000"/>
                  </a:schemeClr>
                </a:solidFill>
              </a:rPr>
              <a:t>Robot Control for Mosquito Dissection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15C0EA-380C-4598-B223-0D9A038DCA21}"/>
              </a:ext>
            </a:extLst>
          </p:cNvPr>
          <p:cNvSpPr txBox="1"/>
          <p:nvPr/>
        </p:nvSpPr>
        <p:spPr>
          <a:xfrm>
            <a:off x="3691838" y="6438378"/>
            <a:ext cx="4937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bg1">
                    <a:lumMod val="65000"/>
                  </a:schemeClr>
                </a:solidFill>
              </a:rPr>
              <a:t>**The information in this presentation is strictly confidential</a:t>
            </a:r>
          </a:p>
        </p:txBody>
      </p:sp>
    </p:spTree>
    <p:extLst>
      <p:ext uri="{BB962C8B-B14F-4D97-AF65-F5344CB8AC3E}">
        <p14:creationId xmlns:p14="http://schemas.microsoft.com/office/powerpoint/2010/main" val="11210812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EA45E-8DA2-4F06-96A6-E68BFF543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Dependency Updates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682549-FA3B-46C5-BBA0-49C1EE4704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5961" y="84318"/>
            <a:ext cx="2145186" cy="838473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146EC34-1053-462F-B221-CD71714FE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8C0E8-4EF9-4108-A639-5B589E36CCC4}" type="slidenum">
              <a:rPr lang="en-US" smtClean="0"/>
              <a:t>8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5DF099-9F59-4DB5-B824-79B0E78219D3}"/>
              </a:ext>
            </a:extLst>
          </p:cNvPr>
          <p:cNvSpPr txBox="1"/>
          <p:nvPr/>
        </p:nvSpPr>
        <p:spPr>
          <a:xfrm>
            <a:off x="3691838" y="6438378"/>
            <a:ext cx="4937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bg2">
                    <a:lumMod val="75000"/>
                  </a:schemeClr>
                </a:solidFill>
              </a:rPr>
              <a:t>**The information in this presentation is strictly confidential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631FB9-9FF9-4337-B186-F03DB876F035}"/>
              </a:ext>
            </a:extLst>
          </p:cNvPr>
          <p:cNvSpPr txBox="1"/>
          <p:nvPr/>
        </p:nvSpPr>
        <p:spPr>
          <a:xfrm>
            <a:off x="225553" y="6438378"/>
            <a:ext cx="29321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bg2">
                    <a:lumMod val="75000"/>
                  </a:schemeClr>
                </a:solidFill>
              </a:rPr>
              <a:t>Robot Control for Mosquito Dissection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7FF3AB-0872-47EF-AC6C-6738039170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8382" y="1772716"/>
            <a:ext cx="9680172" cy="440598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A7FD418-D9DF-4247-9882-503E0AA8A2DD}"/>
              </a:ext>
            </a:extLst>
          </p:cNvPr>
          <p:cNvSpPr/>
          <p:nvPr/>
        </p:nvSpPr>
        <p:spPr>
          <a:xfrm>
            <a:off x="4758489" y="1772716"/>
            <a:ext cx="1167064" cy="4405982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56C1E0-1874-4FF7-913A-832C008135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8361" y="236718"/>
            <a:ext cx="2145186" cy="83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8117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EA11F-96D3-46CF-84E4-E96BA07C3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Testing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F6DB8B-C824-4307-81B8-1218D628AB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Level 1: Component Testing (On-going)</a:t>
            </a:r>
          </a:p>
          <a:p>
            <a:r>
              <a:rPr lang="en-US" sz="2000" dirty="0"/>
              <a:t>Manually send goals to the component to observe reaction. Attempt to break / trick node.</a:t>
            </a:r>
          </a:p>
          <a:p>
            <a:pPr marL="0" indent="0">
              <a:buNone/>
            </a:pPr>
            <a:r>
              <a:rPr lang="en-US" dirty="0"/>
              <a:t>Level 2: System Testing (April 5</a:t>
            </a:r>
            <a:r>
              <a:rPr lang="en-US" baseline="30000" dirty="0"/>
              <a:t>th</a:t>
            </a:r>
            <a:r>
              <a:rPr lang="en-US" dirty="0"/>
              <a:t> to April 19</a:t>
            </a:r>
            <a:r>
              <a:rPr lang="en-US" baseline="30000" dirty="0"/>
              <a:t>th</a:t>
            </a:r>
            <a:r>
              <a:rPr lang="en-US" dirty="0"/>
              <a:t>)</a:t>
            </a:r>
          </a:p>
          <a:p>
            <a:r>
              <a:rPr lang="en-US" sz="1800" dirty="0"/>
              <a:t>Test the system on 100 mosquitoes.</a:t>
            </a:r>
          </a:p>
          <a:p>
            <a:r>
              <a:rPr lang="en-US" sz="1800" dirty="0"/>
              <a:t>Determine throughput speed, success rate, and others.</a:t>
            </a:r>
          </a:p>
          <a:p>
            <a:pPr marL="0" indent="0">
              <a:buNone/>
            </a:pPr>
            <a:r>
              <a:rPr lang="en-US" dirty="0"/>
              <a:t>Level 3: Error Simulation and Recovery</a:t>
            </a:r>
          </a:p>
          <a:p>
            <a:r>
              <a:rPr lang="en-US" sz="1800" dirty="0"/>
              <a:t>Simulate errors by hard-coding error throws. Observe error recovery by system.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09BC17-3BD7-4A3F-9A95-784E80D54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8C0E8-4EF9-4108-A639-5B589E36CCC4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C8A2F0-4F3A-4F86-9030-876B7416B7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5961" y="84318"/>
            <a:ext cx="2145186" cy="8384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37C9D2-52D5-4857-A2A3-6B72005B9139}"/>
              </a:ext>
            </a:extLst>
          </p:cNvPr>
          <p:cNvSpPr txBox="1"/>
          <p:nvPr/>
        </p:nvSpPr>
        <p:spPr>
          <a:xfrm>
            <a:off x="225553" y="6438378"/>
            <a:ext cx="29321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bg2">
                    <a:lumMod val="75000"/>
                  </a:schemeClr>
                </a:solidFill>
              </a:rPr>
              <a:t>Robot Control for Mosquito Dissection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76239A-30FF-480F-9733-511F0422A11B}"/>
              </a:ext>
            </a:extLst>
          </p:cNvPr>
          <p:cNvSpPr txBox="1"/>
          <p:nvPr/>
        </p:nvSpPr>
        <p:spPr>
          <a:xfrm>
            <a:off x="3691838" y="6438378"/>
            <a:ext cx="4937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bg1">
                    <a:lumMod val="65000"/>
                  </a:schemeClr>
                </a:solidFill>
              </a:rPr>
              <a:t>**The information in this presentation is strictly confidential</a:t>
            </a:r>
          </a:p>
        </p:txBody>
      </p:sp>
    </p:spTree>
    <p:extLst>
      <p:ext uri="{BB962C8B-B14F-4D97-AF65-F5344CB8AC3E}">
        <p14:creationId xmlns:p14="http://schemas.microsoft.com/office/powerpoint/2010/main" val="15483239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1235</TotalTime>
  <Words>593</Words>
  <Application>Microsoft Office PowerPoint</Application>
  <PresentationFormat>Widescreen</PresentationFormat>
  <Paragraphs>83</Paragraphs>
  <Slides>10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Robot System Control for Automating Mosquito Microdissection</vt:lpstr>
      <vt:lpstr>Project Summary</vt:lpstr>
      <vt:lpstr>Accomplished Works</vt:lpstr>
      <vt:lpstr>Turntable Node</vt:lpstr>
      <vt:lpstr>Documentation</vt:lpstr>
      <vt:lpstr>Timeline</vt:lpstr>
      <vt:lpstr>Unforeseen Challenges</vt:lpstr>
      <vt:lpstr>Dependency Updates</vt:lpstr>
      <vt:lpstr>Testing Plan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Robot System Control for Automating Mosquito Microdissection</dc:title>
  <dc:creator>Zooey He</dc:creator>
  <cp:lastModifiedBy>Zooey He</cp:lastModifiedBy>
  <cp:revision>57</cp:revision>
  <dcterms:created xsi:type="dcterms:W3CDTF">2021-02-09T02:04:38Z</dcterms:created>
  <dcterms:modified xsi:type="dcterms:W3CDTF">2021-03-24T21:39:07Z</dcterms:modified>
</cp:coreProperties>
</file>