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8" r:id="rId4"/>
    <p:sldId id="260" r:id="rId5"/>
    <p:sldId id="258" r:id="rId6"/>
    <p:sldId id="259" r:id="rId7"/>
    <p:sldId id="261" r:id="rId8"/>
    <p:sldId id="262" r:id="rId9"/>
    <p:sldId id="267" r:id="rId10"/>
    <p:sldId id="263" r:id="rId11"/>
    <p:sldId id="269" r:id="rId12"/>
    <p:sldId id="271" r:id="rId13"/>
    <p:sldId id="264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43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E2F78-D0D1-4756-BD25-FEB4287444B2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0C6D4-ACAA-4A04-A9B3-3DCFE2945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FF094-C3B9-44E4-8112-9AC59FA1E9B8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D6453-7421-4BA3-8DA0-3944A3F7F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kern="0" dirty="0">
                <a:latin typeface="Verdana" charset="0"/>
                <a:cs typeface="ＭＳ Ｐゴシック" pitchFamily="-107" charset="-128"/>
              </a:rPr>
              <a:t>Surgeon annotates preoperative image</a:t>
            </a:r>
          </a:p>
          <a:p>
            <a:endParaRPr lang="en-US" kern="0" dirty="0">
              <a:latin typeface="Verdana" charset="0"/>
              <a:cs typeface="ＭＳ Ｐゴシック" pitchFamily="-107" charset="-128"/>
            </a:endParaRPr>
          </a:p>
          <a:p>
            <a:r>
              <a:rPr lang="en-US" b="1" kern="0" dirty="0">
                <a:latin typeface="Verdana" charset="0"/>
                <a:cs typeface="ＭＳ Ｐゴシック" pitchFamily="-107" charset="-128"/>
              </a:rPr>
              <a:t>Problem: </a:t>
            </a:r>
            <a:endParaRPr lang="en-US" i="1" kern="0" dirty="0">
              <a:latin typeface="Verdana" charset="0"/>
              <a:cs typeface="ＭＳ Ｐゴシック" pitchFamily="-107" charset="-128"/>
            </a:endParaRPr>
          </a:p>
          <a:p>
            <a:r>
              <a:rPr lang="en-US" i="1" kern="0" dirty="0">
                <a:latin typeface="Verdana" charset="0"/>
                <a:cs typeface="ＭＳ Ｐゴシック" pitchFamily="-107" charset="-128"/>
              </a:rPr>
              <a:t>Mentally track notes &amp; locations during surgery, adding significant load to the already challenging surgical task. 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D2E1C-7764-4A3A-9C59-C507739609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D6C7-A867-4465-99E0-3E874358593E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BB7E-C5BF-4515-A47F-0A25C531F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D6C7-A867-4465-99E0-3E874358593E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BB7E-C5BF-4515-A47F-0A25C531F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D6C7-A867-4465-99E0-3E874358593E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BB7E-C5BF-4515-A47F-0A25C531F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D6C7-A867-4465-99E0-3E874358593E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BB7E-C5BF-4515-A47F-0A25C531F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D6C7-A867-4465-99E0-3E874358593E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BB7E-C5BF-4515-A47F-0A25C531F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D6C7-A867-4465-99E0-3E874358593E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BB7E-C5BF-4515-A47F-0A25C531F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D6C7-A867-4465-99E0-3E874358593E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BB7E-C5BF-4515-A47F-0A25C531F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D6C7-A867-4465-99E0-3E874358593E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BB7E-C5BF-4515-A47F-0A25C531F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D6C7-A867-4465-99E0-3E874358593E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BB7E-C5BF-4515-A47F-0A25C531F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D6C7-A867-4465-99E0-3E874358593E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BB7E-C5BF-4515-A47F-0A25C531F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D6C7-A867-4465-99E0-3E874358593E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BB7E-C5BF-4515-A47F-0A25C531F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DD6C7-A867-4465-99E0-3E874358593E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2BB7E-C5BF-4515-A47F-0A25C531F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takng\Documents\right10002.mpe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 Annotation of Clinically Important Anatomical Landmarks for </a:t>
            </a:r>
            <a:r>
              <a:rPr lang="en-US" dirty="0" err="1" smtClean="0"/>
              <a:t>VitreoRetinal</a:t>
            </a:r>
            <a:r>
              <a:rPr lang="en-US" dirty="0" smtClean="0"/>
              <a:t> Surgery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Project Update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5410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Vincent 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 so far/future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</a:p>
          <a:p>
            <a:pPr lvl="1"/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Sensitivity of tracking to change?</a:t>
            </a:r>
          </a:p>
          <a:p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200ms – slow ?</a:t>
            </a:r>
          </a:p>
          <a:p>
            <a:r>
              <a:rPr lang="en-US" dirty="0" smtClean="0"/>
              <a:t>Real data</a:t>
            </a:r>
            <a:endParaRPr lang="en-US" dirty="0"/>
          </a:p>
        </p:txBody>
      </p:sp>
      <p:pic>
        <p:nvPicPr>
          <p:cNvPr id="5" name="right10002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00400"/>
            <a:ext cx="4401312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SURF detection/matching</a:t>
                      </a:r>
                      <a:r>
                        <a:rPr lang="en-US" baseline="0" dirty="0" smtClean="0"/>
                        <a:t> program, </a:t>
                      </a:r>
                      <a:r>
                        <a:rPr lang="en-US" baseline="0" dirty="0" err="1" smtClean="0"/>
                        <a:t>preop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intraop</a:t>
                      </a:r>
                      <a:r>
                        <a:rPr lang="en-US" baseline="0" dirty="0" smtClean="0"/>
                        <a:t> processing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Validation using test/non-surgical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Integrating program onto</a:t>
                      </a:r>
                      <a:r>
                        <a:rPr lang="en-US" baseline="0" dirty="0" smtClean="0"/>
                        <a:t> platform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Validation using real intra-operative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Week of April 25th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Real-time</a:t>
                      </a:r>
                      <a:r>
                        <a:rPr lang="en-US" baseline="0" dirty="0" smtClean="0"/>
                        <a:t> tracking through speedup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Week of April</a:t>
                      </a:r>
                      <a:r>
                        <a:rPr lang="en-US" baseline="0" dirty="0" smtClean="0"/>
                        <a:t> 25th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71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90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05400" y="3048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Week of March 28th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9812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Week of March 14th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Next: Deliverables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Minimum</a:t>
            </a:r>
          </a:p>
          <a:p>
            <a:pPr lvl="1"/>
            <a:r>
              <a:rPr lang="en-US" dirty="0" smtClean="0"/>
              <a:t>Utilize, understand and implement SURF</a:t>
            </a:r>
          </a:p>
          <a:p>
            <a:pPr lvl="1"/>
            <a:r>
              <a:rPr lang="en-US" dirty="0" smtClean="0"/>
              <a:t>Test/Validate program using manually picked annotations as ground truth</a:t>
            </a:r>
            <a:endParaRPr lang="en-US" dirty="0"/>
          </a:p>
          <a:p>
            <a:pPr lvl="1"/>
            <a:r>
              <a:rPr lang="en-US" dirty="0" smtClean="0"/>
              <a:t>Data: Surgical and non-surgical</a:t>
            </a:r>
            <a:r>
              <a:rPr lang="en-US" dirty="0"/>
              <a:t> </a:t>
            </a:r>
          </a:p>
          <a:p>
            <a:r>
              <a:rPr lang="en-US" dirty="0" smtClean="0"/>
              <a:t>Expected</a:t>
            </a:r>
          </a:p>
          <a:p>
            <a:pPr lvl="1"/>
            <a:r>
              <a:rPr lang="en-US" dirty="0" smtClean="0"/>
              <a:t>Simple GUI that marks annotation for surgeon</a:t>
            </a:r>
          </a:p>
          <a:p>
            <a:pPr lvl="1"/>
            <a:r>
              <a:rPr lang="en-US" dirty="0" smtClean="0"/>
              <a:t>Initial Image processing for real surgery data</a:t>
            </a:r>
            <a:endParaRPr lang="en-US" dirty="0"/>
          </a:p>
          <a:p>
            <a:r>
              <a:rPr lang="en-US" dirty="0"/>
              <a:t>Maximum</a:t>
            </a:r>
          </a:p>
          <a:p>
            <a:pPr lvl="1"/>
            <a:r>
              <a:rPr lang="en-US" dirty="0" smtClean="0"/>
              <a:t>Deploy </a:t>
            </a:r>
            <a:r>
              <a:rPr lang="en-US" dirty="0"/>
              <a:t>solution into OR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Integrate fundus/OCT data to surgeon’s screen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1447800"/>
            <a:ext cx="7620000" cy="990600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3505200"/>
            <a:ext cx="7620000" cy="990600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2438400"/>
            <a:ext cx="7620000" cy="990600"/>
          </a:xfrm>
          <a:prstGeom prst="roundRect">
            <a:avLst/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4495800"/>
            <a:ext cx="7620000" cy="457200"/>
          </a:xfrm>
          <a:prstGeom prst="roundRect">
            <a:avLst/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1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Updates to the wiki</a:t>
            </a:r>
          </a:p>
          <a:p>
            <a:r>
              <a:rPr lang="en-US" dirty="0" smtClean="0"/>
              <a:t>Documented Code </a:t>
            </a:r>
          </a:p>
          <a:p>
            <a:pPr lvl="1"/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Well structured, portable (CISST Filters)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962400"/>
            <a:ext cx="61912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5791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taken from CISST website</a:t>
            </a:r>
          </a:p>
          <a:p>
            <a:r>
              <a:rPr lang="en-US" dirty="0" smtClean="0"/>
              <a:t>https://trac.lcsr.jhu.edu/cisst/wiki/cisstStereoVisionTutorial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 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Registration</a:t>
            </a:r>
          </a:p>
          <a:p>
            <a:pPr lvl="1"/>
            <a:r>
              <a:rPr lang="en-US" dirty="0" smtClean="0"/>
              <a:t>Preoperative images to </a:t>
            </a:r>
            <a:r>
              <a:rPr lang="en-US" dirty="0" err="1" smtClean="0"/>
              <a:t>intraoperative</a:t>
            </a:r>
            <a:r>
              <a:rPr lang="en-US" dirty="0" smtClean="0"/>
              <a:t> images</a:t>
            </a:r>
          </a:p>
          <a:p>
            <a:pPr lvl="1"/>
            <a:r>
              <a:rPr lang="en-US" dirty="0" smtClean="0"/>
              <a:t>Overlay of landmarks on live microscopic feed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Image Matching/Tracking</a:t>
            </a:r>
            <a:endParaRPr lang="en-US" dirty="0"/>
          </a:p>
        </p:txBody>
      </p:sp>
      <p:pic>
        <p:nvPicPr>
          <p:cNvPr id="4" name="Picture 2" descr="C:\Users\roger1\AppData\Local\Temp\Rar$DR05.690\preop\23564209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290535"/>
            <a:ext cx="3581400" cy="35674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6400800"/>
            <a:ext cx="4898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Images courtesy of </a:t>
            </a:r>
            <a:r>
              <a:rPr lang="en-US" sz="1200" dirty="0" err="1" smtClean="0"/>
              <a:t>Rogerio</a:t>
            </a:r>
            <a:r>
              <a:rPr lang="en-US" sz="1200" dirty="0" smtClean="0"/>
              <a:t> </a:t>
            </a:r>
            <a:r>
              <a:rPr lang="en-US" sz="1200" dirty="0" err="1" smtClean="0"/>
              <a:t>Richa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31508"/>
            <a:ext cx="3962400" cy="379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" name="TextBox 107"/>
          <p:cNvSpPr txBox="1"/>
          <p:nvPr/>
        </p:nvSpPr>
        <p:spPr>
          <a:xfrm>
            <a:off x="7409180" y="1786904"/>
            <a:ext cx="71677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400" b="1" dirty="0" smtClean="0">
                <a:solidFill>
                  <a:srgbClr val="FFFF00"/>
                </a:solidFill>
              </a:rPr>
              <a:t>3</a:t>
            </a:r>
            <a:endParaRPr lang="en-US" sz="400" b="1" dirty="0">
              <a:solidFill>
                <a:srgbClr val="FFFF00"/>
              </a:solidFill>
            </a:endParaRPr>
          </a:p>
        </p:txBody>
      </p:sp>
      <p:grpSp>
        <p:nvGrpSpPr>
          <p:cNvPr id="3" name="Group 112"/>
          <p:cNvGrpSpPr/>
          <p:nvPr/>
        </p:nvGrpSpPr>
        <p:grpSpPr>
          <a:xfrm>
            <a:off x="6934200" y="3136308"/>
            <a:ext cx="1371600" cy="784313"/>
            <a:chOff x="3798933" y="2305265"/>
            <a:chExt cx="1509500" cy="688848"/>
          </a:xfrm>
        </p:grpSpPr>
        <p:cxnSp>
          <p:nvCxnSpPr>
            <p:cNvPr id="109" name="Straight Connector 108"/>
            <p:cNvCxnSpPr/>
            <p:nvPr/>
          </p:nvCxnSpPr>
          <p:spPr bwMode="auto">
            <a:xfrm>
              <a:off x="3798933" y="2911478"/>
              <a:ext cx="1509500" cy="231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Oval 109"/>
            <p:cNvSpPr/>
            <p:nvPr/>
          </p:nvSpPr>
          <p:spPr bwMode="auto">
            <a:xfrm>
              <a:off x="4814072" y="2305265"/>
              <a:ext cx="228941" cy="216835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1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4457452" y="2499623"/>
              <a:ext cx="228941" cy="216835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1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4681990" y="2777278"/>
              <a:ext cx="228941" cy="216835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1" charset="0"/>
              </a:endParaRPr>
            </a:p>
          </p:txBody>
        </p:sp>
      </p:grpSp>
      <p:sp>
        <p:nvSpPr>
          <p:cNvPr id="114" name="Rectangle 113"/>
          <p:cNvSpPr/>
          <p:nvPr/>
        </p:nvSpPr>
        <p:spPr>
          <a:xfrm>
            <a:off x="228600" y="4114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kern="0" dirty="0" smtClean="0">
                <a:latin typeface="Verdana" charset="0"/>
              </a:rPr>
              <a:t>Solution: </a:t>
            </a:r>
          </a:p>
          <a:p>
            <a:r>
              <a:rPr lang="en-US" sz="1800" i="1" kern="0" dirty="0" smtClean="0">
                <a:latin typeface="Verdana" charset="0"/>
                <a:cs typeface="ＭＳ Ｐゴシック" pitchFamily="-107" charset="-128"/>
              </a:rPr>
              <a:t>Annotations overlay on video</a:t>
            </a:r>
          </a:p>
          <a:p>
            <a:endParaRPr lang="en-US" sz="1800" b="1" kern="0" dirty="0">
              <a:latin typeface="Verdana" charset="0"/>
              <a:cs typeface="ＭＳ Ｐゴシック" pitchFamily="-107" charset="-128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63286" y="1261417"/>
            <a:ext cx="42563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kern="0" dirty="0" smtClean="0">
                <a:latin typeface="Verdana" charset="0"/>
                <a:cs typeface="ＭＳ Ｐゴシック" pitchFamily="-107" charset="-128"/>
              </a:rPr>
              <a:t>Surgeon annotates preoperative image</a:t>
            </a:r>
          </a:p>
          <a:p>
            <a:endParaRPr lang="en-US" sz="1800" kern="0" dirty="0" smtClean="0">
              <a:latin typeface="Verdana" charset="0"/>
              <a:cs typeface="ＭＳ Ｐゴシック" pitchFamily="-107" charset="-128"/>
            </a:endParaRPr>
          </a:p>
          <a:p>
            <a:r>
              <a:rPr lang="en-US" sz="1800" b="1" kern="0" dirty="0" smtClean="0">
                <a:latin typeface="Verdana" charset="0"/>
                <a:cs typeface="ＭＳ Ｐゴシック" pitchFamily="-107" charset="-128"/>
              </a:rPr>
              <a:t>Problem: </a:t>
            </a:r>
            <a:endParaRPr lang="en-US" sz="1800" i="1" kern="0" dirty="0" smtClean="0">
              <a:latin typeface="Verdana" charset="0"/>
              <a:cs typeface="ＭＳ Ｐゴシック" pitchFamily="-107" charset="-128"/>
            </a:endParaRPr>
          </a:p>
          <a:p>
            <a:r>
              <a:rPr lang="en-US" sz="1800" i="1" kern="0" dirty="0" smtClean="0">
                <a:latin typeface="Verdana" charset="0"/>
                <a:cs typeface="ＭＳ Ｐゴシック" pitchFamily="-107" charset="-128"/>
              </a:rPr>
              <a:t>Mentally track notes &amp; locations during surgery, adding significant load to the already challenging surgical task. </a:t>
            </a:r>
            <a:endParaRPr lang="en-US" sz="1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601686" y="60198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taken from </a:t>
            </a:r>
            <a:r>
              <a:rPr lang="en-US" sz="1200" dirty="0" err="1" smtClean="0"/>
              <a:t>Rogerio</a:t>
            </a:r>
            <a:r>
              <a:rPr lang="en-US" sz="1200" dirty="0" smtClean="0"/>
              <a:t> </a:t>
            </a:r>
            <a:r>
              <a:rPr lang="en-US" sz="1200" dirty="0" err="1" smtClean="0"/>
              <a:t>Richa’s</a:t>
            </a:r>
            <a:r>
              <a:rPr lang="en-US" sz="1200" dirty="0" smtClean="0"/>
              <a:t> presentation</a:t>
            </a:r>
            <a:endParaRPr lang="en-US" sz="1200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-2286000" y="0"/>
            <a:ext cx="8229600" cy="1143000"/>
          </a:xfrm>
        </p:spPr>
        <p:txBody>
          <a:bodyPr/>
          <a:lstStyle/>
          <a:p>
            <a:r>
              <a:rPr lang="en-US" dirty="0" smtClean="0"/>
              <a:t>Relevance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0"/>
            <a:ext cx="5431971" cy="270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711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346276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1400"/>
            <a:ext cx="8229600" cy="1143000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1447800" y="3124200"/>
            <a:ext cx="6858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449" y="4773947"/>
            <a:ext cx="4222551" cy="208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70718"/>
            <a:ext cx="4229096" cy="208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>
            <a:off x="4038600" y="5486400"/>
            <a:ext cx="1143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7239000" y="2819400"/>
            <a:ext cx="990600" cy="2133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53000" y="61722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RANSAC/</a:t>
            </a:r>
            <a:r>
              <a:rPr lang="en-US" sz="2400" dirty="0" err="1" smtClean="0">
                <a:solidFill>
                  <a:schemeClr val="bg1"/>
                </a:solidFill>
              </a:rPr>
              <a:t>Homography</a:t>
            </a:r>
            <a:r>
              <a:rPr lang="en-US" sz="2400" dirty="0" smtClean="0">
                <a:solidFill>
                  <a:schemeClr val="bg1"/>
                </a:solidFill>
              </a:rPr>
              <a:t> – 25 – 200ms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3048000" cy="279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200400" cy="29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76400" y="18288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SURF Feature Extraction – 50ms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019801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Match Features using NCC – 50-500ms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1981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Overlay Result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&amp; Progress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SURF detection/matching</a:t>
                      </a:r>
                      <a:r>
                        <a:rPr lang="en-US" baseline="0" dirty="0" smtClean="0"/>
                        <a:t> program, </a:t>
                      </a:r>
                      <a:r>
                        <a:rPr lang="en-US" baseline="0" dirty="0" err="1" smtClean="0"/>
                        <a:t>preop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intraop</a:t>
                      </a:r>
                      <a:r>
                        <a:rPr lang="en-US" baseline="0" dirty="0" smtClean="0"/>
                        <a:t> processing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Validation using test/non-surgical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Integrating program onto</a:t>
                      </a:r>
                      <a:r>
                        <a:rPr lang="en-US" baseline="0" dirty="0" smtClean="0"/>
                        <a:t> platform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Validation using real intra-operative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Week of April 25th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Real-time</a:t>
                      </a:r>
                      <a:r>
                        <a:rPr lang="en-US" baseline="0" dirty="0" smtClean="0"/>
                        <a:t> tracking through speedup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Week of April</a:t>
                      </a:r>
                      <a:r>
                        <a:rPr lang="en-US" baseline="0" dirty="0" smtClean="0"/>
                        <a:t> 25th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71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90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05400" y="3048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Week of March 28th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9812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Week of March 14th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Access to platform (machine, microscope)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Fundus</a:t>
                      </a:r>
                      <a:r>
                        <a:rPr lang="en-US" dirty="0" smtClean="0"/>
                        <a:t> image for phantom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Intraoperative</a:t>
                      </a:r>
                      <a:r>
                        <a:rPr lang="en-US" baseline="0" dirty="0" smtClean="0"/>
                        <a:t> data from surgeons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62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43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143000"/>
          </a:xfrm>
        </p:spPr>
        <p:txBody>
          <a:bodyPr/>
          <a:lstStyle/>
          <a:p>
            <a:r>
              <a:rPr lang="en-US" dirty="0" smtClean="0"/>
              <a:t>Results/Video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1295401"/>
            <a:ext cx="8229600" cy="3048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/ Plan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Speedup</a:t>
            </a:r>
          </a:p>
          <a:p>
            <a:pPr lvl="1"/>
            <a:r>
              <a:rPr lang="en-US" dirty="0" smtClean="0"/>
              <a:t>Image size reduction</a:t>
            </a:r>
          </a:p>
          <a:p>
            <a:r>
              <a:rPr lang="en-US" dirty="0" smtClean="0"/>
              <a:t>Phantom/Real data testing</a:t>
            </a:r>
          </a:p>
          <a:p>
            <a:r>
              <a:rPr lang="en-US" dirty="0" smtClean="0"/>
              <a:t>Algorithm Updates</a:t>
            </a:r>
          </a:p>
          <a:p>
            <a:pPr lvl="1"/>
            <a:r>
              <a:rPr lang="en-US" dirty="0" smtClean="0"/>
              <a:t>NCC</a:t>
            </a:r>
          </a:p>
          <a:p>
            <a:pPr lvl="2"/>
            <a:r>
              <a:rPr lang="en-US" dirty="0" smtClean="0"/>
              <a:t>Takes too long</a:t>
            </a:r>
          </a:p>
          <a:p>
            <a:pPr lvl="1"/>
            <a:r>
              <a:rPr lang="en-US" dirty="0" err="1" smtClean="0"/>
              <a:t>Homography</a:t>
            </a:r>
            <a:r>
              <a:rPr lang="en-US" dirty="0" smtClean="0"/>
              <a:t> (planar projection)</a:t>
            </a:r>
          </a:p>
          <a:p>
            <a:pPr lvl="2"/>
            <a:r>
              <a:rPr lang="en-US" dirty="0" smtClean="0"/>
              <a:t>Too many degrees of freedom</a:t>
            </a:r>
          </a:p>
          <a:p>
            <a:pPr lvl="1"/>
            <a:r>
              <a:rPr lang="en-US" dirty="0" smtClean="0"/>
              <a:t>Determine optimal settings </a:t>
            </a:r>
          </a:p>
          <a:p>
            <a:pPr lvl="2"/>
            <a:r>
              <a:rPr lang="en-US" dirty="0" smtClean="0"/>
              <a:t>SURF Hessian threshold</a:t>
            </a:r>
          </a:p>
          <a:p>
            <a:pPr lvl="2"/>
            <a:r>
              <a:rPr lang="en-US" dirty="0" smtClean="0"/>
              <a:t>NCC threshold</a:t>
            </a:r>
          </a:p>
          <a:p>
            <a:pPr lvl="2"/>
            <a:r>
              <a:rPr lang="en-US" dirty="0" smtClean="0"/>
              <a:t>Number of SURF feature points per landmark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66800"/>
            <a:ext cx="571246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Updated Timeline Below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22883121"/>
              </p:ext>
            </p:extLst>
          </p:nvPr>
        </p:nvGraphicFramePr>
        <p:xfrm>
          <a:off x="0" y="0"/>
          <a:ext cx="8991596" cy="2983244"/>
        </p:xfrm>
        <a:graphic>
          <a:graphicData uri="http://schemas.openxmlformats.org/drawingml/2006/table">
            <a:tbl>
              <a:tblPr/>
              <a:tblGrid>
                <a:gridCol w="992253"/>
                <a:gridCol w="727213"/>
                <a:gridCol w="727213"/>
                <a:gridCol w="727213"/>
                <a:gridCol w="727213"/>
                <a:gridCol w="727213"/>
                <a:gridCol w="727213"/>
                <a:gridCol w="727213"/>
                <a:gridCol w="727213"/>
                <a:gridCol w="727213"/>
                <a:gridCol w="727213"/>
                <a:gridCol w="727213"/>
              </a:tblGrid>
              <a:tr h="15130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21-Feb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28-Feb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7-Mar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14-Mar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21-Mar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28-Mar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4-Apr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11-Apr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18-Apr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25-Apr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2-May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Presentation and Proposal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Feature detection and Matching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5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Validation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Intra-Intra image processing 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Preop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Image Processing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Annotation registration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5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Hardware Acceleration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5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Poster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16695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Documentation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Content Placeholder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22883121"/>
              </p:ext>
            </p:extLst>
          </p:nvPr>
        </p:nvGraphicFramePr>
        <p:xfrm>
          <a:off x="0" y="3851416"/>
          <a:ext cx="8991596" cy="3000980"/>
        </p:xfrm>
        <a:graphic>
          <a:graphicData uri="http://schemas.openxmlformats.org/drawingml/2006/table">
            <a:tbl>
              <a:tblPr/>
              <a:tblGrid>
                <a:gridCol w="992253"/>
                <a:gridCol w="727213"/>
                <a:gridCol w="727213"/>
                <a:gridCol w="727213"/>
                <a:gridCol w="727213"/>
                <a:gridCol w="727213"/>
                <a:gridCol w="727213"/>
                <a:gridCol w="727213"/>
                <a:gridCol w="727213"/>
                <a:gridCol w="727213"/>
                <a:gridCol w="727213"/>
                <a:gridCol w="727213"/>
              </a:tblGrid>
              <a:tr h="15528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21-Feb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28-Feb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7-Mar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14-Mar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21-Mar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28-Mar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4-Apr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11-Apr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18-Apr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25-Apr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2-May</a:t>
                      </a:r>
                    </a:p>
                  </a:txBody>
                  <a:tcPr marL="6016" marR="6016" marT="60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1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Presentation and Proposal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Feature detection and Matching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dirty="0"/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dirty="0"/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Validation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Intra-Intra image processing 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1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Preop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Image Processing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1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Annotation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registration /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GUI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Updates to Algorithm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1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Hardware Acceleration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Poster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1713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Documentation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Up-Down Arrow 4"/>
          <p:cNvSpPr/>
          <p:nvPr/>
        </p:nvSpPr>
        <p:spPr>
          <a:xfrm>
            <a:off x="5486400" y="304800"/>
            <a:ext cx="533400" cy="6400800"/>
          </a:xfrm>
          <a:prstGeom prst="upDownArrow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01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413</Words>
  <Application>Microsoft Office PowerPoint</Application>
  <PresentationFormat>On-screen Show (4:3)</PresentationFormat>
  <Paragraphs>360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Visual Annotation of Clinically Important Anatomical Landmarks for VitreoRetinal Surgery </vt:lpstr>
      <vt:lpstr>Retina Project Overview</vt:lpstr>
      <vt:lpstr>Relevance</vt:lpstr>
      <vt:lpstr>Process</vt:lpstr>
      <vt:lpstr>Milestones &amp; Progress</vt:lpstr>
      <vt:lpstr>Dependencies</vt:lpstr>
      <vt:lpstr>Results/Video</vt:lpstr>
      <vt:lpstr>Next steps / Plan Updates</vt:lpstr>
      <vt:lpstr>Updated Timeline Below </vt:lpstr>
      <vt:lpstr>Difficulties so far/future</vt:lpstr>
      <vt:lpstr>What’s Next</vt:lpstr>
      <vt:lpstr>What’s Next: Deliverables</vt:lpstr>
      <vt:lpstr>Documentation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Annotation of Clinically Important Anatomical Landmarks for VitreoRetinal Surgery </dc:title>
  <dc:creator>vtakng</dc:creator>
  <cp:lastModifiedBy>vtakng</cp:lastModifiedBy>
  <cp:revision>85</cp:revision>
  <dcterms:created xsi:type="dcterms:W3CDTF">2011-04-03T18:02:34Z</dcterms:created>
  <dcterms:modified xsi:type="dcterms:W3CDTF">2011-04-05T16:19:14Z</dcterms:modified>
</cp:coreProperties>
</file>