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9144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4143587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rIns="96650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1257300" y="720725"/>
            <a:ext cx="4800600" cy="36005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x="4143587" y="9119474"/>
            <a:ext cx="3169799" cy="479999"/>
          </a:xfrm>
          <a:prstGeom prst="rect">
            <a:avLst/>
          </a:prstGeom>
        </p:spPr>
        <p:txBody>
          <a:bodyPr anchorCtr="0" anchor="b" bIns="48325" lIns="96650" rIns="96650" tIns="48325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Relationship Id="rId3" Type="http://schemas.openxmlformats.org/officeDocument/2006/relationships/image" Target="../media/image01.jpg"/><Relationship Id="rId4" Type="http://schemas.openxmlformats.org/officeDocument/2006/relationships/image" Target="../media/image0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Relationship Id="rId3" Type="http://schemas.openxmlformats.org/officeDocument/2006/relationships/image" Target="../media/image01.jpg"/><Relationship Id="rId4" Type="http://schemas.openxmlformats.org/officeDocument/2006/relationships/image" Target="../media/image0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 b="11538" l="5932" r="0" t="3846"/>
          <a:stretch/>
        </p:blipFill>
        <p:spPr>
          <a:xfrm>
            <a:off x="6858000" y="6134100"/>
            <a:ext cx="1730085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3">
            <a:alphaModFix/>
          </a:blip>
          <a:srcRect b="23704" l="10716" r="8911" t="17037"/>
          <a:stretch/>
        </p:blipFill>
        <p:spPr>
          <a:xfrm>
            <a:off x="0" y="6096000"/>
            <a:ext cx="2286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>
            <p:ph idx="12" type="sldNum"/>
          </p:nvPr>
        </p:nvSpPr>
        <p:spPr>
          <a:xfrm>
            <a:off x="7010400" y="63246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cxnSp>
        <p:nvCxnSpPr>
          <p:cNvPr id="19" name="Shape 19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" name="Shape 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1400" y="6136398"/>
            <a:ext cx="1447800" cy="7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4" name="Shape 74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 b="11538" l="5932" r="0" t="3846"/>
          <a:stretch/>
        </p:blipFill>
        <p:spPr>
          <a:xfrm>
            <a:off x="6629400" y="6172200"/>
            <a:ext cx="1730085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3">
            <a:alphaModFix/>
          </a:blip>
          <a:srcRect b="23704" l="10716" r="8911" t="17037"/>
          <a:stretch/>
        </p:blipFill>
        <p:spPr>
          <a:xfrm>
            <a:off x="0" y="6096000"/>
            <a:ext cx="2286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>
            <p:ph idx="12" type="sldNum"/>
          </p:nvPr>
        </p:nvSpPr>
        <p:spPr>
          <a:xfrm>
            <a:off x="7010400" y="63246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cxnSp>
        <p:nvCxnSpPr>
          <p:cNvPr id="25" name="Shape 25"/>
          <p:cNvCxnSpPr/>
          <p:nvPr/>
        </p:nvCxnSpPr>
        <p:spPr>
          <a:xfrm>
            <a:off x="0" y="6096000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" name="Shape 26"/>
          <p:cNvCxnSpPr/>
          <p:nvPr/>
        </p:nvCxnSpPr>
        <p:spPr>
          <a:xfrm>
            <a:off x="0" y="838200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3800" y="6136398"/>
            <a:ext cx="1447800" cy="7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0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08.png"/><Relationship Id="rId5" Type="http://schemas.openxmlformats.org/officeDocument/2006/relationships/image" Target="../media/image12.png"/><Relationship Id="rId6" Type="http://schemas.openxmlformats.org/officeDocument/2006/relationships/image" Target="../media/image0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07.png"/><Relationship Id="rId5" Type="http://schemas.openxmlformats.org/officeDocument/2006/relationships/image" Target="../media/image25.png"/><Relationship Id="rId6" Type="http://schemas.openxmlformats.org/officeDocument/2006/relationships/image" Target="../media/image27.gif"/><Relationship Id="rId7" Type="http://schemas.openxmlformats.org/officeDocument/2006/relationships/image" Target="../media/image0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84" name="Shape 184"/>
          <p:cNvSpPr txBox="1"/>
          <p:nvPr/>
        </p:nvSpPr>
        <p:spPr>
          <a:xfrm>
            <a:off x="641275" y="985650"/>
            <a:ext cx="4690799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22222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-US" sz="1350">
                <a:solidFill>
                  <a:srgbClr val="333333"/>
                </a:solidFill>
              </a:rPr>
              <a:t>CNC 5 Axis With Optocoupler Adapter Stepper Motor Driver MACH3 Interface Board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" y="1686448"/>
            <a:ext cx="7861475" cy="41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1475" y="985650"/>
            <a:ext cx="1525349" cy="13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438775" y="3386175"/>
            <a:ext cx="772499" cy="78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672475" y="3556625"/>
            <a:ext cx="3719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/>
              <a:t>1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4048800" y="4157325"/>
            <a:ext cx="3719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1</a:t>
            </a:r>
          </a:p>
        </p:txBody>
      </p:sp>
      <p:sp>
        <p:nvSpPr>
          <p:cNvPr id="190" name="Shape 190"/>
          <p:cNvSpPr/>
          <p:nvPr/>
        </p:nvSpPr>
        <p:spPr>
          <a:xfrm>
            <a:off x="3691375" y="3948675"/>
            <a:ext cx="667499" cy="70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839125" y="4116525"/>
            <a:ext cx="3719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/>
              <a:t>2</a:t>
            </a:r>
          </a:p>
        </p:txBody>
      </p:sp>
      <p:sp>
        <p:nvSpPr>
          <p:cNvPr id="192" name="Shape 192"/>
          <p:cNvSpPr/>
          <p:nvPr/>
        </p:nvSpPr>
        <p:spPr>
          <a:xfrm>
            <a:off x="3691375" y="2467162"/>
            <a:ext cx="667499" cy="70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 txBox="1"/>
          <p:nvPr/>
        </p:nvSpPr>
        <p:spPr>
          <a:xfrm>
            <a:off x="3839125" y="2635012"/>
            <a:ext cx="3719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3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229075" y="171800"/>
            <a:ext cx="51029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/>
              <a:t>Electronics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00" y="837250"/>
            <a:ext cx="1780350" cy="129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185550" y="162600"/>
            <a:ext cx="5016599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Control Software - Introduction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2614200" y="1337100"/>
            <a:ext cx="65298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000">
                <a:solidFill>
                  <a:srgbClr val="545454"/>
                </a:solidFill>
                <a:highlight>
                  <a:srgbClr val="FFFFFF"/>
                </a:highlight>
              </a:rPr>
              <a:t>LinuxCNC: An open source CNC machine controller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199" y="1984499"/>
            <a:ext cx="5392750" cy="38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394600" y="2073750"/>
            <a:ext cx="3024600" cy="3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Runs on Linux machine.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Reads G-code, drives CNC machines in response.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Compatible with many machine control hardware with selectable GUIs.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Supports rigid tapping, cutter compensation, and many other advanced control features.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Full source code available under under the terms of the GNU GPLv2 (General Public License version 2).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00" y="981075"/>
            <a:ext cx="7038975" cy="48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2500" y="981075"/>
            <a:ext cx="7038975" cy="48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2500" y="981075"/>
            <a:ext cx="7038975" cy="48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2512" y="981075"/>
            <a:ext cx="7038975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634025" y="215950"/>
            <a:ext cx="3897600" cy="471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185550" y="162600"/>
            <a:ext cx="49338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Control Software - Development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449" y="3702824"/>
            <a:ext cx="647399" cy="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309100" y="4291450"/>
            <a:ext cx="12321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Design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/>
              <a:t>Documention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26" name="Shape 226"/>
          <p:cNvSpPr txBox="1"/>
          <p:nvPr/>
        </p:nvSpPr>
        <p:spPr>
          <a:xfrm>
            <a:off x="185550" y="162600"/>
            <a:ext cx="49338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Deliverables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185550" y="1027925"/>
            <a:ext cx="8826900" cy="48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SzPct val="64705"/>
              <a:buNone/>
            </a:pPr>
            <a:r>
              <a:rPr b="1" lang="en-US" sz="1700">
                <a:solidFill>
                  <a:schemeClr val="dk1"/>
                </a:solidFill>
              </a:rPr>
              <a:t>Minimum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Troubleshoot all hardware issues to ensure that the mechanical components are functional 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Calibrate the linear stage and the rotary table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Develop and implement 3-axis cutting control algorithm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SzPct val="64705"/>
              <a:buNone/>
            </a:pPr>
            <a:r>
              <a:rPr b="1" lang="en-US" sz="1700">
                <a:solidFill>
                  <a:schemeClr val="dk1"/>
                </a:solidFill>
              </a:rPr>
              <a:t>Expected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Design a mechanism that holds and registers the raw implant material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Derive the inverse kinematic model for the rotary table 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Develop and implement 5-axis cutting control algorithm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SzPct val="64705"/>
              <a:buNone/>
            </a:pPr>
            <a:r>
              <a:rPr b="1" lang="en-US" sz="1700">
                <a:solidFill>
                  <a:schemeClr val="dk1"/>
                </a:solidFill>
              </a:rPr>
              <a:t>Maximum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Develop cutting path to G-code conversion algorithm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Create an user interface that loads implant data file and simulate the cutting path 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700">
                <a:solidFill>
                  <a:schemeClr val="dk1"/>
                </a:solidFill>
              </a:rPr>
              <a:t>Test the laser cutting system with generated G-code on real implants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34" name="Shape 234"/>
          <p:cNvSpPr txBox="1"/>
          <p:nvPr/>
        </p:nvSpPr>
        <p:spPr>
          <a:xfrm>
            <a:off x="185550" y="162600"/>
            <a:ext cx="49338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Dependencies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138450" y="907000"/>
            <a:ext cx="8735399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Hardware: this project involves the use of high power laser (class IV). We have completed the laser safety training. Resolution status: </a:t>
            </a:r>
            <a:r>
              <a:rPr b="1" lang="en-US" sz="1600">
                <a:solidFill>
                  <a:schemeClr val="dk1"/>
                </a:solidFill>
              </a:rPr>
              <a:t>resolved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Software: we need the following software/library to assist us in this project. We have completed the installation. Resolution status: </a:t>
            </a:r>
            <a:r>
              <a:rPr b="1" lang="en-US" sz="1600">
                <a:solidFill>
                  <a:schemeClr val="dk1"/>
                </a:solidFill>
              </a:rPr>
              <a:t>resolved</a:t>
            </a:r>
          </a:p>
          <a:p>
            <a:pPr indent="-3302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lphaLcPeriod"/>
            </a:pPr>
            <a:r>
              <a:rPr lang="en-US" sz="1600">
                <a:solidFill>
                  <a:schemeClr val="dk1"/>
                </a:solidFill>
              </a:rPr>
              <a:t>SolidWorks, LinuxCNC, CAMotics, Open CASCADE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Material: we need the data file of the raw implant material to complete the registration process. We will contact the cranioplasty surgeon, Dr. Gordon, for the materials. Resolve status: </a:t>
            </a:r>
            <a:r>
              <a:rPr b="1" lang="en-US" sz="1600">
                <a:solidFill>
                  <a:schemeClr val="dk1"/>
                </a:solidFill>
              </a:rPr>
              <a:t>pending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Accessibility to laboratory: the laser cutting system is at the lab in Johns Hopkins Bayview Medical Center. We have acquired access to the lab. Resolution status: </a:t>
            </a:r>
            <a:r>
              <a:rPr b="1" lang="en-US" sz="1600">
                <a:solidFill>
                  <a:schemeClr val="dk1"/>
                </a:solidFill>
              </a:rPr>
              <a:t>resolved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Accessibility to machine shop: we need access to the machine shop to work on the design. We have completed the training and acquired access to all machines. Resolution status: </a:t>
            </a:r>
            <a:r>
              <a:rPr b="1" lang="en-US" sz="1600">
                <a:solidFill>
                  <a:schemeClr val="dk1"/>
                </a:solidFill>
              </a:rPr>
              <a:t>resolved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50" y="899425"/>
            <a:ext cx="7668900" cy="51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76200" y="228600"/>
            <a:ext cx="8305799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SzPct val="25000"/>
              <a:buNone/>
            </a:pPr>
            <a:r>
              <a:rPr b="1" lang="en-US" sz="2400"/>
              <a:t>Project Timeline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50" name="Shape 250"/>
          <p:cNvSpPr txBox="1"/>
          <p:nvPr/>
        </p:nvSpPr>
        <p:spPr>
          <a:xfrm>
            <a:off x="185550" y="162600"/>
            <a:ext cx="49338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Plan Management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127350" y="961700"/>
            <a:ext cx="8809199" cy="48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File Management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GitHub to store codes 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Google drive to store documentation and other related files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Time management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Weekly meeting with mentors 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[M/W/F] Meet at Bayview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Primary responsibility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Joshua: developing the software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Jerry: fixing and calibrating hardware components</a:t>
            </a:r>
          </a:p>
          <a:p>
            <a:pPr indent="-342900" lvl="1" marL="91440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Both: deriving kinematic models and developing algorithms for the system motion control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58" name="Shape 258"/>
          <p:cNvSpPr txBox="1"/>
          <p:nvPr/>
        </p:nvSpPr>
        <p:spPr>
          <a:xfrm>
            <a:off x="124425" y="191300"/>
            <a:ext cx="2965199" cy="73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/>
              <a:t>Reading List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287025" y="1214900"/>
            <a:ext cx="8178000" cy="451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[1] R. J. Murphy, K. C. Wolfe, P. C. Liacouras, G. T. Grant, C. R. Gordon, and M. Armand. </a:t>
            </a:r>
          </a:p>
          <a:p>
            <a:pPr indent="-698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Computer-assisted single-stage cranioplasty. </a:t>
            </a:r>
            <a:r>
              <a:rPr i="1" lang="en-US" sz="1300">
                <a:solidFill>
                  <a:schemeClr val="dk1"/>
                </a:solidFill>
              </a:rPr>
              <a:t>2015 37th Annual International Conference of the IEEE Engineering in Medicine and Biology Society (EMBC)</a:t>
            </a:r>
            <a:r>
              <a:rPr lang="en-US" sz="1300">
                <a:solidFill>
                  <a:schemeClr val="dk1"/>
                </a:solidFill>
              </a:rPr>
              <a:t>, 2015.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[2]  D. Winder. Computer Assisted Cranioplasty. </a:t>
            </a:r>
            <a:r>
              <a:rPr i="1" lang="en-US" sz="1300">
                <a:solidFill>
                  <a:schemeClr val="dk1"/>
                </a:solidFill>
              </a:rPr>
              <a:t>Virtual Prototyping &amp; Bio Manufacturing in Medical </a:t>
            </a:r>
          </a:p>
          <a:p>
            <a:pPr indent="38735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i="1" lang="en-US" sz="1300">
                <a:solidFill>
                  <a:schemeClr val="dk1"/>
                </a:solidFill>
              </a:rPr>
              <a:t>Applications,</a:t>
            </a:r>
            <a:r>
              <a:rPr lang="en-US" sz="1300">
                <a:solidFill>
                  <a:schemeClr val="dk1"/>
                </a:solidFill>
              </a:rPr>
              <a:t> 2008, pp. 1-19.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[3] J. U. Berli, L. Thomaier, S. Zhong, J. Huang, A. Quinones-Hinojosa, M. Lim, J. Weingart, H. Brem, </a:t>
            </a:r>
          </a:p>
          <a:p>
            <a:pPr indent="-698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and C. R. Gordon. Immediate Single-Stage Cranioplasty Following Calvarial Resection for Benign and Malignant Skull Neoplasms Using Customized Craniofacial Implants. </a:t>
            </a:r>
            <a:r>
              <a:rPr i="1" lang="en-US" sz="1300">
                <a:solidFill>
                  <a:schemeClr val="dk1"/>
                </a:solidFill>
              </a:rPr>
              <a:t>Journal of Craniofacial Surgery,</a:t>
            </a:r>
            <a:r>
              <a:rPr lang="en-US" sz="1300">
                <a:solidFill>
                  <a:schemeClr val="dk1"/>
                </a:solidFill>
              </a:rPr>
              <a:t> </a:t>
            </a:r>
            <a:r>
              <a:rPr i="1" lang="en-US" sz="1300">
                <a:solidFill>
                  <a:schemeClr val="dk1"/>
                </a:solidFill>
              </a:rPr>
              <a:t>26</a:t>
            </a:r>
            <a:r>
              <a:rPr lang="en-US" sz="1300">
                <a:solidFill>
                  <a:schemeClr val="dk1"/>
                </a:solidFill>
              </a:rPr>
              <a:t>(5), 2015, pp. 1456-1462.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[4] R. Zavala-Yoé, R. Ramírez-Mendoza, J. Ruiz-García. Mechanical and Computational Design for </a:t>
            </a:r>
          </a:p>
          <a:p>
            <a:pPr indent="-698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Control of a 6-PUS Parallel Robot-based Laser Cutting Machine. </a:t>
            </a:r>
            <a:r>
              <a:rPr i="1" lang="en-US" sz="1300">
                <a:solidFill>
                  <a:schemeClr val="dk1"/>
                </a:solidFill>
              </a:rPr>
              <a:t>Advances in Military Technology, </a:t>
            </a:r>
            <a:r>
              <a:rPr lang="en-US" sz="1300">
                <a:solidFill>
                  <a:schemeClr val="dk1"/>
                </a:solidFill>
              </a:rPr>
              <a:t>10(1), 2015, pp. 31-46.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[5] P. J. Besl and N. D. McKay, “Method for registration of 3-d shapes,” in Robotics-DL tentative. </a:t>
            </a:r>
          </a:p>
          <a:p>
            <a:pPr indent="38735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International Society for Optics and Photonics, 1992, pp. 586–606.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[6] R. J. Murphy, C. R. Gordon, E. Basafa, P. Liacouras, G. T. Grant, and M. Armand, </a:t>
            </a:r>
          </a:p>
          <a:p>
            <a:pPr indent="-698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“Computer-assisted, le fort-based, face–jaw–teeth transplantation: a pilot study on system feasibility and translational assessment,” International journal of computer assisted radiology and surgery, 2014, pp. 1–10.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[7] Giorgia Willits, Shahriar Sefati, Russell Taylor, Mehran Armand, “Robotics Drilling for Single-Stage </a:t>
            </a:r>
          </a:p>
          <a:p>
            <a:pPr indent="38735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Cranioplasty”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idx="12" type="sldNum"/>
          </p:nvPr>
        </p:nvSpPr>
        <p:spPr>
          <a:xfrm>
            <a:off x="7010400" y="632460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822" y="685800"/>
            <a:ext cx="5314800" cy="42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887976" y="4888498"/>
            <a:ext cx="70725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18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members: </a:t>
            </a:r>
            <a:r>
              <a:rPr b="1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Joshua Liu,  Jerry Fang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Mentors: Dr. Mehran Armand, Dr. Ryan Murphy, Dr. Chad Gordon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499997" y="283922"/>
            <a:ext cx="784859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NewRoman"/>
                <a:ea typeface="TimesNewRoman"/>
                <a:cs typeface="TimesNewRoman"/>
                <a:sym typeface="TimesNewRoman"/>
              </a:rPr>
              <a:t>Control Architecture of Cranial Implant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NewRoman"/>
                <a:ea typeface="TimesNewRoman"/>
                <a:cs typeface="TimesNewRoman"/>
                <a:sym typeface="TimesNewRoman"/>
              </a:rPr>
              <a:t>Laser Cutting System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400" y="2676450"/>
            <a:ext cx="3589200" cy="32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2775" y="1142912"/>
            <a:ext cx="207645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76200" y="228600"/>
            <a:ext cx="8305799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SzPct val="25000"/>
              <a:buNone/>
            </a:pPr>
            <a:r>
              <a:rPr b="1" lang="en-US" sz="2400"/>
              <a:t>Introduction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795875" y="1537650"/>
            <a:ext cx="4207800" cy="3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Cranioplasty is a procedure to repair cranial defects and/or deformities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Customized cranial implants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Can be time consuming (80 min)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Modification based on surgeon’s visual analysis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492" y="3809712"/>
            <a:ext cx="2753539" cy="209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625" y="1260200"/>
            <a:ext cx="3079649" cy="23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76200" y="228600"/>
            <a:ext cx="8305799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SzPct val="25000"/>
              <a:buNone/>
            </a:pPr>
            <a:r>
              <a:rPr b="1" lang="en-US" sz="2400"/>
              <a:t>Current Approach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5213" y="3607975"/>
            <a:ext cx="1916798" cy="231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775" y="1448312"/>
            <a:ext cx="3253674" cy="1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32" name="Shape 132"/>
          <p:cNvSpPr txBox="1"/>
          <p:nvPr/>
        </p:nvSpPr>
        <p:spPr>
          <a:xfrm>
            <a:off x="76200" y="228600"/>
            <a:ext cx="8305799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lang="en-US" sz="2400"/>
              <a:t>Project Goal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99150" y="1483700"/>
            <a:ext cx="8523600" cy="4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2000">
                <a:solidFill>
                  <a:schemeClr val="dk1"/>
                </a:solidFill>
              </a:rPr>
              <a:t>The goal of this project is to develop a portable, 5 DOF laser cutting system. This robot-assisted system aims to help surgeons to quickly and accurately resize custom cranial implants (CCIs) in single-stage cranioplasty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550" y="2719375"/>
            <a:ext cx="2931350" cy="329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2" type="sldNum"/>
          </p:nvPr>
        </p:nvSpPr>
        <p:spPr>
          <a:xfrm>
            <a:off x="7544775" y="707275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462" y="4531399"/>
            <a:ext cx="1660749" cy="141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547" y="913137"/>
            <a:ext cx="3897678" cy="25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1912" y="3730625"/>
            <a:ext cx="525200" cy="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200062" y="232575"/>
            <a:ext cx="3708899" cy="72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/>
              <a:t>Proposed Solution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4416225" y="1919125"/>
            <a:ext cx="4268699" cy="151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CNC laser system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35 W CO2 laser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3 reflecting mirrors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Linear stage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3-axis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4416225" y="1344950"/>
            <a:ext cx="3796200" cy="62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-US" sz="1800"/>
              <a:t>Raw implant material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4416225" y="3730625"/>
            <a:ext cx="4468200" cy="206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Rotary table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rotational freedom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2-axis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-US" sz="1800"/>
              <a:t>Total 5 DOF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187" y="3709212"/>
            <a:ext cx="1660749" cy="141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600" y="3505550"/>
            <a:ext cx="525200" cy="4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682" y="1735307"/>
            <a:ext cx="3825275" cy="23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5500" y="1958500"/>
            <a:ext cx="4411499" cy="294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200062" y="232575"/>
            <a:ext cx="3708899" cy="72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Proposed Solution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3100" y="1942925"/>
            <a:ext cx="4429549" cy="29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400" y="403750"/>
            <a:ext cx="6926749" cy="56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375" y="2137550"/>
            <a:ext cx="2400649" cy="28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185550" y="162600"/>
            <a:ext cx="31020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/>
              <a:t>System Overview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12" type="sldNum"/>
          </p:nvPr>
        </p:nvSpPr>
        <p:spPr>
          <a:xfrm>
            <a:off x="7010400" y="6324600"/>
            <a:ext cx="2133599" cy="365099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75" name="Shape 175"/>
          <p:cNvSpPr txBox="1"/>
          <p:nvPr/>
        </p:nvSpPr>
        <p:spPr>
          <a:xfrm>
            <a:off x="185550" y="162600"/>
            <a:ext cx="6506999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400"/>
              <a:t>Current Status</a:t>
            </a: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650" y="1100150"/>
            <a:ext cx="3493274" cy="465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 b="13988" l="0" r="0" t="12735"/>
          <a:stretch/>
        </p:blipFill>
        <p:spPr>
          <a:xfrm>
            <a:off x="242900" y="1100150"/>
            <a:ext cx="4372725" cy="427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