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5"/>
  </p:notesMasterIdLst>
  <p:handoutMasterIdLst>
    <p:handoutMasterId r:id="rId6"/>
  </p:handoutMasterIdLst>
  <p:sldIdLst>
    <p:sldId id="276" r:id="rId2"/>
    <p:sldId id="281" r:id="rId3"/>
    <p:sldId id="282" r:id="rId4"/>
  </p:sldIdLst>
  <p:sldSz cx="9144000" cy="6858000" type="screen4x3"/>
  <p:notesSz cx="6858000" cy="9144000"/>
  <p:defaultTextStyle>
    <a:defPPr>
      <a:defRPr lang="en-US"/>
    </a:defPPr>
    <a:lvl1pPr algn="l" rtl="0" eaLnBrk="0" fontAlgn="base" hangingPunct="0">
      <a:spcBef>
        <a:spcPct val="0"/>
      </a:spcBef>
      <a:spcAft>
        <a:spcPct val="0"/>
      </a:spcAft>
      <a:defRPr sz="2400" kern="1200">
        <a:solidFill>
          <a:schemeClr val="tx1"/>
        </a:solidFill>
        <a:latin typeface="Arial" pitchFamily="1" charset="0"/>
        <a:ea typeface="+mn-ea"/>
        <a:cs typeface="+mn-cs"/>
      </a:defRPr>
    </a:lvl1pPr>
    <a:lvl2pPr marL="457200" algn="l" rtl="0" eaLnBrk="0" fontAlgn="base" hangingPunct="0">
      <a:spcBef>
        <a:spcPct val="0"/>
      </a:spcBef>
      <a:spcAft>
        <a:spcPct val="0"/>
      </a:spcAft>
      <a:defRPr sz="2400" kern="1200">
        <a:solidFill>
          <a:schemeClr val="tx1"/>
        </a:solidFill>
        <a:latin typeface="Arial" pitchFamily="1" charset="0"/>
        <a:ea typeface="+mn-ea"/>
        <a:cs typeface="+mn-cs"/>
      </a:defRPr>
    </a:lvl2pPr>
    <a:lvl3pPr marL="914400" algn="l" rtl="0" eaLnBrk="0" fontAlgn="base" hangingPunct="0">
      <a:spcBef>
        <a:spcPct val="0"/>
      </a:spcBef>
      <a:spcAft>
        <a:spcPct val="0"/>
      </a:spcAft>
      <a:defRPr sz="2400" kern="1200">
        <a:solidFill>
          <a:schemeClr val="tx1"/>
        </a:solidFill>
        <a:latin typeface="Arial" pitchFamily="1" charset="0"/>
        <a:ea typeface="+mn-ea"/>
        <a:cs typeface="+mn-cs"/>
      </a:defRPr>
    </a:lvl3pPr>
    <a:lvl4pPr marL="1371600" algn="l" rtl="0" eaLnBrk="0" fontAlgn="base" hangingPunct="0">
      <a:spcBef>
        <a:spcPct val="0"/>
      </a:spcBef>
      <a:spcAft>
        <a:spcPct val="0"/>
      </a:spcAft>
      <a:defRPr sz="2400" kern="1200">
        <a:solidFill>
          <a:schemeClr val="tx1"/>
        </a:solidFill>
        <a:latin typeface="Arial" pitchFamily="1" charset="0"/>
        <a:ea typeface="+mn-ea"/>
        <a:cs typeface="+mn-cs"/>
      </a:defRPr>
    </a:lvl4pPr>
    <a:lvl5pPr marL="1828800" algn="l" rtl="0" eaLnBrk="0" fontAlgn="base" hangingPunct="0">
      <a:spcBef>
        <a:spcPct val="0"/>
      </a:spcBef>
      <a:spcAft>
        <a:spcPct val="0"/>
      </a:spcAft>
      <a:defRPr sz="2400" kern="1200">
        <a:solidFill>
          <a:schemeClr val="tx1"/>
        </a:solidFill>
        <a:latin typeface="Arial" pitchFamily="1" charset="0"/>
        <a:ea typeface="+mn-ea"/>
        <a:cs typeface="+mn-cs"/>
      </a:defRPr>
    </a:lvl5pPr>
    <a:lvl6pPr marL="2286000" algn="l" defTabSz="457200" rtl="0" eaLnBrk="1" latinLnBrk="0" hangingPunct="1">
      <a:defRPr sz="2400" kern="1200">
        <a:solidFill>
          <a:schemeClr val="tx1"/>
        </a:solidFill>
        <a:latin typeface="Arial" pitchFamily="1" charset="0"/>
        <a:ea typeface="+mn-ea"/>
        <a:cs typeface="+mn-cs"/>
      </a:defRPr>
    </a:lvl6pPr>
    <a:lvl7pPr marL="2743200" algn="l" defTabSz="457200" rtl="0" eaLnBrk="1" latinLnBrk="0" hangingPunct="1">
      <a:defRPr sz="2400" kern="1200">
        <a:solidFill>
          <a:schemeClr val="tx1"/>
        </a:solidFill>
        <a:latin typeface="Arial" pitchFamily="1" charset="0"/>
        <a:ea typeface="+mn-ea"/>
        <a:cs typeface="+mn-cs"/>
      </a:defRPr>
    </a:lvl7pPr>
    <a:lvl8pPr marL="3200400" algn="l" defTabSz="457200" rtl="0" eaLnBrk="1" latinLnBrk="0" hangingPunct="1">
      <a:defRPr sz="2400" kern="1200">
        <a:solidFill>
          <a:schemeClr val="tx1"/>
        </a:solidFill>
        <a:latin typeface="Arial" pitchFamily="1" charset="0"/>
        <a:ea typeface="+mn-ea"/>
        <a:cs typeface="+mn-cs"/>
      </a:defRPr>
    </a:lvl8pPr>
    <a:lvl9pPr marL="3657600" algn="l" defTabSz="457200" rtl="0" eaLnBrk="1" latinLnBrk="0" hangingPunct="1">
      <a:defRPr sz="2400" kern="1200">
        <a:solidFill>
          <a:schemeClr val="tx1"/>
        </a:solidFill>
        <a:latin typeface="Arial" pitchFamily="1"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8BB4FD"/>
    <a:srgbClr val="CCCCFF"/>
    <a:srgbClr val="9999FF"/>
    <a:srgbClr val="FFCCCC"/>
    <a:srgbClr val="99CCFF"/>
    <a:srgbClr val="00CC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0"/>
    <p:restoredTop sz="94676"/>
  </p:normalViewPr>
  <p:slideViewPr>
    <p:cSldViewPr showGuides="1">
      <p:cViewPr varScale="1">
        <p:scale>
          <a:sx n="110" d="100"/>
          <a:sy n="110" d="100"/>
        </p:scale>
        <p:origin x="1584" y="16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200" d="100"/>
        <a:sy n="2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handoutMaster" Target="handoutMasters/handoutMaster1.xml"/><Relationship Id="rId5" Type="http://schemas.openxmlformats.org/officeDocument/2006/relationships/notesMaster" Target="notesMasters/notesMaster1.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8"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pitchFamily="-107" charset="0"/>
              </a:defRPr>
            </a:lvl1pPr>
          </a:lstStyle>
          <a:p>
            <a:pPr>
              <a:defRPr/>
            </a:pPr>
            <a:endParaRPr lang="en-US"/>
          </a:p>
        </p:txBody>
      </p:sp>
      <p:sp>
        <p:nvSpPr>
          <p:cNvPr id="9219" name="Rectangle 3"/>
          <p:cNvSpPr>
            <a:spLocks noGrp="1" noChangeArrowheads="1"/>
          </p:cNvSpPr>
          <p:nvPr>
            <p:ph type="dt" sz="quarter"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pitchFamily="-107" charset="0"/>
              </a:defRPr>
            </a:lvl1pPr>
          </a:lstStyle>
          <a:p>
            <a:pPr>
              <a:defRPr/>
            </a:pPr>
            <a:endParaRPr lang="en-US"/>
          </a:p>
        </p:txBody>
      </p:sp>
      <p:sp>
        <p:nvSpPr>
          <p:cNvPr id="9220" name="Rectangle 4"/>
          <p:cNvSpPr>
            <a:spLocks noGrp="1" noChangeArrowheads="1"/>
          </p:cNvSpPr>
          <p:nvPr>
            <p:ph type="ftr" sz="quarter" idx="2"/>
          </p:nvPr>
        </p:nvSpPr>
        <p:spPr bwMode="auto">
          <a:xfrm>
            <a:off x="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pitchFamily="-107" charset="0"/>
              </a:defRPr>
            </a:lvl1pPr>
          </a:lstStyle>
          <a:p>
            <a:pPr>
              <a:defRPr/>
            </a:pPr>
            <a:endParaRPr lang="en-US"/>
          </a:p>
        </p:txBody>
      </p:sp>
      <p:sp>
        <p:nvSpPr>
          <p:cNvPr id="9221" name="Rectangle 5"/>
          <p:cNvSpPr>
            <a:spLocks noGrp="1" noChangeArrowheads="1"/>
          </p:cNvSpPr>
          <p:nvPr>
            <p:ph type="sldNum" sz="quarter" idx="3"/>
          </p:nvPr>
        </p:nvSpPr>
        <p:spPr bwMode="auto">
          <a:xfrm>
            <a:off x="388620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pitchFamily="-107" charset="0"/>
              </a:defRPr>
            </a:lvl1pPr>
          </a:lstStyle>
          <a:p>
            <a:pPr>
              <a:defRPr/>
            </a:pPr>
            <a:fld id="{6512CACE-AF88-ED49-8F85-D65AFFF2FC0A}" type="slidenum">
              <a:rPr lang="en-US"/>
              <a:pPr>
                <a:defRPr/>
              </a:pPr>
              <a:t>‹#›</a:t>
            </a:fld>
            <a:endParaRPr lang="en-US"/>
          </a:p>
        </p:txBody>
      </p:sp>
    </p:spTree>
    <p:extLst>
      <p:ext uri="{BB962C8B-B14F-4D97-AF65-F5344CB8AC3E}">
        <p14:creationId xmlns:p14="http://schemas.microsoft.com/office/powerpoint/2010/main" val="400724176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66"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pitchFamily="-107" charset="0"/>
              </a:defRPr>
            </a:lvl1pPr>
          </a:lstStyle>
          <a:p>
            <a:pPr>
              <a:defRPr/>
            </a:pPr>
            <a:endParaRPr lang="en-US"/>
          </a:p>
        </p:txBody>
      </p:sp>
      <p:sp>
        <p:nvSpPr>
          <p:cNvPr id="11267" name="Rectangle 3"/>
          <p:cNvSpPr>
            <a:spLocks noGrp="1" noChangeArrowheads="1"/>
          </p:cNvSpPr>
          <p:nvPr>
            <p:ph type="dt"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pitchFamily="-107" charset="0"/>
              </a:defRPr>
            </a:lvl1pPr>
          </a:lstStyle>
          <a:p>
            <a:pPr>
              <a:defRPr/>
            </a:pPr>
            <a:endParaRPr lang="en-US"/>
          </a:p>
        </p:txBody>
      </p:sp>
      <p:sp>
        <p:nvSpPr>
          <p:cNvPr id="14340"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11269" name="Rectangle 5"/>
          <p:cNvSpPr>
            <a:spLocks noGrp="1" noChangeArrowheads="1"/>
          </p:cNvSpPr>
          <p:nvPr>
            <p:ph type="body" sz="quarter" idx="3"/>
          </p:nvPr>
        </p:nvSpPr>
        <p:spPr bwMode="auto">
          <a:xfrm>
            <a:off x="914400" y="4343400"/>
            <a:ext cx="50292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1270" name="Rectangle 6"/>
          <p:cNvSpPr>
            <a:spLocks noGrp="1" noChangeArrowheads="1"/>
          </p:cNvSpPr>
          <p:nvPr>
            <p:ph type="ftr" sz="quarter" idx="4"/>
          </p:nvPr>
        </p:nvSpPr>
        <p:spPr bwMode="auto">
          <a:xfrm>
            <a:off x="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pitchFamily="-107" charset="0"/>
              </a:defRPr>
            </a:lvl1pPr>
          </a:lstStyle>
          <a:p>
            <a:pPr>
              <a:defRPr/>
            </a:pPr>
            <a:endParaRPr lang="en-US"/>
          </a:p>
        </p:txBody>
      </p:sp>
      <p:sp>
        <p:nvSpPr>
          <p:cNvPr id="11271" name="Rectangle 7"/>
          <p:cNvSpPr>
            <a:spLocks noGrp="1" noChangeArrowheads="1"/>
          </p:cNvSpPr>
          <p:nvPr>
            <p:ph type="sldNum" sz="quarter" idx="5"/>
          </p:nvPr>
        </p:nvSpPr>
        <p:spPr bwMode="auto">
          <a:xfrm>
            <a:off x="388620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pitchFamily="-107" charset="0"/>
              </a:defRPr>
            </a:lvl1pPr>
          </a:lstStyle>
          <a:p>
            <a:pPr>
              <a:defRPr/>
            </a:pPr>
            <a:fld id="{6F6788FD-083D-3B4A-BCEA-C6203DCA5662}" type="slidenum">
              <a:rPr lang="en-US"/>
              <a:pPr>
                <a:defRPr/>
              </a:pPr>
              <a:t>‹#›</a:t>
            </a:fld>
            <a:endParaRPr lang="en-US"/>
          </a:p>
        </p:txBody>
      </p:sp>
    </p:spTree>
    <p:extLst>
      <p:ext uri="{BB962C8B-B14F-4D97-AF65-F5344CB8AC3E}">
        <p14:creationId xmlns:p14="http://schemas.microsoft.com/office/powerpoint/2010/main" val="401062389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65" charset="0"/>
        <a:ea typeface="ＭＳ Ｐゴシック" pitchFamily="-107" charset="-128"/>
        <a:cs typeface="ＭＳ Ｐゴシック" pitchFamily="-107" charset="-128"/>
      </a:defRPr>
    </a:lvl1pPr>
    <a:lvl2pPr marL="457200" algn="l" rtl="0" eaLnBrk="0" fontAlgn="base" hangingPunct="0">
      <a:spcBef>
        <a:spcPct val="30000"/>
      </a:spcBef>
      <a:spcAft>
        <a:spcPct val="0"/>
      </a:spcAft>
      <a:defRPr sz="1200" kern="1200">
        <a:solidFill>
          <a:schemeClr val="tx1"/>
        </a:solidFill>
        <a:latin typeface="Times New Roman" pitchFamily="-65" charset="0"/>
        <a:ea typeface="ＭＳ Ｐゴシック" pitchFamily="-65" charset="-128"/>
        <a:cs typeface="+mn-cs"/>
      </a:defRPr>
    </a:lvl2pPr>
    <a:lvl3pPr marL="914400" algn="l" rtl="0" eaLnBrk="0" fontAlgn="base" hangingPunct="0">
      <a:spcBef>
        <a:spcPct val="30000"/>
      </a:spcBef>
      <a:spcAft>
        <a:spcPct val="0"/>
      </a:spcAft>
      <a:defRPr sz="1200" kern="1200">
        <a:solidFill>
          <a:schemeClr val="tx1"/>
        </a:solidFill>
        <a:latin typeface="Times New Roman" pitchFamily="-65" charset="0"/>
        <a:ea typeface="ＭＳ Ｐゴシック" pitchFamily="-65" charset="-128"/>
        <a:cs typeface="+mn-cs"/>
      </a:defRPr>
    </a:lvl3pPr>
    <a:lvl4pPr marL="1371600" algn="l" rtl="0" eaLnBrk="0" fontAlgn="base" hangingPunct="0">
      <a:spcBef>
        <a:spcPct val="30000"/>
      </a:spcBef>
      <a:spcAft>
        <a:spcPct val="0"/>
      </a:spcAft>
      <a:defRPr sz="1200" kern="1200">
        <a:solidFill>
          <a:schemeClr val="tx1"/>
        </a:solidFill>
        <a:latin typeface="Times New Roman" pitchFamily="-65" charset="0"/>
        <a:ea typeface="ＭＳ Ｐゴシック" pitchFamily="-65" charset="-128"/>
        <a:cs typeface="+mn-cs"/>
      </a:defRPr>
    </a:lvl4pPr>
    <a:lvl5pPr marL="1828800" algn="l" rtl="0" eaLnBrk="0" fontAlgn="base" hangingPunct="0">
      <a:spcBef>
        <a:spcPct val="30000"/>
      </a:spcBef>
      <a:spcAft>
        <a:spcPct val="0"/>
      </a:spcAft>
      <a:defRPr sz="1200" kern="1200">
        <a:solidFill>
          <a:schemeClr val="tx1"/>
        </a:solidFill>
        <a:latin typeface="Times New Roman" pitchFamily="-65" charset="0"/>
        <a:ea typeface="ＭＳ Ｐゴシック" pitchFamily="-65"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228600"/>
            <a:ext cx="1943100" cy="61722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85800" y="228600"/>
            <a:ext cx="5676900" cy="61722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85800" y="914400"/>
            <a:ext cx="3810000" cy="5486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914400"/>
            <a:ext cx="3810000" cy="5486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228600"/>
            <a:ext cx="7772400" cy="6096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7" name="Rectangle 3"/>
          <p:cNvSpPr>
            <a:spLocks noGrp="1" noChangeArrowheads="1"/>
          </p:cNvSpPr>
          <p:nvPr>
            <p:ph type="body" idx="1"/>
          </p:nvPr>
        </p:nvSpPr>
        <p:spPr bwMode="auto">
          <a:xfrm>
            <a:off x="685800" y="914400"/>
            <a:ext cx="7772400" cy="54864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grpSp>
        <p:nvGrpSpPr>
          <p:cNvPr id="1028" name="Group 12"/>
          <p:cNvGrpSpPr>
            <a:grpSpLocks/>
          </p:cNvGrpSpPr>
          <p:nvPr/>
        </p:nvGrpSpPr>
        <p:grpSpPr bwMode="auto">
          <a:xfrm>
            <a:off x="3302000" y="6477000"/>
            <a:ext cx="5842000" cy="381000"/>
            <a:chOff x="2080" y="4080"/>
            <a:chExt cx="3680" cy="240"/>
          </a:xfrm>
        </p:grpSpPr>
        <p:pic>
          <p:nvPicPr>
            <p:cNvPr id="1030" name="Picture 13" descr="ERCLogoSmallColor"/>
            <p:cNvPicPr>
              <a:picLocks noChangeAspect="1" noChangeArrowheads="1"/>
            </p:cNvPicPr>
            <p:nvPr/>
          </p:nvPicPr>
          <p:blipFill>
            <a:blip r:embed="rId13"/>
            <a:srcRect/>
            <a:stretch>
              <a:fillRect/>
            </a:stretch>
          </p:blipFill>
          <p:spPr bwMode="auto">
            <a:xfrm>
              <a:off x="5589" y="4080"/>
              <a:ext cx="171" cy="240"/>
            </a:xfrm>
            <a:prstGeom prst="rect">
              <a:avLst/>
            </a:prstGeom>
            <a:noFill/>
            <a:ln w="9525">
              <a:noFill/>
              <a:miter lim="800000"/>
              <a:headEnd/>
              <a:tailEnd/>
            </a:ln>
          </p:spPr>
        </p:pic>
        <p:sp>
          <p:nvSpPr>
            <p:cNvPr id="1038" name="Text Box 14"/>
            <p:cNvSpPr txBox="1">
              <a:spLocks noChangeArrowheads="1"/>
            </p:cNvSpPr>
            <p:nvPr/>
          </p:nvSpPr>
          <p:spPr bwMode="auto">
            <a:xfrm>
              <a:off x="2080" y="4118"/>
              <a:ext cx="3488" cy="154"/>
            </a:xfrm>
            <a:prstGeom prst="rect">
              <a:avLst/>
            </a:prstGeom>
            <a:noFill/>
            <a:ln w="9525">
              <a:noFill/>
              <a:miter lim="800000"/>
              <a:headEnd/>
              <a:tailEnd/>
            </a:ln>
            <a:effectLst/>
          </p:spPr>
          <p:txBody>
            <a:bodyPr wrap="none">
              <a:prstTxWarp prst="textNoShape">
                <a:avLst/>
              </a:prstTxWarp>
              <a:spAutoFit/>
            </a:bodyPr>
            <a:lstStyle/>
            <a:p>
              <a:pPr>
                <a:defRPr/>
              </a:pPr>
              <a:r>
                <a:rPr lang="en-US" sz="1000" b="1">
                  <a:solidFill>
                    <a:schemeClr val="bg2"/>
                  </a:solidFill>
                  <a:latin typeface="Arial" pitchFamily="-107" charset="0"/>
                </a:rPr>
                <a:t>Engineering Research Center for Computer Integrated Surgical Systems and Technology</a:t>
              </a:r>
            </a:p>
          </p:txBody>
        </p:sp>
      </p:grpSp>
      <p:sp>
        <p:nvSpPr>
          <p:cNvPr id="1040" name="Text Box 16"/>
          <p:cNvSpPr txBox="1">
            <a:spLocks noChangeArrowheads="1"/>
          </p:cNvSpPr>
          <p:nvPr/>
        </p:nvSpPr>
        <p:spPr bwMode="auto">
          <a:xfrm>
            <a:off x="0" y="6430963"/>
            <a:ext cx="3733800" cy="427037"/>
          </a:xfrm>
          <a:prstGeom prst="rect">
            <a:avLst/>
          </a:prstGeom>
          <a:noFill/>
          <a:ln w="9525">
            <a:noFill/>
            <a:miter lim="800000"/>
            <a:headEnd/>
            <a:tailEnd/>
          </a:ln>
          <a:effectLst/>
        </p:spPr>
        <p:txBody>
          <a:bodyPr>
            <a:prstTxWarp prst="textNoShape">
              <a:avLst/>
            </a:prstTxWarp>
            <a:spAutoFit/>
          </a:bodyPr>
          <a:lstStyle/>
          <a:p>
            <a:pPr marL="341313" indent="-341313">
              <a:defRPr/>
            </a:pPr>
            <a:fld id="{AC6DEC11-5E03-2848-BAEE-A26AD718E783}" type="slidenum">
              <a:rPr lang="en-US" sz="1200" b="1">
                <a:latin typeface="Arial" pitchFamily="-107" charset="0"/>
              </a:rPr>
              <a:pPr marL="341313" indent="-341313">
                <a:defRPr/>
              </a:pPr>
              <a:t>‹#›</a:t>
            </a:fld>
            <a:r>
              <a:rPr lang="en-US" sz="1200" b="1" dirty="0">
                <a:latin typeface="Arial" pitchFamily="-107" charset="0"/>
              </a:rPr>
              <a:t>	</a:t>
            </a:r>
            <a:r>
              <a:rPr lang="en-US" sz="1000" dirty="0">
                <a:latin typeface="Times New Roman" pitchFamily="-107" charset="0"/>
              </a:rPr>
              <a:t>600.456/656 CIS2 Spring 2019</a:t>
            </a:r>
          </a:p>
          <a:p>
            <a:pPr marL="341313" indent="-341313">
              <a:defRPr/>
            </a:pPr>
            <a:r>
              <a:rPr lang="en-US" sz="1000" dirty="0">
                <a:latin typeface="Times New Roman" pitchFamily="-107" charset="0"/>
              </a:rPr>
              <a:t>	Copyright © R. H. Taylor</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2800" b="1">
          <a:solidFill>
            <a:schemeClr val="tx2"/>
          </a:solidFill>
          <a:latin typeface="+mj-lt"/>
          <a:ea typeface="ＭＳ Ｐゴシック" pitchFamily="-107" charset="-128"/>
          <a:cs typeface="ＭＳ Ｐゴシック" pitchFamily="-107" charset="-128"/>
        </a:defRPr>
      </a:lvl1pPr>
      <a:lvl2pPr algn="ctr" rtl="0" eaLnBrk="0" fontAlgn="base" hangingPunct="0">
        <a:spcBef>
          <a:spcPct val="0"/>
        </a:spcBef>
        <a:spcAft>
          <a:spcPct val="0"/>
        </a:spcAft>
        <a:defRPr sz="2800" b="1">
          <a:solidFill>
            <a:schemeClr val="tx2"/>
          </a:solidFill>
          <a:latin typeface="Arial" pitchFamily="-65" charset="0"/>
          <a:ea typeface="ＭＳ Ｐゴシック" pitchFamily="-107" charset="-128"/>
          <a:cs typeface="ＭＳ Ｐゴシック" pitchFamily="-107" charset="-128"/>
        </a:defRPr>
      </a:lvl2pPr>
      <a:lvl3pPr algn="ctr" rtl="0" eaLnBrk="0" fontAlgn="base" hangingPunct="0">
        <a:spcBef>
          <a:spcPct val="0"/>
        </a:spcBef>
        <a:spcAft>
          <a:spcPct val="0"/>
        </a:spcAft>
        <a:defRPr sz="2800" b="1">
          <a:solidFill>
            <a:schemeClr val="tx2"/>
          </a:solidFill>
          <a:latin typeface="Arial" pitchFamily="-65" charset="0"/>
          <a:ea typeface="ＭＳ Ｐゴシック" pitchFamily="-107" charset="-128"/>
          <a:cs typeface="ＭＳ Ｐゴシック" pitchFamily="-107" charset="-128"/>
        </a:defRPr>
      </a:lvl3pPr>
      <a:lvl4pPr algn="ctr" rtl="0" eaLnBrk="0" fontAlgn="base" hangingPunct="0">
        <a:spcBef>
          <a:spcPct val="0"/>
        </a:spcBef>
        <a:spcAft>
          <a:spcPct val="0"/>
        </a:spcAft>
        <a:defRPr sz="2800" b="1">
          <a:solidFill>
            <a:schemeClr val="tx2"/>
          </a:solidFill>
          <a:latin typeface="Arial" pitchFamily="-65" charset="0"/>
          <a:ea typeface="ＭＳ Ｐゴシック" pitchFamily="-107" charset="-128"/>
          <a:cs typeface="ＭＳ Ｐゴシック" pitchFamily="-107" charset="-128"/>
        </a:defRPr>
      </a:lvl4pPr>
      <a:lvl5pPr algn="ctr" rtl="0" eaLnBrk="0" fontAlgn="base" hangingPunct="0">
        <a:spcBef>
          <a:spcPct val="0"/>
        </a:spcBef>
        <a:spcAft>
          <a:spcPct val="0"/>
        </a:spcAft>
        <a:defRPr sz="2800" b="1">
          <a:solidFill>
            <a:schemeClr val="tx2"/>
          </a:solidFill>
          <a:latin typeface="Arial" pitchFamily="-65" charset="0"/>
          <a:ea typeface="ＭＳ Ｐゴシック" pitchFamily="-107" charset="-128"/>
          <a:cs typeface="ＭＳ Ｐゴシック" pitchFamily="-107" charset="-128"/>
        </a:defRPr>
      </a:lvl5pPr>
      <a:lvl6pPr marL="457200" algn="ctr" rtl="0" eaLnBrk="0" fontAlgn="base" hangingPunct="0">
        <a:spcBef>
          <a:spcPct val="0"/>
        </a:spcBef>
        <a:spcAft>
          <a:spcPct val="0"/>
        </a:spcAft>
        <a:defRPr sz="2800" b="1">
          <a:solidFill>
            <a:schemeClr val="tx2"/>
          </a:solidFill>
          <a:latin typeface="Arial" pitchFamily="-65" charset="0"/>
        </a:defRPr>
      </a:lvl6pPr>
      <a:lvl7pPr marL="914400" algn="ctr" rtl="0" eaLnBrk="0" fontAlgn="base" hangingPunct="0">
        <a:spcBef>
          <a:spcPct val="0"/>
        </a:spcBef>
        <a:spcAft>
          <a:spcPct val="0"/>
        </a:spcAft>
        <a:defRPr sz="2800" b="1">
          <a:solidFill>
            <a:schemeClr val="tx2"/>
          </a:solidFill>
          <a:latin typeface="Arial" pitchFamily="-65" charset="0"/>
        </a:defRPr>
      </a:lvl7pPr>
      <a:lvl8pPr marL="1371600" algn="ctr" rtl="0" eaLnBrk="0" fontAlgn="base" hangingPunct="0">
        <a:spcBef>
          <a:spcPct val="0"/>
        </a:spcBef>
        <a:spcAft>
          <a:spcPct val="0"/>
        </a:spcAft>
        <a:defRPr sz="2800" b="1">
          <a:solidFill>
            <a:schemeClr val="tx2"/>
          </a:solidFill>
          <a:latin typeface="Arial" pitchFamily="-65" charset="0"/>
        </a:defRPr>
      </a:lvl8pPr>
      <a:lvl9pPr marL="1828800" algn="ctr" rtl="0" eaLnBrk="0" fontAlgn="base" hangingPunct="0">
        <a:spcBef>
          <a:spcPct val="0"/>
        </a:spcBef>
        <a:spcAft>
          <a:spcPct val="0"/>
        </a:spcAft>
        <a:defRPr sz="2800" b="1">
          <a:solidFill>
            <a:schemeClr val="tx2"/>
          </a:solidFill>
          <a:latin typeface="Arial" pitchFamily="-65" charset="0"/>
        </a:defRPr>
      </a:lvl9pPr>
    </p:titleStyle>
    <p:bodyStyle>
      <a:lvl1pPr marL="342900" indent="-342900" algn="l" rtl="0" eaLnBrk="0" fontAlgn="base" hangingPunct="0">
        <a:spcBef>
          <a:spcPct val="20000"/>
        </a:spcBef>
        <a:spcAft>
          <a:spcPct val="0"/>
        </a:spcAft>
        <a:buChar char="•"/>
        <a:defRPr sz="2400">
          <a:solidFill>
            <a:schemeClr val="tx1"/>
          </a:solidFill>
          <a:latin typeface="+mn-lt"/>
          <a:ea typeface="ＭＳ Ｐゴシック" pitchFamily="-107" charset="-128"/>
          <a:cs typeface="ＭＳ Ｐゴシック" pitchFamily="-107" charset="-128"/>
        </a:defRPr>
      </a:lvl1pPr>
      <a:lvl2pPr marL="742950" indent="-285750" algn="l" rtl="0" eaLnBrk="0" fontAlgn="base" hangingPunct="0">
        <a:spcBef>
          <a:spcPct val="20000"/>
        </a:spcBef>
        <a:spcAft>
          <a:spcPct val="0"/>
        </a:spcAft>
        <a:buChar char="–"/>
        <a:defRPr sz="2400">
          <a:solidFill>
            <a:schemeClr val="tx1"/>
          </a:solidFill>
          <a:latin typeface="+mn-lt"/>
          <a:ea typeface="ＭＳ Ｐゴシック" pitchFamily="-65" charset="-128"/>
        </a:defRPr>
      </a:lvl2pPr>
      <a:lvl3pPr marL="1085850" indent="-228600" algn="l" rtl="0" eaLnBrk="0" fontAlgn="base" hangingPunct="0">
        <a:spcBef>
          <a:spcPct val="20000"/>
        </a:spcBef>
        <a:spcAft>
          <a:spcPct val="0"/>
        </a:spcAft>
        <a:buChar char="•"/>
        <a:defRPr sz="2000">
          <a:solidFill>
            <a:schemeClr val="tx1"/>
          </a:solidFill>
          <a:latin typeface="+mn-lt"/>
          <a:ea typeface="ＭＳ Ｐゴシック" pitchFamily="-65" charset="-128"/>
        </a:defRPr>
      </a:lvl3pPr>
      <a:lvl4pPr marL="1428750" indent="-228600" algn="l" rtl="0" eaLnBrk="0" fontAlgn="base" hangingPunct="0">
        <a:spcBef>
          <a:spcPct val="20000"/>
        </a:spcBef>
        <a:spcAft>
          <a:spcPct val="0"/>
        </a:spcAft>
        <a:buChar char="–"/>
        <a:defRPr sz="2000">
          <a:solidFill>
            <a:schemeClr val="tx1"/>
          </a:solidFill>
          <a:latin typeface="+mn-lt"/>
          <a:ea typeface="ＭＳ Ｐゴシック" pitchFamily="-65" charset="-128"/>
        </a:defRPr>
      </a:lvl4pPr>
      <a:lvl5pPr marL="1771650" indent="-228600" algn="l" rtl="0" eaLnBrk="0" fontAlgn="base" hangingPunct="0">
        <a:spcBef>
          <a:spcPct val="20000"/>
        </a:spcBef>
        <a:spcAft>
          <a:spcPct val="0"/>
        </a:spcAft>
        <a:buChar char="»"/>
        <a:defRPr>
          <a:solidFill>
            <a:schemeClr val="tx1"/>
          </a:solidFill>
          <a:latin typeface="+mn-lt"/>
          <a:ea typeface="ＭＳ Ｐゴシック" pitchFamily="-65" charset="-128"/>
        </a:defRPr>
      </a:lvl5pPr>
      <a:lvl6pPr marL="2228850" indent="-228600" algn="l" rtl="0" eaLnBrk="0" fontAlgn="base" hangingPunct="0">
        <a:spcBef>
          <a:spcPct val="20000"/>
        </a:spcBef>
        <a:spcAft>
          <a:spcPct val="0"/>
        </a:spcAft>
        <a:buChar char="»"/>
        <a:defRPr>
          <a:solidFill>
            <a:schemeClr val="tx1"/>
          </a:solidFill>
          <a:latin typeface="+mn-lt"/>
          <a:ea typeface="ＭＳ Ｐゴシック" pitchFamily="-65" charset="-128"/>
        </a:defRPr>
      </a:lvl6pPr>
      <a:lvl7pPr marL="2686050" indent="-228600" algn="l" rtl="0" eaLnBrk="0" fontAlgn="base" hangingPunct="0">
        <a:spcBef>
          <a:spcPct val="20000"/>
        </a:spcBef>
        <a:spcAft>
          <a:spcPct val="0"/>
        </a:spcAft>
        <a:buChar char="»"/>
        <a:defRPr>
          <a:solidFill>
            <a:schemeClr val="tx1"/>
          </a:solidFill>
          <a:latin typeface="+mn-lt"/>
          <a:ea typeface="ＭＳ Ｐゴシック" pitchFamily="-65" charset="-128"/>
        </a:defRPr>
      </a:lvl7pPr>
      <a:lvl8pPr marL="3143250" indent="-228600" algn="l" rtl="0" eaLnBrk="0" fontAlgn="base" hangingPunct="0">
        <a:spcBef>
          <a:spcPct val="20000"/>
        </a:spcBef>
        <a:spcAft>
          <a:spcPct val="0"/>
        </a:spcAft>
        <a:buChar char="»"/>
        <a:defRPr>
          <a:solidFill>
            <a:schemeClr val="tx1"/>
          </a:solidFill>
          <a:latin typeface="+mn-lt"/>
          <a:ea typeface="ＭＳ Ｐゴシック" pitchFamily="-65" charset="-128"/>
        </a:defRPr>
      </a:lvl8pPr>
      <a:lvl9pPr marL="3600450" indent="-228600" algn="l" rtl="0" eaLnBrk="0" fontAlgn="base" hangingPunct="0">
        <a:spcBef>
          <a:spcPct val="20000"/>
        </a:spcBef>
        <a:spcAft>
          <a:spcPct val="0"/>
        </a:spcAft>
        <a:buChar char="»"/>
        <a:defRPr>
          <a:solidFill>
            <a:schemeClr val="tx1"/>
          </a:solidFill>
          <a:latin typeface="+mn-lt"/>
          <a:ea typeface="ＭＳ Ｐゴシック" pitchFamily="-65"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solidFill>
                  <a:schemeClr val="accent6"/>
                </a:solidFill>
              </a:rPr>
              <a:t>Markerless</a:t>
            </a:r>
            <a:r>
              <a:rPr lang="en-US" dirty="0">
                <a:solidFill>
                  <a:schemeClr val="accent6"/>
                </a:solidFill>
              </a:rPr>
              <a:t> pose analysis for hand injury</a:t>
            </a:r>
          </a:p>
        </p:txBody>
      </p:sp>
      <p:sp>
        <p:nvSpPr>
          <p:cNvPr id="3" name="Content Placeholder 2"/>
          <p:cNvSpPr>
            <a:spLocks noGrp="1"/>
          </p:cNvSpPr>
          <p:nvPr>
            <p:ph idx="1"/>
          </p:nvPr>
        </p:nvSpPr>
        <p:spPr>
          <a:xfrm>
            <a:off x="685800" y="1219200"/>
            <a:ext cx="7772400" cy="5181600"/>
          </a:xfrm>
        </p:spPr>
        <p:txBody>
          <a:bodyPr/>
          <a:lstStyle/>
          <a:p>
            <a:pPr marL="0" indent="0">
              <a:buNone/>
            </a:pPr>
            <a:r>
              <a:rPr lang="en-US" b="1" dirty="0"/>
              <a:t>Project summary</a:t>
            </a:r>
            <a:endParaRPr lang="en-US" dirty="0"/>
          </a:p>
          <a:p>
            <a:pPr marL="0" indent="0">
              <a:buNone/>
            </a:pPr>
            <a:r>
              <a:rPr lang="en-US" sz="2000" dirty="0"/>
              <a:t>We seek to develop effective computational tools for hand pose analysis over recovery of hand injury, utilizing the current state-of-art computer vision technologies. The major challenge is processing speed and accuracy imposed by the complexity of human hand movements and complications introduced after hand injury, such as deformed posture, abnormal movement trajectories, etc. Currently there does not exist an effective computational tool for neurological examinations. In this project, we will use computer vision tools to analyze neurological assessment videos on patients’ hand function (see an example here: https://</a:t>
            </a:r>
            <a:r>
              <a:rPr lang="en-US" sz="2000" dirty="0" err="1"/>
              <a:t>youtu.be</a:t>
            </a:r>
            <a:r>
              <a:rPr lang="en-US" sz="2000" dirty="0"/>
              <a:t>/bhkCB0qojZk).</a:t>
            </a:r>
          </a:p>
        </p:txBody>
      </p:sp>
    </p:spTree>
    <p:extLst>
      <p:ext uri="{BB962C8B-B14F-4D97-AF65-F5344CB8AC3E}">
        <p14:creationId xmlns:p14="http://schemas.microsoft.com/office/powerpoint/2010/main" val="369214562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solidFill>
                  <a:schemeClr val="accent6"/>
                </a:solidFill>
              </a:rPr>
              <a:t>Markerless</a:t>
            </a:r>
            <a:r>
              <a:rPr lang="en-US" dirty="0">
                <a:solidFill>
                  <a:schemeClr val="accent6"/>
                </a:solidFill>
              </a:rPr>
              <a:t> pose analysis for hand injury</a:t>
            </a:r>
          </a:p>
        </p:txBody>
      </p:sp>
      <p:sp>
        <p:nvSpPr>
          <p:cNvPr id="3" name="Content Placeholder 2"/>
          <p:cNvSpPr>
            <a:spLocks noGrp="1"/>
          </p:cNvSpPr>
          <p:nvPr>
            <p:ph idx="1"/>
          </p:nvPr>
        </p:nvSpPr>
        <p:spPr>
          <a:xfrm>
            <a:off x="685800" y="1143000"/>
            <a:ext cx="7772400" cy="5257800"/>
          </a:xfrm>
        </p:spPr>
        <p:txBody>
          <a:bodyPr/>
          <a:lstStyle/>
          <a:p>
            <a:pPr marL="0" indent="0">
              <a:buNone/>
            </a:pPr>
            <a:r>
              <a:rPr lang="en-US" b="1" dirty="0"/>
              <a:t>Student responsibilities</a:t>
            </a:r>
            <a:endParaRPr lang="en-US" dirty="0"/>
          </a:p>
          <a:p>
            <a:r>
              <a:rPr lang="en-US" sz="1800" dirty="0"/>
              <a:t>Testing and benchmarking current state-of-art computer vision tools; detecting problems, such as occlusion, speed, etc. and evaluating existing algorithms by conducting experiments on patient and healthy hand movement videos</a:t>
            </a:r>
          </a:p>
          <a:p>
            <a:r>
              <a:rPr lang="en-US" sz="1800" dirty="0"/>
              <a:t>Building models for healthy and impaired hand movement</a:t>
            </a:r>
          </a:p>
          <a:p>
            <a:r>
              <a:rPr lang="en-US" sz="1800" dirty="0"/>
              <a:t>Developing and/or improving upon computational algorithms of pose analysis</a:t>
            </a:r>
          </a:p>
          <a:p>
            <a:pPr marL="0" indent="0">
              <a:buNone/>
            </a:pPr>
            <a:endParaRPr lang="en-US" sz="2000" b="1" dirty="0"/>
          </a:p>
          <a:p>
            <a:pPr marL="0" indent="0">
              <a:buNone/>
            </a:pPr>
            <a:r>
              <a:rPr lang="en-US" b="1" dirty="0"/>
              <a:t>Deliverables</a:t>
            </a:r>
            <a:endParaRPr lang="en-US" dirty="0"/>
          </a:p>
          <a:p>
            <a:r>
              <a:rPr lang="en-US" sz="1800" dirty="0"/>
              <a:t>A new tool/algorithm for hand-pose analysis for hand injury</a:t>
            </a:r>
          </a:p>
          <a:p>
            <a:r>
              <a:rPr lang="en-US" sz="1800" dirty="0"/>
              <a:t>A possible research paper on clinical application of hand-pose analysis and/or computer vision methods</a:t>
            </a:r>
          </a:p>
        </p:txBody>
      </p:sp>
    </p:spTree>
    <p:extLst>
      <p:ext uri="{BB962C8B-B14F-4D97-AF65-F5344CB8AC3E}">
        <p14:creationId xmlns:p14="http://schemas.microsoft.com/office/powerpoint/2010/main" val="224331906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solidFill>
                  <a:schemeClr val="accent6"/>
                </a:solidFill>
              </a:rPr>
              <a:t>Markerless</a:t>
            </a:r>
            <a:r>
              <a:rPr lang="en-US" dirty="0">
                <a:solidFill>
                  <a:schemeClr val="accent6"/>
                </a:solidFill>
              </a:rPr>
              <a:t> pose analysis for hand injury</a:t>
            </a:r>
          </a:p>
        </p:txBody>
      </p:sp>
      <p:sp>
        <p:nvSpPr>
          <p:cNvPr id="3" name="Content Placeholder 2"/>
          <p:cNvSpPr>
            <a:spLocks noGrp="1"/>
          </p:cNvSpPr>
          <p:nvPr>
            <p:ph idx="1"/>
          </p:nvPr>
        </p:nvSpPr>
        <p:spPr>
          <a:xfrm>
            <a:off x="685800" y="1219200"/>
            <a:ext cx="7772400" cy="5181600"/>
          </a:xfrm>
        </p:spPr>
        <p:txBody>
          <a:bodyPr/>
          <a:lstStyle/>
          <a:p>
            <a:r>
              <a:rPr lang="en-US" b="1" dirty="0"/>
              <a:t>Group size</a:t>
            </a:r>
            <a:r>
              <a:rPr lang="en-US" dirty="0"/>
              <a:t>: 1-2 students</a:t>
            </a:r>
          </a:p>
          <a:p>
            <a:r>
              <a:rPr lang="en-US" b="1" dirty="0"/>
              <a:t>Required skills</a:t>
            </a:r>
            <a:r>
              <a:rPr lang="en-US" dirty="0"/>
              <a:t>: </a:t>
            </a:r>
          </a:p>
          <a:p>
            <a:pPr lvl="1"/>
            <a:r>
              <a:rPr lang="en-US" sz="2000" dirty="0"/>
              <a:t>Experience in computer vision</a:t>
            </a:r>
          </a:p>
          <a:p>
            <a:pPr lvl="1"/>
            <a:r>
              <a:rPr lang="en-US" sz="2000" dirty="0"/>
              <a:t>Efficient with program languages and computational tools such as Python, </a:t>
            </a:r>
            <a:r>
              <a:rPr lang="en-US" sz="2000" dirty="0" err="1"/>
              <a:t>Matlab</a:t>
            </a:r>
            <a:r>
              <a:rPr lang="en-US" sz="2000" dirty="0"/>
              <a:t>, C++</a:t>
            </a:r>
          </a:p>
          <a:p>
            <a:r>
              <a:rPr lang="en-US" b="1" dirty="0"/>
              <a:t>Mentors</a:t>
            </a:r>
            <a:r>
              <a:rPr lang="en-US" dirty="0"/>
              <a:t>: Drs. Jing Xu (</a:t>
            </a:r>
            <a:r>
              <a:rPr lang="en-US" dirty="0" err="1"/>
              <a:t>jing.xu@jhu.edu</a:t>
            </a:r>
            <a:r>
              <a:rPr lang="en-US" dirty="0"/>
              <a:t>), Haider Ali</a:t>
            </a:r>
          </a:p>
          <a:p>
            <a:pPr marL="0" indent="0">
              <a:buNone/>
            </a:pPr>
            <a:endParaRPr lang="en-US" dirty="0"/>
          </a:p>
        </p:txBody>
      </p:sp>
    </p:spTree>
    <p:extLst>
      <p:ext uri="{BB962C8B-B14F-4D97-AF65-F5344CB8AC3E}">
        <p14:creationId xmlns:p14="http://schemas.microsoft.com/office/powerpoint/2010/main" val="3576426244"/>
      </p:ext>
    </p:extLst>
  </p:cSld>
  <p:clrMapOvr>
    <a:masterClrMapping/>
  </p:clrMapOvr>
</p:sld>
</file>

<file path=ppt/theme/theme1.xml><?xml version="1.0" encoding="utf-8"?>
<a:theme xmlns:a="http://schemas.openxmlformats.org/drawingml/2006/main" name="CIS-Lecture">
  <a:themeElements>
    <a:clrScheme name="CIS-Lectur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CIS-Lectur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chemeClr val="tx1"/>
            </a:solidFill>
            <a:effectLst/>
            <a:latin typeface="Arial" pitchFamily="-65"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chemeClr val="tx1"/>
            </a:solidFill>
            <a:effectLst/>
            <a:latin typeface="Arial" pitchFamily="-65" charset="0"/>
          </a:defRPr>
        </a:defPPr>
      </a:lstStyle>
    </a:lnDef>
  </a:objectDefaults>
  <a:extraClrSchemeLst>
    <a:extraClrScheme>
      <a:clrScheme name="CIS-Lectur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CIS-Lecture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CIS-Lecture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CIS-Lecture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CIS-Lecture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CIS-Lecture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CIS-Lecture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CIS-Lecture</Template>
  <TotalTime>6152</TotalTime>
  <Words>253</Words>
  <Application>Microsoft Macintosh PowerPoint</Application>
  <PresentationFormat>On-screen Show (4:3)</PresentationFormat>
  <Paragraphs>18</Paragraphs>
  <Slides>3</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vt:i4>
      </vt:variant>
    </vt:vector>
  </HeadingPairs>
  <TitlesOfParts>
    <vt:vector size="7" baseType="lpstr">
      <vt:lpstr>ＭＳ Ｐゴシック</vt:lpstr>
      <vt:lpstr>Arial</vt:lpstr>
      <vt:lpstr>Times New Roman</vt:lpstr>
      <vt:lpstr>CIS-Lecture</vt:lpstr>
      <vt:lpstr>Markerless pose analysis for hand injury</vt:lpstr>
      <vt:lpstr>Markerless pose analysis for hand injury</vt:lpstr>
      <vt:lpstr>Markerless pose analysis for hand injury</vt:lpstr>
    </vt:vector>
  </TitlesOfParts>
  <Company>Johns Hopkins University</Company>
  <LinksUpToDate>false</LinksUpToDate>
  <SharedDoc>false</SharedDoc>
  <HyperlinksChanged>false</HyperlinksChanged>
  <AppVersion>16.0016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Possible projects (examples)</dc:title>
  <dc:creator>R. H. Taylor</dc:creator>
  <cp:lastModifiedBy>Russell Taylor</cp:lastModifiedBy>
  <cp:revision>109</cp:revision>
  <cp:lastPrinted>1998-01-12T19:42:20Z</cp:lastPrinted>
  <dcterms:created xsi:type="dcterms:W3CDTF">2014-01-14T11:21:36Z</dcterms:created>
  <dcterms:modified xsi:type="dcterms:W3CDTF">2019-01-27T16:11:09Z</dcterms:modified>
</cp:coreProperties>
</file>