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1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A1BD9-1BCE-49B5-A6AC-44E6ADBAA352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D69A6-2C60-4EA5-9C92-075023B3A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B8D45-C649-4DA0-8FC2-4984FFC1F17F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D67A8-66D6-4046-B86B-21404B069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51F-1A07-4CE5-B9B7-76E89115D048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BE48-CE3E-4906-BC02-C9B0BB3C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51F-1A07-4CE5-B9B7-76E89115D048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BE48-CE3E-4906-BC02-C9B0BB3C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51F-1A07-4CE5-B9B7-76E89115D048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BE48-CE3E-4906-BC02-C9B0BB3C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51F-1A07-4CE5-B9B7-76E89115D048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BE48-CE3E-4906-BC02-C9B0BB3C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51F-1A07-4CE5-B9B7-76E89115D048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BE48-CE3E-4906-BC02-C9B0BB3C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51F-1A07-4CE5-B9B7-76E89115D048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BE48-CE3E-4906-BC02-C9B0BB3C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51F-1A07-4CE5-B9B7-76E89115D048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BE48-CE3E-4906-BC02-C9B0BB3C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51F-1A07-4CE5-B9B7-76E89115D048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BE48-CE3E-4906-BC02-C9B0BB3C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51F-1A07-4CE5-B9B7-76E89115D048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BE48-CE3E-4906-BC02-C9B0BB3C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51F-1A07-4CE5-B9B7-76E89115D048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BE48-CE3E-4906-BC02-C9B0BB3C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51F-1A07-4CE5-B9B7-76E89115D048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BE48-CE3E-4906-BC02-C9B0BB3C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0F51F-1A07-4CE5-B9B7-76E89115D048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4BE48-CE3E-4906-BC02-C9B0BB3C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tudy.in/node/506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tream.goodwin.drexel.edu/womenincoaching/wp-content/uploads/2012/02/barrier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eeexplore.ieee.org/xpl/freeabs_all.jsp?arnumber=5980285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books/NBK53003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mcmaster.ca/~sirouspour/images/common/phantom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monarchmedicalproducts.com/products_2012/upload/products/1332857419-Emmet%20Hook%20Angled.png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Benefit of Force Feedback in Surgery: Examination of  Blunt Dissection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Manish Mehta</a:t>
            </a:r>
          </a:p>
          <a:p>
            <a:r>
              <a:rPr lang="en-US" sz="2000" dirty="0" smtClean="0"/>
              <a:t>Group 5</a:t>
            </a:r>
          </a:p>
          <a:p>
            <a:r>
              <a:rPr lang="en-US" sz="2000" dirty="0" smtClean="0"/>
              <a:t>Mentors: Michael </a:t>
            </a:r>
            <a:r>
              <a:rPr lang="en-US" sz="2000" dirty="0" err="1" smtClean="0"/>
              <a:t>Kutzer</a:t>
            </a:r>
            <a:r>
              <a:rPr lang="en-US" sz="2000" dirty="0" smtClean="0"/>
              <a:t>, Ryan Murphy, </a:t>
            </a:r>
            <a:r>
              <a:rPr lang="en-US" sz="2000" dirty="0" err="1" smtClean="0"/>
              <a:t>Mehran</a:t>
            </a:r>
            <a:r>
              <a:rPr lang="en-US" sz="2000" dirty="0" smtClean="0"/>
              <a:t> Armand</a:t>
            </a:r>
          </a:p>
          <a:p>
            <a:r>
              <a:rPr lang="en-US" sz="2000" dirty="0" smtClean="0"/>
              <a:t>Team Members: </a:t>
            </a:r>
            <a:r>
              <a:rPr lang="en-US" sz="2000" dirty="0" err="1" smtClean="0"/>
              <a:t>Piyush</a:t>
            </a:r>
            <a:r>
              <a:rPr lang="en-US" sz="2000" dirty="0" smtClean="0"/>
              <a:t> </a:t>
            </a:r>
            <a:r>
              <a:rPr lang="en-US" sz="2000" dirty="0" err="1" smtClean="0"/>
              <a:t>Poddar</a:t>
            </a:r>
            <a:r>
              <a:rPr lang="en-US" sz="2000" dirty="0" smtClean="0"/>
              <a:t>, Jessie Young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Feedback via endoscope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8800"/>
            <a:ext cx="726509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45720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http://www.ustudy.in/node/5066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Expose the artery by clearing away surrounding tissue. Minimize damage.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828800"/>
            <a:ext cx="55435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28800" y="167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Surgical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44958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Wagner et al.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524000"/>
            <a:ext cx="9029700" cy="220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3581400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Drawn from multiple levels of training—from completely inexperienced to practicing surgeons. n=20</a:t>
            </a:r>
          </a:p>
          <a:p>
            <a:endParaRPr lang="en-US" sz="3200" dirty="0"/>
          </a:p>
          <a:p>
            <a:r>
              <a:rPr lang="en-US" sz="3200" dirty="0" smtClean="0"/>
              <a:t>Each group performed task at 3 levels of force feedback gain: 0%, 37%,75%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14478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Wagner et al.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Applied Forces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Number of ‘errors’</a:t>
            </a:r>
          </a:p>
          <a:p>
            <a:pPr marL="971550" lvl="1" indent="-514350">
              <a:buNone/>
            </a:pPr>
            <a:r>
              <a:rPr lang="en-US" sz="2000" dirty="0" smtClean="0"/>
              <a:t>‘any scratch or puncture of the artery that produced visible damage to the artery, corresponding to a 1.0 N force’ (Wagner et al.)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Length of dissection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Area of surrounding tissue affected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Applied Forces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38385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86000"/>
            <a:ext cx="42481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124200"/>
            <a:ext cx="38862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54864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Note that duration and magnitude of force drops as FF gain goes up!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11430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Wagner et al.</a:t>
            </a:r>
            <a:endParaRPr lang="en-US" sz="12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2133600"/>
            <a:ext cx="4572000" cy="29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Number of errors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19200"/>
            <a:ext cx="5673687" cy="353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71600" y="48006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Number of errors goes down as FF gain goes up. Also, note that attending surgeons had highest number of errors.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600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Wagner et al.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Length dissected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5719916" cy="354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51816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Length dissected is not a function of force feedback.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219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Wagner et al.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Area of surrounding tissue affected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588201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51816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Area of surrounding tissue affected is also not a function of force feedback.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how does force feedback benefit surgery?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High levels</a:t>
            </a:r>
            <a:r>
              <a:rPr lang="en-US" dirty="0" smtClean="0">
                <a:sym typeface="Wingdings" pitchFamily="2" charset="2"/>
              </a:rPr>
              <a:t> physical barrier and guide</a:t>
            </a:r>
          </a:p>
          <a:p>
            <a:pPr marL="514350" indent="-514350">
              <a:buNone/>
            </a:pPr>
            <a:r>
              <a:rPr lang="en-US" dirty="0" smtClean="0"/>
              <a:t>                         more intuitive</a:t>
            </a:r>
          </a:p>
          <a:p>
            <a:pPr marL="514350" indent="-514350">
              <a:buNone/>
            </a:pPr>
            <a:r>
              <a:rPr lang="en-US" dirty="0" smtClean="0"/>
              <a:t>Lower </a:t>
            </a:r>
            <a:r>
              <a:rPr lang="en-US" dirty="0" err="1" smtClean="0"/>
              <a:t>levels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supplemental</a:t>
            </a:r>
            <a:r>
              <a:rPr lang="en-US" dirty="0" smtClean="0"/>
              <a:t> source of information</a:t>
            </a:r>
            <a:endParaRPr lang="en-US" dirty="0"/>
          </a:p>
        </p:txBody>
      </p:sp>
      <p:pic>
        <p:nvPicPr>
          <p:cNvPr id="13314" name="Picture 2" descr="barrier.jpg (700×63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86200"/>
            <a:ext cx="2667000" cy="24193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67000" y="6396335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http://stream.goodwin.drexel.edu/womenincoaching/wp-content/uploads/2012/02/barrier.jpg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surgeons operate with higher forces?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situation did not have all cues (color, functional change, etc.) that they expected from their experience</a:t>
            </a:r>
          </a:p>
          <a:p>
            <a:r>
              <a:rPr lang="en-US" dirty="0" smtClean="0"/>
              <a:t>Interface was different than typical surgical tool</a:t>
            </a:r>
          </a:p>
          <a:p>
            <a:r>
              <a:rPr lang="en-US" dirty="0" smtClean="0"/>
              <a:t>Surgeons more comfortable with damaging tissue</a:t>
            </a:r>
          </a:p>
          <a:p>
            <a:r>
              <a:rPr lang="en-US" dirty="0" smtClean="0"/>
              <a:t>Showing off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Haptic</a:t>
            </a:r>
            <a:r>
              <a:rPr lang="en-US" dirty="0" smtClean="0"/>
              <a:t> Interface for Surgical Manipulator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an intuitive interface for a surgical manipulator intended for use in hip </a:t>
            </a:r>
            <a:r>
              <a:rPr lang="en-US" dirty="0" err="1" smtClean="0"/>
              <a:t>osteolysis</a:t>
            </a:r>
            <a:r>
              <a:rPr lang="en-US" dirty="0" smtClean="0"/>
              <a:t> surgery.</a:t>
            </a:r>
          </a:p>
          <a:p>
            <a:r>
              <a:rPr lang="en-US" dirty="0" smtClean="0"/>
              <a:t>Utilize </a:t>
            </a:r>
            <a:r>
              <a:rPr lang="en-US" dirty="0" err="1" smtClean="0"/>
              <a:t>haptic</a:t>
            </a:r>
            <a:r>
              <a:rPr lang="en-US" dirty="0" smtClean="0"/>
              <a:t> feedback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3378642" cy="279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JBJA0791218340G0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2590800" cy="1987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6019800"/>
            <a:ext cx="3124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FF"/>
                </a:solidFill>
                <a:latin typeface="+mj-lt"/>
              </a:rPr>
              <a:t>http://www.jbjs.org/data/Journals/JBJS/759/JBJA0791218340G03.jpegc</a:t>
            </a:r>
            <a:endParaRPr lang="en-US" sz="11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5638800"/>
            <a:ext cx="3124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hlinkClick r:id="rId4"/>
              </a:rPr>
              <a:t>http://ieeexplore.ieee.org/xpl/freeabs_all.jsp?arnumber=5980285</a:t>
            </a:r>
            <a:endParaRPr lang="en-US" sz="1100" dirty="0">
              <a:solidFill>
                <a:srgbClr val="FFFF66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and 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that force feedback is indeed useful</a:t>
            </a:r>
          </a:p>
          <a:p>
            <a:r>
              <a:rPr lang="en-US" dirty="0" smtClean="0"/>
              <a:t>Hints at a difference in the way the mind processes force feedback: constraint vs. information</a:t>
            </a:r>
          </a:p>
          <a:p>
            <a:r>
              <a:rPr lang="en-US" dirty="0" smtClean="0"/>
              <a:t>Confirms that the decision to pursue force feedback as part of our project is 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Measured and compared multiple factors</a:t>
            </a:r>
          </a:p>
          <a:p>
            <a:r>
              <a:rPr lang="en-US" dirty="0" smtClean="0"/>
              <a:t>Used clay phantom for consistency between trials and then confirmed with biological model</a:t>
            </a:r>
          </a:p>
          <a:p>
            <a:r>
              <a:rPr lang="en-US" dirty="0" smtClean="0"/>
              <a:t>Interesting conjecture about physical constraint vs. information</a:t>
            </a:r>
          </a:p>
          <a:p>
            <a:r>
              <a:rPr lang="en-US" dirty="0" smtClean="0"/>
              <a:t>Interesting result about surgeon force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3048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Bad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6764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sample size (only 20 subject split across 5 groups)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Grad students had prior experience with Phantom®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Only modeled</a:t>
            </a:r>
            <a:r>
              <a:rPr lang="en-US" sz="3200" dirty="0" smtClean="0"/>
              <a:t> one type of tissue (plastic deformation)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two gains considered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 the difference between force feedback providing physical constraint and that providing information</a:t>
            </a:r>
          </a:p>
          <a:p>
            <a:r>
              <a:rPr lang="en-US" dirty="0" smtClean="0"/>
              <a:t>Increase sample size</a:t>
            </a:r>
          </a:p>
          <a:p>
            <a:r>
              <a:rPr lang="en-US" dirty="0" smtClean="0"/>
              <a:t>Test more types of tissue and extend further trials on biological tissue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paper and interesting read!</a:t>
            </a:r>
          </a:p>
          <a:p>
            <a:r>
              <a:rPr lang="en-US" dirty="0" smtClean="0"/>
              <a:t>Some results were somewhat non-intuitive</a:t>
            </a:r>
          </a:p>
          <a:p>
            <a:r>
              <a:rPr lang="en-US" dirty="0" smtClean="0"/>
              <a:t>Stumbled upon very interesting result about the way that surgeons operate</a:t>
            </a:r>
            <a:endParaRPr lang="en-US" b="1" dirty="0"/>
          </a:p>
          <a:p>
            <a:r>
              <a:rPr lang="en-US" dirty="0" smtClean="0"/>
              <a:t>Achieved results that are significant and important to work in robotic surgery</a:t>
            </a:r>
          </a:p>
          <a:p>
            <a:r>
              <a:rPr lang="en-US" dirty="0" smtClean="0"/>
              <a:t>Suggests further work in field (i.e. investigating more FF gains,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Comments or 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8229600" cy="1143000"/>
          </a:xfrm>
        </p:spPr>
        <p:txBody>
          <a:bodyPr/>
          <a:lstStyle/>
          <a:p>
            <a:r>
              <a:rPr lang="en-US" dirty="0" smtClean="0"/>
              <a:t>Why this paper?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"/>
            <a:ext cx="80365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paper?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haptic</a:t>
            </a:r>
            <a:r>
              <a:rPr lang="en-US" dirty="0" smtClean="0"/>
              <a:t> feedback useful? Or just trite?</a:t>
            </a:r>
          </a:p>
          <a:p>
            <a:r>
              <a:rPr lang="en-US" dirty="0" smtClean="0"/>
              <a:t>Rigid tissue was analyzed, which is similar to the environment in which the manipulator will be used</a:t>
            </a:r>
          </a:p>
          <a:p>
            <a:r>
              <a:rPr lang="en-US" dirty="0" smtClean="0"/>
              <a:t>This group also used a Phantom® </a:t>
            </a:r>
            <a:r>
              <a:rPr lang="en-US" dirty="0" err="1" smtClean="0"/>
              <a:t>haptic</a:t>
            </a:r>
            <a:r>
              <a:rPr lang="en-US" dirty="0" smtClean="0"/>
              <a:t> controller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u="sng" dirty="0" smtClean="0"/>
              <a:t>Questions:</a:t>
            </a:r>
          </a:p>
          <a:p>
            <a:pPr algn="ctr">
              <a:buNone/>
            </a:pPr>
            <a:r>
              <a:rPr lang="en-US" dirty="0" smtClean="0"/>
              <a:t>Is </a:t>
            </a:r>
            <a:r>
              <a:rPr lang="en-US" dirty="0" err="1" smtClean="0"/>
              <a:t>haptic</a:t>
            </a:r>
            <a:r>
              <a:rPr lang="en-US" dirty="0" smtClean="0"/>
              <a:t> feedback for the surgeon a useful addition to robotic surgery? What is the role of </a:t>
            </a:r>
            <a:r>
              <a:rPr lang="en-US" dirty="0" err="1" smtClean="0"/>
              <a:t>haptic</a:t>
            </a:r>
            <a:r>
              <a:rPr lang="en-US" dirty="0" smtClean="0"/>
              <a:t> feedback in assisting the surgeon?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u="sng" dirty="0" smtClean="0"/>
              <a:t>Results:</a:t>
            </a:r>
          </a:p>
          <a:p>
            <a:pPr algn="ctr">
              <a:buNone/>
            </a:pPr>
            <a:r>
              <a:rPr lang="en-US" dirty="0" err="1" smtClean="0"/>
              <a:t>Haptic</a:t>
            </a:r>
            <a:r>
              <a:rPr lang="en-US" dirty="0" smtClean="0"/>
              <a:t> feedback decreases the amount of force users applied to tissue, resulting in less tissue damage. Larger feedback gains show more benefit, even for experienced surgeons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Tissue damage in surgery is bad</a:t>
            </a:r>
          </a:p>
          <a:p>
            <a:pPr lvl="1"/>
            <a:r>
              <a:rPr lang="en-US" dirty="0" smtClean="0"/>
              <a:t>It can cause complications and extend hospital stays</a:t>
            </a:r>
            <a:endParaRPr lang="en-US" dirty="0"/>
          </a:p>
        </p:txBody>
      </p:sp>
      <p:pic>
        <p:nvPicPr>
          <p:cNvPr id="2050" name="Picture 2" descr="C:\Users\BIGSS\Downloads\sec1f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276600"/>
            <a:ext cx="5172075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0" y="62484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http://www.ncbi.nlm.nih.gov/books/NBK53003/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36004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4267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http://www.ece.mcmaster.ca/~sirouspour/images/common/phantom.jpg</a:t>
            </a:r>
            <a:endParaRPr lang="en-US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5105400"/>
            <a:ext cx="7058026" cy="83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95400" y="5791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5"/>
              </a:rPr>
              <a:t>http://monarchmedicalproducts.com/products_2012/upload/products/1332857419-Emmet%20Hook%20Angled.png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4953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 angle hook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1219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Phantom® </a:t>
            </a:r>
            <a:r>
              <a:rPr lang="en-US" dirty="0" err="1" smtClean="0"/>
              <a:t>haptic</a:t>
            </a:r>
            <a:r>
              <a:rPr lang="en-US" dirty="0" smtClean="0"/>
              <a:t> controller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1828800"/>
            <a:ext cx="4202254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334000" y="1600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for dissection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39624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Wagner et al.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710242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4648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876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One Phantom controller is used as the surgical robot. The other is used as the controller.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9050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Wagner et al.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710242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4572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Force feedback is transformed to the proximal end of shaft by assuming shaft acts as a perfect lever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791200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14400" y="19050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Wagner et al.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725</Words>
  <Application>Microsoft Office PowerPoint</Application>
  <PresentationFormat>On-screen Show (4:3)</PresentationFormat>
  <Paragraphs>101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Benefit of Force Feedback in Surgery: Examination of  Blunt Dissection</vt:lpstr>
      <vt:lpstr>Haptic Interface for Surgical Manipulator</vt:lpstr>
      <vt:lpstr>Why this paper?</vt:lpstr>
      <vt:lpstr>Why this paper?</vt:lpstr>
      <vt:lpstr>Slide 5</vt:lpstr>
      <vt:lpstr>So what?</vt:lpstr>
      <vt:lpstr>Background</vt:lpstr>
      <vt:lpstr>Experimental setup</vt:lpstr>
      <vt:lpstr>Experimental setup</vt:lpstr>
      <vt:lpstr>Visual Feedback via endoscope</vt:lpstr>
      <vt:lpstr>Task</vt:lpstr>
      <vt:lpstr>Subjects</vt:lpstr>
      <vt:lpstr>Measures</vt:lpstr>
      <vt:lpstr>Results: Applied Forces</vt:lpstr>
      <vt:lpstr>Results: Number of errors</vt:lpstr>
      <vt:lpstr>Results: Length dissected</vt:lpstr>
      <vt:lpstr>Results: Area of surrounding tissue affected</vt:lpstr>
      <vt:lpstr>So how does force feedback benefit surgery?</vt:lpstr>
      <vt:lpstr>Why did surgeons operate with higher forces?</vt:lpstr>
      <vt:lpstr>Importance and relevance</vt:lpstr>
      <vt:lpstr>Good</vt:lpstr>
      <vt:lpstr>Future work</vt:lpstr>
      <vt:lpstr>Conclusions</vt:lpstr>
      <vt:lpstr>Comments or questions?</vt:lpstr>
    </vt:vector>
  </TitlesOfParts>
  <Company>JHUAPL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Benefit of Force Feedback in Surgery: Examination of  Blunt Dissection</dc:title>
  <dc:creator>BIGSS</dc:creator>
  <cp:lastModifiedBy>BIGSS</cp:lastModifiedBy>
  <cp:revision>80</cp:revision>
  <dcterms:created xsi:type="dcterms:W3CDTF">2012-04-12T16:10:10Z</dcterms:created>
  <dcterms:modified xsi:type="dcterms:W3CDTF">2012-04-14T21:15:16Z</dcterms:modified>
</cp:coreProperties>
</file>