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74631682"/>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 name="image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 name="Shape 14"/>
          <p:cNvSpPr>
            <a:spLocks noGrp="1"/>
          </p:cNvSpPr>
          <p:nvPr>
            <p:ph type="title"/>
          </p:nvPr>
        </p:nvSpPr>
        <p:spPr>
          <a:xfrm>
            <a:off x="358775" y="1827213"/>
            <a:ext cx="8424865" cy="1295402"/>
          </a:xfrm>
          <a:prstGeom prst="rect">
            <a:avLst/>
          </a:prstGeom>
        </p:spPr>
        <p:txBody>
          <a:bodyPr anchor="t"/>
          <a:lstStyle>
            <a:lvl1pPr>
              <a:defRPr sz="3200">
                <a:solidFill>
                  <a:srgbClr val="FFFFFF"/>
                </a:solidFill>
              </a:defRPr>
            </a:lvl1pPr>
          </a:lstStyle>
          <a:p>
            <a:r>
              <a:t>Title Text</a:t>
            </a:r>
          </a:p>
        </p:txBody>
      </p:sp>
      <p:sp>
        <p:nvSpPr>
          <p:cNvPr id="15" name="Shape 15"/>
          <p:cNvSpPr>
            <a:spLocks noGrp="1"/>
          </p:cNvSpPr>
          <p:nvPr>
            <p:ph type="body" sz="quarter" idx="1"/>
          </p:nvPr>
        </p:nvSpPr>
        <p:spPr>
          <a:xfrm>
            <a:off x="358775" y="1143000"/>
            <a:ext cx="8424865" cy="685800"/>
          </a:xfrm>
          <a:prstGeom prst="rect">
            <a:avLst/>
          </a:prstGeom>
        </p:spPr>
        <p:txBody>
          <a:bodyPr anchor="b"/>
          <a:lstStyle>
            <a:lvl1pPr marL="0" indent="0">
              <a:buSzTx/>
              <a:buNone/>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6553200" y="6221731"/>
            <a:ext cx="273654"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p>
            <a:r>
              <a:t>Title Text</a:t>
            </a:r>
          </a:p>
        </p:txBody>
      </p:sp>
      <p:sp>
        <p:nvSpPr>
          <p:cNvPr id="97" name="Shape 9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5" name="Shape 105"/>
          <p:cNvSpPr>
            <a:spLocks noGrp="1"/>
          </p:cNvSpPr>
          <p:nvPr>
            <p:ph type="title"/>
          </p:nvPr>
        </p:nvSpPr>
        <p:spPr>
          <a:xfrm>
            <a:off x="6678613" y="914400"/>
            <a:ext cx="2105027" cy="5257800"/>
          </a:xfrm>
          <a:prstGeom prst="rect">
            <a:avLst/>
          </a:prstGeom>
        </p:spPr>
        <p:txBody>
          <a:bodyPr/>
          <a:lstStyle/>
          <a:p>
            <a:r>
              <a:t>Title Text</a:t>
            </a:r>
          </a:p>
        </p:txBody>
      </p:sp>
      <p:sp>
        <p:nvSpPr>
          <p:cNvPr id="106" name="Shape 106"/>
          <p:cNvSpPr>
            <a:spLocks noGrp="1"/>
          </p:cNvSpPr>
          <p:nvPr>
            <p:ph type="body" idx="1"/>
          </p:nvPr>
        </p:nvSpPr>
        <p:spPr>
          <a:xfrm>
            <a:off x="358775" y="914400"/>
            <a:ext cx="6167438"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32" name="image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33" name="Shape 33"/>
          <p:cNvSpPr>
            <a:spLocks noGrp="1"/>
          </p:cNvSpPr>
          <p:nvPr>
            <p:ph type="body" sz="quarter" idx="1"/>
          </p:nvPr>
        </p:nvSpPr>
        <p:spPr>
          <a:xfrm>
            <a:off x="358775" y="1143000"/>
            <a:ext cx="8424865" cy="685800"/>
          </a:xfrm>
          <a:prstGeom prst="rect">
            <a:avLst/>
          </a:prstGeom>
        </p:spPr>
        <p:txBody>
          <a:bodyPr anchor="b"/>
          <a:lstStyle>
            <a:lvl1pPr marL="0" indent="0">
              <a:buSzTx/>
              <a:buNone/>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title"/>
          </p:nvPr>
        </p:nvSpPr>
        <p:spPr>
          <a:xfrm>
            <a:off x="358775" y="1828800"/>
            <a:ext cx="8424865" cy="1295400"/>
          </a:xfrm>
          <a:prstGeom prst="rect">
            <a:avLst/>
          </a:prstGeom>
        </p:spPr>
        <p:txBody>
          <a:bodyPr anchor="t"/>
          <a:lstStyle>
            <a:lvl1pPr>
              <a:defRPr sz="3200">
                <a:solidFill>
                  <a:srgbClr val="FFFFFF"/>
                </a:solidFill>
              </a:defRPr>
            </a:lvl1pPr>
          </a:lstStyle>
          <a:p>
            <a:r>
              <a:t>Title Text</a:t>
            </a:r>
          </a:p>
        </p:txBody>
      </p:sp>
      <p:sp>
        <p:nvSpPr>
          <p:cNvPr id="35" name="Shape 35"/>
          <p:cNvSpPr>
            <a:spLocks noGrp="1"/>
          </p:cNvSpPr>
          <p:nvPr>
            <p:ph type="sldNum" sz="quarter" idx="2"/>
          </p:nvPr>
        </p:nvSpPr>
        <p:spPr>
          <a:xfrm>
            <a:off x="6553200" y="6221731"/>
            <a:ext cx="273654"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r>
              <a:t>Title Text</a:t>
            </a:r>
          </a:p>
        </p:txBody>
      </p:sp>
      <p:sp>
        <p:nvSpPr>
          <p:cNvPr id="43" name="Shape 43"/>
          <p:cNvSpPr>
            <a:spLocks noGrp="1"/>
          </p:cNvSpPr>
          <p:nvPr>
            <p:ph type="body" sz="half" idx="1"/>
          </p:nvPr>
        </p:nvSpPr>
        <p:spPr>
          <a:xfrm>
            <a:off x="358775" y="1828800"/>
            <a:ext cx="4135438" cy="43434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Shape 51"/>
          <p:cNvSpPr>
            <a:spLocks noGrp="1"/>
          </p:cNvSpPr>
          <p:nvPr>
            <p:ph type="title"/>
          </p:nvPr>
        </p:nvSpPr>
        <p:spPr>
          <a:xfrm>
            <a:off x="457200" y="274638"/>
            <a:ext cx="8229600" cy="1143001"/>
          </a:xfrm>
          <a:prstGeom prst="rect">
            <a:avLst/>
          </a:prstGeom>
        </p:spPr>
        <p:txBody>
          <a:bodyPr/>
          <a:lstStyle/>
          <a:p>
            <a:r>
              <a:t>Title Text</a:t>
            </a:r>
          </a:p>
        </p:txBody>
      </p:sp>
      <p:sp>
        <p:nvSpPr>
          <p:cNvPr id="52" name="Shape 52"/>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body" sz="quarter" idx="13"/>
          </p:nvPr>
        </p:nvSpPr>
        <p:spPr>
          <a:xfrm>
            <a:off x="4645025" y="1535111"/>
            <a:ext cx="4041775" cy="639765"/>
          </a:xfrm>
          <a:prstGeom prst="rect">
            <a:avLst/>
          </a:prstGeom>
        </p:spPr>
        <p:txBody>
          <a:bodyPr anchor="b"/>
          <a:lstStyle/>
          <a:p>
            <a:endParaRP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r>
              <a:t>Click to edit Master title style</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6" name="Shape 76"/>
          <p:cNvSpPr>
            <a:spLocks noGrp="1"/>
          </p:cNvSpPr>
          <p:nvPr>
            <p:ph type="title"/>
          </p:nvPr>
        </p:nvSpPr>
        <p:spPr>
          <a:xfrm>
            <a:off x="457200" y="273050"/>
            <a:ext cx="3008315" cy="1162050"/>
          </a:xfrm>
          <a:prstGeom prst="rect">
            <a:avLst/>
          </a:prstGeom>
        </p:spPr>
        <p:txBody>
          <a:bodyPr/>
          <a:lstStyle>
            <a:lvl1pPr>
              <a:defRPr sz="2000"/>
            </a:lvl1pPr>
          </a:lstStyle>
          <a:p>
            <a:r>
              <a:t>Title Text</a:t>
            </a:r>
          </a:p>
        </p:txBody>
      </p:sp>
      <p:sp>
        <p:nvSpPr>
          <p:cNvPr id="77" name="Shape 77"/>
          <p:cNvSpPr>
            <a:spLocks noGrp="1"/>
          </p:cNvSpPr>
          <p:nvPr>
            <p:ph type="body" idx="1"/>
          </p:nvPr>
        </p:nvSpPr>
        <p:spPr>
          <a:xfrm>
            <a:off x="3575050" y="273050"/>
            <a:ext cx="5111750"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body" sz="half" idx="13"/>
          </p:nvPr>
        </p:nvSpPr>
        <p:spPr>
          <a:xfrm>
            <a:off x="457198" y="1435100"/>
            <a:ext cx="3008316" cy="4691063"/>
          </a:xfrm>
          <a:prstGeom prst="rect">
            <a:avLst/>
          </a:prstGeom>
        </p:spPr>
        <p:txBody>
          <a:bodyPr/>
          <a:lstStyle/>
          <a:p>
            <a:endParaRP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6" name="Shape 86"/>
          <p:cNvSpPr>
            <a:spLocks noGrp="1"/>
          </p:cNvSpPr>
          <p:nvPr>
            <p:ph type="title"/>
          </p:nvPr>
        </p:nvSpPr>
        <p:spPr>
          <a:xfrm>
            <a:off x="1792288" y="4800600"/>
            <a:ext cx="5486402" cy="566738"/>
          </a:xfrm>
          <a:prstGeom prst="rect">
            <a:avLst/>
          </a:prstGeom>
        </p:spPr>
        <p:txBody>
          <a:bodyPr/>
          <a:lstStyle>
            <a:lvl1pPr>
              <a:defRPr sz="2000"/>
            </a:lvl1pPr>
          </a:lstStyle>
          <a:p>
            <a:r>
              <a:t>Title Text</a:t>
            </a:r>
          </a:p>
        </p:txBody>
      </p:sp>
      <p:sp>
        <p:nvSpPr>
          <p:cNvPr id="87" name="Shape 87"/>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8" name="Shape 88"/>
          <p:cNvSpPr>
            <a:spLocks noGrp="1"/>
          </p:cNvSpPr>
          <p:nvPr>
            <p:ph type="body" sz="quarter" idx="1"/>
          </p:nvPr>
        </p:nvSpPr>
        <p:spPr>
          <a:xfrm>
            <a:off x="1792288" y="5367337"/>
            <a:ext cx="5486402" cy="804864"/>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p:cNvPicPr>
            <a:picLocks noChangeAspect="1"/>
          </p:cNvPicPr>
          <p:nvPr/>
        </p:nvPicPr>
        <p:blipFill>
          <a:blip r:embed="rId14">
            <a:extLst/>
          </a:blip>
          <a:stretch>
            <a:fillRect/>
          </a:stretch>
        </p:blipFill>
        <p:spPr>
          <a:xfrm>
            <a:off x="0" y="0"/>
            <a:ext cx="9144000" cy="6858000"/>
          </a:xfrm>
          <a:prstGeom prst="rect">
            <a:avLst/>
          </a:prstGeom>
          <a:ln w="12700">
            <a:miter lim="400000"/>
          </a:ln>
        </p:spPr>
      </p:pic>
      <p:sp>
        <p:nvSpPr>
          <p:cNvPr id="3" name="Shape 3"/>
          <p:cNvSpPr/>
          <p:nvPr/>
        </p:nvSpPr>
        <p:spPr>
          <a:xfrm>
            <a:off x="1117172" y="6456679"/>
            <a:ext cx="3759628"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defRPr sz="1200">
                <a:solidFill>
                  <a:srgbClr val="FFFFFF"/>
                </a:solidFill>
                <a:latin typeface="TUM Neue Helvetica 55 Regular"/>
                <a:ea typeface="TUM Neue Helvetica 55 Regular"/>
                <a:cs typeface="TUM Neue Helvetica 55 Regular"/>
                <a:sym typeface="TUM Neue Helvetica 55 Regular"/>
              </a:defRPr>
            </a:lvl1pPr>
          </a:lstStyle>
          <a:p>
            <a:r>
              <a:t>campar.in.tum.de + camp.lcsr.jhu.edu</a:t>
            </a:r>
          </a:p>
        </p:txBody>
      </p:sp>
      <p:sp>
        <p:nvSpPr>
          <p:cNvPr id="4" name="Shape 4"/>
          <p:cNvSpPr>
            <a:spLocks noGrp="1"/>
          </p:cNvSpPr>
          <p:nvPr>
            <p:ph type="title"/>
          </p:nvPr>
        </p:nvSpPr>
        <p:spPr>
          <a:xfrm>
            <a:off x="358775" y="228600"/>
            <a:ext cx="8404225" cy="6096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Title Text</a:t>
            </a:r>
          </a:p>
        </p:txBody>
      </p:sp>
      <p:sp>
        <p:nvSpPr>
          <p:cNvPr id="5" name="Shape 5"/>
          <p:cNvSpPr>
            <a:spLocks noGrp="1"/>
          </p:cNvSpPr>
          <p:nvPr>
            <p:ph type="body" idx="1"/>
          </p:nvPr>
        </p:nvSpPr>
        <p:spPr>
          <a:xfrm>
            <a:off x="358775" y="1066800"/>
            <a:ext cx="8424865" cy="51054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077200" y="6456680"/>
            <a:ext cx="273654" cy="269239"/>
          </a:xfrm>
          <a:prstGeom prst="rect">
            <a:avLst/>
          </a:prstGeom>
          <a:ln w="12700">
            <a:miter lim="400000"/>
          </a:ln>
        </p:spPr>
        <p:txBody>
          <a:bodyPr wrap="none" lIns="45718" tIns="45718" rIns="45718" bIns="45718" anchor="ctr">
            <a:spAutoFit/>
          </a:bodyPr>
          <a:lstStyle>
            <a:lvl1pPr>
              <a:defRPr sz="1200">
                <a:solidFill>
                  <a:srgbClr val="FFFFFF"/>
                </a:solidFill>
                <a:latin typeface="TUM Neue Helvetica 55 Regular"/>
                <a:ea typeface="TUM Neue Helvetica 55 Regular"/>
                <a:cs typeface="TUM Neue Helvetica 55 Regular"/>
                <a:sym typeface="TUM Neue Helvetica 55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9pPr>
    </p:titleStyle>
    <p:bodyStyle>
      <a:lvl1pPr marL="342900" marR="0" indent="-342900"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1pPr>
      <a:lvl2pPr marL="824592" marR="0" indent="-367392"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2pPr>
      <a:lvl3pPr marL="12083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3pPr>
      <a:lvl4pPr marL="16655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4pPr>
      <a:lvl5pPr marL="21227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5pPr>
      <a:lvl6pPr marL="25799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6pPr>
      <a:lvl7pPr marL="3037114"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7pPr>
      <a:lvl8pPr marL="3494313" marR="0" indent="-293914"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8pPr>
      <a:lvl9pPr marL="3951513" marR="0" indent="-293913" algn="l" defTabSz="914400" rtl="0" latinLnBrk="0">
        <a:lnSpc>
          <a:spcPct val="100000"/>
        </a:lnSpc>
        <a:spcBef>
          <a:spcPts val="400"/>
        </a:spcBef>
        <a:spcAft>
          <a:spcPts val="0"/>
        </a:spcAft>
        <a:buClrTx/>
        <a:buSzPct val="100000"/>
        <a:buFontTx/>
        <a:buChar char="»"/>
        <a:tabLst/>
        <a:defRPr sz="1800" b="0" i="0" u="none" strike="noStrike" cap="none" spc="0" baseline="0">
          <a:ln>
            <a:noFill/>
          </a:ln>
          <a:solidFill>
            <a:srgbClr val="333333"/>
          </a:solidFill>
          <a:uFillTx/>
          <a:latin typeface="TUM Neue Helvetica 55 Regular"/>
          <a:ea typeface="TUM Neue Helvetica 55 Regular"/>
          <a:cs typeface="TUM Neue Helvetica 55 Regular"/>
          <a:sym typeface="TUM Neue Helvetica 55 Regular"/>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UM Neue Helvetica 55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358774" y="1827213"/>
            <a:ext cx="8424865" cy="1141635"/>
          </a:xfrm>
          <a:prstGeom prst="rect">
            <a:avLst/>
          </a:prstGeom>
        </p:spPr>
        <p:txBody>
          <a:bodyPr/>
          <a:lstStyle/>
          <a:p>
            <a:r>
              <a:t>Robotic Ultrasound Needle Placement and Tracking: Robot-to-Robot Calibration</a:t>
            </a:r>
          </a:p>
        </p:txBody>
      </p:sp>
      <p:sp>
        <p:nvSpPr>
          <p:cNvPr id="125" name="Shape 125"/>
          <p:cNvSpPr>
            <a:spLocks noGrp="1"/>
          </p:cNvSpPr>
          <p:nvPr>
            <p:ph type="body" sz="quarter" idx="1"/>
          </p:nvPr>
        </p:nvSpPr>
        <p:spPr>
          <a:xfrm>
            <a:off x="358774" y="1143000"/>
            <a:ext cx="8424865" cy="685800"/>
          </a:xfrm>
          <a:prstGeom prst="rect">
            <a:avLst/>
          </a:prstGeom>
        </p:spPr>
        <p:txBody>
          <a:bodyPr/>
          <a:lstStyle/>
          <a:p>
            <a:r>
              <a:t>Computer Aided Medical Procedures</a:t>
            </a:r>
          </a:p>
        </p:txBody>
      </p:sp>
      <p:sp>
        <p:nvSpPr>
          <p:cNvPr id="126" name="Shape 126"/>
          <p:cNvSpPr/>
          <p:nvPr/>
        </p:nvSpPr>
        <p:spPr>
          <a:xfrm>
            <a:off x="347904" y="6266179"/>
            <a:ext cx="4974391" cy="370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FFFFFF"/>
                </a:solidFill>
                <a:latin typeface="TUM Neue Helvetica 55 Regular"/>
                <a:ea typeface="TUM Neue Helvetica 55 Regular"/>
                <a:cs typeface="TUM Neue Helvetica 55 Regular"/>
                <a:sym typeface="TUM Neue Helvetica 55 Regular"/>
              </a:defRPr>
            </a:lvl1pPr>
          </a:lstStyle>
          <a:p>
            <a:r>
              <a:t>Project 17: Christopher Hunt &amp; Matthew Walmer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lstStyle/>
          <a:p>
            <a:r>
              <a:t>Algorithm </a:t>
            </a:r>
            <a:r>
              <a:rPr baseline="31999"/>
              <a:t>#</a:t>
            </a:r>
            <a:r>
              <a:t>4: RGB-D Depth Only</a:t>
            </a:r>
          </a:p>
        </p:txBody>
      </p:sp>
      <p:sp>
        <p:nvSpPr>
          <p:cNvPr id="328" name="Shape 328"/>
          <p:cNvSpPr>
            <a:spLocks noGrp="1"/>
          </p:cNvSpPr>
          <p:nvPr>
            <p:ph type="sldNum" sz="quarter" idx="4294967295"/>
          </p:nvPr>
        </p:nvSpPr>
        <p:spPr>
          <a:xfrm>
            <a:off x="8077200" y="6456679"/>
            <a:ext cx="273654"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graphicFrame>
        <p:nvGraphicFramePr>
          <p:cNvPr id="329" name="Table 329"/>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330" name="Shape 330"/>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
        <p:nvSpPr>
          <p:cNvPr id="331" name="Shape 331"/>
          <p:cNvSpPr/>
          <p:nvPr/>
        </p:nvSpPr>
        <p:spPr>
          <a:xfrm>
            <a:off x="346685" y="1377587"/>
            <a:ext cx="4129663" cy="3787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As a maximum deliverable, we are going to experiment with a non-feature based calibration that relies on solely the depth information of the RGB-D cameras.</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This is applicable in cases where there is no distinct contrast of colors or brightnesses to generate features from. An example of this would be in the OR when a tarp is placed over the patient.</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This method would use a form of ICP to align the uniform point clouds generated from the depth information. However, because the robots are viewing surfaces from very different angles, it requires a more robust ICP algorithm.</a:t>
            </a:r>
          </a:p>
        </p:txBody>
      </p:sp>
      <p:pic>
        <p:nvPicPr>
          <p:cNvPr id="332" name="depth.png"/>
          <p:cNvPicPr>
            <a:picLocks noChangeAspect="1"/>
          </p:cNvPicPr>
          <p:nvPr/>
        </p:nvPicPr>
        <p:blipFill>
          <a:blip r:embed="rId2">
            <a:extLst/>
          </a:blip>
          <a:stretch>
            <a:fillRect/>
          </a:stretch>
        </p:blipFill>
        <p:spPr>
          <a:xfrm>
            <a:off x="5511073" y="902483"/>
            <a:ext cx="2676352" cy="5053034"/>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prstGeom prst="rect">
            <a:avLst/>
          </a:prstGeom>
        </p:spPr>
        <p:txBody>
          <a:bodyPr/>
          <a:lstStyle/>
          <a:p>
            <a:r>
              <a:t>Deliverables</a:t>
            </a:r>
          </a:p>
        </p:txBody>
      </p:sp>
      <p:sp>
        <p:nvSpPr>
          <p:cNvPr id="335" name="Shape 335"/>
          <p:cNvSpPr>
            <a:spLocks noGrp="1"/>
          </p:cNvSpPr>
          <p:nvPr>
            <p:ph type="body" idx="1"/>
          </p:nvPr>
        </p:nvSpPr>
        <p:spPr>
          <a:xfrm>
            <a:off x="358774" y="1066800"/>
            <a:ext cx="8424865" cy="4343400"/>
          </a:xfrm>
          <a:prstGeom prst="rect">
            <a:avLst/>
          </a:prstGeom>
        </p:spPr>
        <p:txBody>
          <a:bodyPr/>
          <a:lstStyle/>
          <a:p>
            <a:pPr marL="0" indent="0" defTabSz="886967">
              <a:lnSpc>
                <a:spcPct val="90000"/>
              </a:lnSpc>
              <a:buSzTx/>
              <a:buNone/>
              <a:defRPr sz="1700" b="1"/>
            </a:pPr>
            <a:r>
              <a:t>Minimum Deliverables</a:t>
            </a:r>
          </a:p>
          <a:p>
            <a:pPr marL="720661" lvl="1" indent="-277177" defTabSz="886967">
              <a:lnSpc>
                <a:spcPct val="90000"/>
              </a:lnSpc>
              <a:defRPr sz="1700"/>
            </a:pPr>
            <a:r>
              <a:t>Hand-eye calibration algorithm/plugin for camera frame transform</a:t>
            </a:r>
            <a:endParaRPr sz="1300"/>
          </a:p>
          <a:p>
            <a:pPr marL="720661" lvl="1" indent="-277177" defTabSz="886967">
              <a:lnSpc>
                <a:spcPct val="90000"/>
              </a:lnSpc>
              <a:defRPr sz="1700"/>
            </a:pPr>
            <a:r>
              <a:t>Plugin for robot-robot calibration using checkerboard registration</a:t>
            </a:r>
            <a:endParaRPr sz="1300"/>
          </a:p>
          <a:p>
            <a:pPr marL="720661" lvl="1" indent="-277177" defTabSz="886967">
              <a:lnSpc>
                <a:spcPct val="90000"/>
              </a:lnSpc>
              <a:defRPr sz="1700"/>
            </a:pPr>
            <a:r>
              <a:t>Interface and validation experiments for plugins</a:t>
            </a:r>
            <a:endParaRPr sz="1300"/>
          </a:p>
          <a:p>
            <a:pPr marL="0" indent="0" defTabSz="886967">
              <a:lnSpc>
                <a:spcPct val="90000"/>
              </a:lnSpc>
              <a:buSzTx/>
              <a:buNone/>
              <a:defRPr sz="1300" b="1"/>
            </a:pPr>
            <a:endParaRPr sz="1300"/>
          </a:p>
          <a:p>
            <a:pPr marL="0" indent="0" defTabSz="886967">
              <a:lnSpc>
                <a:spcPct val="90000"/>
              </a:lnSpc>
              <a:buSzTx/>
              <a:buNone/>
              <a:defRPr sz="1700" b="1"/>
            </a:pPr>
            <a:r>
              <a:t>Expected Deliverables</a:t>
            </a:r>
          </a:p>
          <a:p>
            <a:pPr marL="720661" lvl="1" indent="-277177" defTabSz="886967">
              <a:lnSpc>
                <a:spcPct val="90000"/>
              </a:lnSpc>
              <a:defRPr sz="1700"/>
            </a:pPr>
            <a:r>
              <a:t>Plugin for ARToolKit calibration</a:t>
            </a:r>
            <a:endParaRPr sz="1300"/>
          </a:p>
          <a:p>
            <a:pPr marL="720661" lvl="1" indent="-277177" defTabSz="886967">
              <a:lnSpc>
                <a:spcPct val="90000"/>
              </a:lnSpc>
              <a:defRPr sz="1700"/>
            </a:pPr>
            <a:r>
              <a:t>Plugin for RGB-D depth and feature calibration</a:t>
            </a:r>
            <a:endParaRPr sz="1300"/>
          </a:p>
          <a:p>
            <a:pPr marL="720661" lvl="1" indent="-277177" defTabSz="886967">
              <a:lnSpc>
                <a:spcPct val="90000"/>
              </a:lnSpc>
              <a:defRPr sz="1700"/>
            </a:pPr>
            <a:r>
              <a:t>Interface and validation experiments for both plugins </a:t>
            </a:r>
            <a:endParaRPr sz="1300"/>
          </a:p>
          <a:p>
            <a:pPr marL="0" indent="0" defTabSz="886967">
              <a:lnSpc>
                <a:spcPct val="90000"/>
              </a:lnSpc>
              <a:buSzTx/>
              <a:buNone/>
              <a:defRPr sz="1300" b="1"/>
            </a:pPr>
            <a:endParaRPr sz="1300"/>
          </a:p>
          <a:p>
            <a:pPr marL="0" indent="0" defTabSz="886967">
              <a:lnSpc>
                <a:spcPct val="90000"/>
              </a:lnSpc>
              <a:buSzTx/>
              <a:buNone/>
              <a:defRPr sz="1700" b="1"/>
            </a:pPr>
            <a:r>
              <a:t>Maximum Deliverables</a:t>
            </a:r>
          </a:p>
          <a:p>
            <a:pPr marL="720661" lvl="1" indent="-277177" defTabSz="886967">
              <a:lnSpc>
                <a:spcPct val="90000"/>
              </a:lnSpc>
              <a:defRPr sz="1700"/>
            </a:pPr>
            <a:r>
              <a:t>Plugin for RGB-D depth only calibration</a:t>
            </a:r>
            <a:endParaRPr sz="1300"/>
          </a:p>
          <a:p>
            <a:pPr marL="720661" lvl="1" indent="-277177" defTabSz="886967">
              <a:lnSpc>
                <a:spcPct val="90000"/>
              </a:lnSpc>
              <a:defRPr sz="1700"/>
            </a:pPr>
            <a:r>
              <a:t>Interface and validation experiments for plugin</a:t>
            </a:r>
            <a:endParaRPr sz="1300"/>
          </a:p>
          <a:p>
            <a:pPr marL="720661" lvl="1" indent="-277177" defTabSz="886967">
              <a:lnSpc>
                <a:spcPct val="90000"/>
              </a:lnSpc>
              <a:defRPr sz="1700"/>
            </a:pPr>
            <a:r>
              <a:t>Needle tracking experiments in real tissue</a:t>
            </a:r>
          </a:p>
        </p:txBody>
      </p:sp>
      <p:sp>
        <p:nvSpPr>
          <p:cNvPr id="336" name="Shape 336"/>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Freitag, 26. Februar 2016</a:t>
            </a:r>
          </a:p>
        </p:txBody>
      </p:sp>
      <p:sp>
        <p:nvSpPr>
          <p:cNvPr id="337" name="Shape 337"/>
          <p:cNvSpPr>
            <a:spLocks noGrp="1"/>
          </p:cNvSpPr>
          <p:nvPr>
            <p:ph type="sldNum" sz="quarter" idx="4294967295"/>
          </p:nvPr>
        </p:nvSpPr>
        <p:spPr>
          <a:xfrm>
            <a:off x="8077199" y="6456679"/>
            <a:ext cx="262418"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graphicFrame>
        <p:nvGraphicFramePr>
          <p:cNvPr id="338" name="Table 338"/>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t>Dependencies</a:t>
            </a:r>
          </a:p>
        </p:txBody>
      </p:sp>
      <p:sp>
        <p:nvSpPr>
          <p:cNvPr id="341" name="Shape 341"/>
          <p:cNvSpPr>
            <a:spLocks noGrp="1"/>
          </p:cNvSpPr>
          <p:nvPr>
            <p:ph type="body" idx="1"/>
          </p:nvPr>
        </p:nvSpPr>
        <p:spPr>
          <a:xfrm>
            <a:off x="358774" y="1066800"/>
            <a:ext cx="8424865" cy="5105400"/>
          </a:xfrm>
          <a:prstGeom prst="rect">
            <a:avLst/>
          </a:prstGeom>
        </p:spPr>
        <p:txBody>
          <a:bodyPr/>
          <a:lstStyle/>
          <a:p>
            <a:pPr marL="0" indent="0">
              <a:spcBef>
                <a:spcPts val="300"/>
              </a:spcBef>
              <a:buSzTx/>
              <a:buNone/>
              <a:defRPr sz="1600" b="1"/>
            </a:pPr>
            <a:r>
              <a:rPr dirty="0"/>
              <a:t>Hardware</a:t>
            </a:r>
          </a:p>
          <a:p>
            <a:pPr marL="742950" lvl="1" indent="-285750">
              <a:spcBef>
                <a:spcPts val="300"/>
              </a:spcBef>
              <a:defRPr sz="1600"/>
            </a:pPr>
            <a:r>
              <a:rPr dirty="0"/>
              <a:t>KUKA </a:t>
            </a:r>
            <a:r>
              <a:rPr dirty="0" err="1"/>
              <a:t>iiwa</a:t>
            </a:r>
            <a:r>
              <a:rPr dirty="0"/>
              <a:t> dual robotic system </a:t>
            </a:r>
            <a:r>
              <a:rPr dirty="0">
                <a:solidFill>
                  <a:srgbClr val="00B050"/>
                </a:solidFill>
              </a:rPr>
              <a:t>✓</a:t>
            </a:r>
          </a:p>
          <a:p>
            <a:pPr marL="742950" lvl="1" indent="-285750">
              <a:spcBef>
                <a:spcPts val="300"/>
              </a:spcBef>
              <a:defRPr sz="1600"/>
            </a:pPr>
            <a:r>
              <a:rPr dirty="0"/>
              <a:t>3D-printed Intel camera mounts </a:t>
            </a:r>
            <a:r>
              <a:rPr dirty="0">
                <a:solidFill>
                  <a:srgbClr val="00B050"/>
                </a:solidFill>
              </a:rPr>
              <a:t>✓</a:t>
            </a:r>
            <a:endParaRPr dirty="0">
              <a:solidFill>
                <a:srgbClr val="FFC000"/>
              </a:solidFill>
            </a:endParaRPr>
          </a:p>
          <a:p>
            <a:pPr marL="742950" lvl="1" indent="-285750">
              <a:spcBef>
                <a:spcPts val="300"/>
              </a:spcBef>
              <a:defRPr sz="1600"/>
            </a:pPr>
            <a:r>
              <a:rPr dirty="0"/>
              <a:t>Access to Mock-OR and </a:t>
            </a:r>
            <a:r>
              <a:rPr dirty="0" err="1"/>
              <a:t>Robotorium</a:t>
            </a:r>
            <a:r>
              <a:rPr dirty="0"/>
              <a:t> </a:t>
            </a:r>
            <a:r>
              <a:rPr dirty="0">
                <a:solidFill>
                  <a:srgbClr val="00B050"/>
                </a:solidFill>
              </a:rPr>
              <a:t>✓</a:t>
            </a:r>
            <a:endParaRPr sz="1400" dirty="0"/>
          </a:p>
          <a:p>
            <a:pPr marL="742950" lvl="1" indent="-285750">
              <a:spcBef>
                <a:spcPts val="300"/>
              </a:spcBef>
              <a:defRPr sz="1600">
                <a:solidFill>
                  <a:srgbClr val="000000"/>
                </a:solidFill>
              </a:defRPr>
            </a:pPr>
            <a:r>
              <a:rPr dirty="0"/>
              <a:t>Calibration checkerboard </a:t>
            </a:r>
            <a:r>
              <a:rPr dirty="0">
                <a:solidFill>
                  <a:srgbClr val="00B050"/>
                </a:solidFill>
              </a:rPr>
              <a:t>✓</a:t>
            </a:r>
            <a:endParaRPr sz="1400" dirty="0"/>
          </a:p>
          <a:p>
            <a:pPr marL="742950" lvl="1" indent="-285750">
              <a:spcBef>
                <a:spcPts val="300"/>
              </a:spcBef>
              <a:defRPr sz="1600">
                <a:solidFill>
                  <a:srgbClr val="000000"/>
                </a:solidFill>
              </a:defRPr>
            </a:pPr>
            <a:r>
              <a:rPr dirty="0" err="1"/>
              <a:t>ARToolKit</a:t>
            </a:r>
            <a:r>
              <a:rPr dirty="0"/>
              <a:t> markers </a:t>
            </a:r>
            <a:r>
              <a:rPr dirty="0">
                <a:solidFill>
                  <a:srgbClr val="FFC000"/>
                </a:solidFill>
              </a:rPr>
              <a:t>(printable)</a:t>
            </a:r>
            <a:endParaRPr sz="1400" dirty="0"/>
          </a:p>
          <a:p>
            <a:pPr marL="742950" lvl="1" indent="-285750">
              <a:spcBef>
                <a:spcPts val="300"/>
              </a:spcBef>
              <a:defRPr sz="1600">
                <a:solidFill>
                  <a:srgbClr val="000000"/>
                </a:solidFill>
              </a:defRPr>
            </a:pPr>
            <a:r>
              <a:rPr dirty="0"/>
              <a:t>Other calibration objects </a:t>
            </a:r>
            <a:r>
              <a:rPr dirty="0">
                <a:solidFill>
                  <a:srgbClr val="FFC000"/>
                </a:solidFill>
              </a:rPr>
              <a:t>(mentor/3D print in Wyman)</a:t>
            </a:r>
            <a:endParaRPr b="1" dirty="0"/>
          </a:p>
          <a:p>
            <a:pPr marL="0" indent="0">
              <a:spcBef>
                <a:spcPts val="300"/>
              </a:spcBef>
              <a:buSzTx/>
              <a:buNone/>
              <a:defRPr sz="1600" b="1"/>
            </a:pPr>
            <a:endParaRPr lang="en-US" dirty="0" smtClean="0"/>
          </a:p>
          <a:p>
            <a:pPr marL="0" indent="0">
              <a:spcBef>
                <a:spcPts val="300"/>
              </a:spcBef>
              <a:buSzTx/>
              <a:buNone/>
              <a:defRPr sz="1600" b="1"/>
            </a:pPr>
            <a:r>
              <a:rPr dirty="0" smtClean="0"/>
              <a:t>Software</a:t>
            </a:r>
            <a:endParaRPr dirty="0"/>
          </a:p>
          <a:p>
            <a:pPr marL="742950" lvl="1" indent="-285750">
              <a:spcBef>
                <a:spcPts val="300"/>
              </a:spcBef>
              <a:defRPr sz="1600"/>
            </a:pPr>
            <a:r>
              <a:rPr dirty="0"/>
              <a:t>ROS, </a:t>
            </a:r>
            <a:r>
              <a:rPr dirty="0" err="1"/>
              <a:t>ImFusion</a:t>
            </a:r>
            <a:r>
              <a:rPr dirty="0"/>
              <a:t>, PCL, </a:t>
            </a:r>
            <a:r>
              <a:rPr dirty="0" err="1"/>
              <a:t>ARToolKit</a:t>
            </a:r>
            <a:r>
              <a:rPr dirty="0"/>
              <a:t> </a:t>
            </a:r>
            <a:r>
              <a:rPr dirty="0">
                <a:solidFill>
                  <a:srgbClr val="00B050"/>
                </a:solidFill>
              </a:rPr>
              <a:t>✓</a:t>
            </a:r>
          </a:p>
          <a:p>
            <a:pPr marL="742950" lvl="1" indent="-285750">
              <a:spcBef>
                <a:spcPts val="300"/>
              </a:spcBef>
              <a:defRPr sz="1600"/>
            </a:pPr>
            <a:r>
              <a:rPr dirty="0"/>
              <a:t>KUKA ROS Module </a:t>
            </a:r>
            <a:r>
              <a:rPr dirty="0">
                <a:solidFill>
                  <a:srgbClr val="00B050"/>
                </a:solidFill>
              </a:rPr>
              <a:t>✓</a:t>
            </a:r>
            <a:endParaRPr sz="1400" dirty="0"/>
          </a:p>
          <a:p>
            <a:pPr marL="742950" lvl="1" indent="-285750">
              <a:spcBef>
                <a:spcPts val="300"/>
              </a:spcBef>
              <a:defRPr sz="1600"/>
            </a:pPr>
            <a:r>
              <a:rPr dirty="0"/>
              <a:t>Intel RGB-D Camera SDK </a:t>
            </a:r>
            <a:r>
              <a:rPr dirty="0">
                <a:solidFill>
                  <a:srgbClr val="00B050"/>
                </a:solidFill>
              </a:rPr>
              <a:t>✓</a:t>
            </a:r>
          </a:p>
          <a:p>
            <a:pPr marL="742950" lvl="1" indent="-285750">
              <a:spcBef>
                <a:spcPts val="300"/>
              </a:spcBef>
              <a:defRPr sz="1600"/>
            </a:pPr>
            <a:r>
              <a:rPr dirty="0" err="1"/>
              <a:t>Bitbucket</a:t>
            </a:r>
            <a:r>
              <a:rPr dirty="0"/>
              <a:t> for version management </a:t>
            </a:r>
            <a:r>
              <a:rPr dirty="0">
                <a:solidFill>
                  <a:srgbClr val="00B050"/>
                </a:solidFill>
              </a:rPr>
              <a:t>✓</a:t>
            </a:r>
            <a:endParaRPr b="1" dirty="0"/>
          </a:p>
          <a:p>
            <a:pPr marL="0" indent="0">
              <a:spcBef>
                <a:spcPts val="300"/>
              </a:spcBef>
              <a:buSzTx/>
              <a:buNone/>
              <a:defRPr sz="1600" b="1"/>
            </a:pPr>
            <a:endParaRPr lang="en-US" dirty="0" smtClean="0"/>
          </a:p>
          <a:p>
            <a:pPr marL="0" indent="0">
              <a:spcBef>
                <a:spcPts val="300"/>
              </a:spcBef>
              <a:buSzTx/>
              <a:buNone/>
              <a:defRPr sz="1600" b="1"/>
            </a:pPr>
            <a:r>
              <a:rPr dirty="0" smtClean="0"/>
              <a:t>Other</a:t>
            </a:r>
            <a:r>
              <a:rPr b="0" dirty="0" smtClean="0"/>
              <a:t> </a:t>
            </a:r>
            <a:r>
              <a:rPr b="0" dirty="0"/>
              <a:t>(only under max deliverable)</a:t>
            </a:r>
          </a:p>
          <a:p>
            <a:pPr marL="742950" lvl="1" indent="-285750">
              <a:spcBef>
                <a:spcPts val="300"/>
              </a:spcBef>
              <a:defRPr sz="1600"/>
            </a:pPr>
            <a:r>
              <a:rPr dirty="0" err="1"/>
              <a:t>Risto’s</a:t>
            </a:r>
            <a:r>
              <a:rPr dirty="0"/>
              <a:t> needle tracking algorithm </a:t>
            </a:r>
            <a:r>
              <a:rPr dirty="0">
                <a:solidFill>
                  <a:srgbClr val="00B050"/>
                </a:solidFill>
              </a:rPr>
              <a:t>✓ </a:t>
            </a:r>
          </a:p>
          <a:p>
            <a:pPr marL="742950" lvl="1" indent="-285750">
              <a:spcBef>
                <a:spcPts val="300"/>
              </a:spcBef>
              <a:defRPr sz="1600"/>
            </a:pPr>
            <a:r>
              <a:rPr dirty="0"/>
              <a:t>Tissue samples for ultrasound testing </a:t>
            </a:r>
            <a:r>
              <a:rPr dirty="0">
                <a:solidFill>
                  <a:srgbClr val="FFC000"/>
                </a:solidFill>
              </a:rPr>
              <a:t>(mentor/available from butcher)</a:t>
            </a:r>
          </a:p>
        </p:txBody>
      </p:sp>
      <p:sp>
        <p:nvSpPr>
          <p:cNvPr id="342" name="Shape 342"/>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Freitag, 26. Februar 2016</a:t>
            </a:r>
          </a:p>
        </p:txBody>
      </p:sp>
      <p:sp>
        <p:nvSpPr>
          <p:cNvPr id="343" name="Shape 343"/>
          <p:cNvSpPr>
            <a:spLocks noGrp="1"/>
          </p:cNvSpPr>
          <p:nvPr>
            <p:ph type="sldNum" sz="quarter" idx="4294967295"/>
          </p:nvPr>
        </p:nvSpPr>
        <p:spPr>
          <a:xfrm>
            <a:off x="8077200" y="6456679"/>
            <a:ext cx="273654"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graphicFrame>
        <p:nvGraphicFramePr>
          <p:cNvPr id="344" name="Table 344"/>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prstGeom prst="rect">
            <a:avLst/>
          </a:prstGeom>
        </p:spPr>
        <p:txBody>
          <a:bodyPr/>
          <a:lstStyle/>
          <a:p>
            <a:r>
              <a:t>Management</a:t>
            </a:r>
          </a:p>
        </p:txBody>
      </p:sp>
      <p:sp>
        <p:nvSpPr>
          <p:cNvPr id="347" name="Shape 347"/>
          <p:cNvSpPr>
            <a:spLocks noGrp="1"/>
          </p:cNvSpPr>
          <p:nvPr>
            <p:ph type="body" idx="1"/>
          </p:nvPr>
        </p:nvSpPr>
        <p:spPr>
          <a:xfrm>
            <a:off x="358774" y="1066800"/>
            <a:ext cx="8424865" cy="5105400"/>
          </a:xfrm>
          <a:prstGeom prst="rect">
            <a:avLst/>
          </a:prstGeom>
        </p:spPr>
        <p:txBody>
          <a:bodyPr/>
          <a:lstStyle/>
          <a:p>
            <a:pPr marL="0" indent="0">
              <a:spcBef>
                <a:spcPts val="300"/>
              </a:spcBef>
              <a:buSzTx/>
              <a:buNone/>
              <a:defRPr sz="1600" b="1"/>
            </a:pPr>
            <a:r>
              <a:t>Meetings</a:t>
            </a:r>
          </a:p>
          <a:p>
            <a:pPr marL="742950" lvl="1" indent="-285750">
              <a:spcBef>
                <a:spcPts val="300"/>
              </a:spcBef>
              <a:defRPr sz="1600"/>
            </a:pPr>
            <a:r>
              <a:t>Weekly online meetings with mentors:</a:t>
            </a:r>
            <a:endParaRPr sz="1400"/>
          </a:p>
          <a:p>
            <a:pPr marL="1143000" lvl="2" indent="-228600">
              <a:spcBef>
                <a:spcPts val="300"/>
              </a:spcBef>
              <a:defRPr sz="1600">
                <a:solidFill>
                  <a:srgbClr val="000000"/>
                </a:solidFill>
              </a:defRPr>
            </a:pPr>
            <a:r>
              <a:t>Risto: Tuesdays @ 9AM</a:t>
            </a:r>
            <a:endParaRPr sz="1400"/>
          </a:p>
          <a:p>
            <a:pPr marL="1143000" lvl="2" indent="-228600">
              <a:spcBef>
                <a:spcPts val="300"/>
              </a:spcBef>
              <a:defRPr sz="1600"/>
            </a:pPr>
            <a:r>
              <a:t>Oliver and Salvatore: Schedule as needed</a:t>
            </a:r>
          </a:p>
          <a:p>
            <a:pPr marL="1143000" lvl="2" indent="-228600">
              <a:spcBef>
                <a:spcPts val="300"/>
              </a:spcBef>
              <a:defRPr sz="1600"/>
            </a:pPr>
            <a:r>
              <a:t>Ben and Javad: Schedule as needed</a:t>
            </a:r>
            <a:endParaRPr>
              <a:solidFill>
                <a:srgbClr val="000000"/>
              </a:solidFill>
            </a:endParaRPr>
          </a:p>
          <a:p>
            <a:pPr marL="742950" lvl="1" indent="-285750">
              <a:spcBef>
                <a:spcPts val="300"/>
              </a:spcBef>
              <a:defRPr sz="1600"/>
            </a:pPr>
            <a:r>
              <a:t>CAMP lab meetings – Wednesdays @ 9AM</a:t>
            </a:r>
          </a:p>
          <a:p>
            <a:pPr marL="742950" lvl="1" indent="-285750">
              <a:spcBef>
                <a:spcPts val="300"/>
              </a:spcBef>
              <a:defRPr sz="1600">
                <a:solidFill>
                  <a:srgbClr val="000000"/>
                </a:solidFill>
              </a:defRPr>
            </a:pPr>
            <a:r>
              <a:t>Group meetings – Wednesdays and Saturdays @ 3PM</a:t>
            </a:r>
          </a:p>
          <a:p>
            <a:pPr marL="0" indent="0">
              <a:buSzTx/>
              <a:buNone/>
              <a:defRPr sz="1600"/>
            </a:pPr>
            <a:endParaRPr/>
          </a:p>
          <a:p>
            <a:pPr marL="0" indent="0">
              <a:spcBef>
                <a:spcPts val="300"/>
              </a:spcBef>
              <a:buSzTx/>
              <a:buNone/>
              <a:defRPr sz="1600" b="1"/>
            </a:pPr>
            <a:r>
              <a:t>Team Members</a:t>
            </a:r>
          </a:p>
          <a:p>
            <a:pPr marL="742950" lvl="1" indent="-285750">
              <a:spcBef>
                <a:spcPts val="300"/>
              </a:spcBef>
              <a:defRPr sz="1600"/>
            </a:pPr>
            <a:r>
              <a:t>Christopher Hunt</a:t>
            </a:r>
            <a:endParaRPr sz="1400"/>
          </a:p>
          <a:p>
            <a:pPr marL="1143000" lvl="2" indent="-228600">
              <a:spcBef>
                <a:spcPts val="300"/>
              </a:spcBef>
              <a:defRPr sz="1600"/>
            </a:pPr>
            <a:r>
              <a:t>Background: BME Instrumentation focus, Robotics minor</a:t>
            </a:r>
            <a:endParaRPr sz="1400"/>
          </a:p>
          <a:p>
            <a:pPr marL="1143000" lvl="2" indent="-228600">
              <a:spcBef>
                <a:spcPts val="300"/>
              </a:spcBef>
              <a:defRPr sz="1600"/>
            </a:pPr>
            <a:r>
              <a:t>Responsibilities: RGB-D feature calibration, Depth-only calibration</a:t>
            </a:r>
          </a:p>
          <a:p>
            <a:pPr marL="742950" lvl="1" indent="-285750">
              <a:spcBef>
                <a:spcPts val="300"/>
              </a:spcBef>
              <a:defRPr sz="1600"/>
            </a:pPr>
            <a:r>
              <a:t>Matthew Walmer</a:t>
            </a:r>
            <a:endParaRPr sz="1400"/>
          </a:p>
          <a:p>
            <a:pPr marL="1143000" lvl="2" indent="-228600">
              <a:spcBef>
                <a:spcPts val="300"/>
              </a:spcBef>
              <a:defRPr sz="1600"/>
            </a:pPr>
            <a:r>
              <a:t>Background: BME Comp Bio focus, CS and Mathematics minors</a:t>
            </a:r>
            <a:endParaRPr sz="1400"/>
          </a:p>
          <a:p>
            <a:pPr marL="1143000" lvl="2" indent="-228600">
              <a:spcBef>
                <a:spcPts val="300"/>
              </a:spcBef>
              <a:defRPr sz="1600"/>
            </a:pPr>
            <a:r>
              <a:t>Responsibilities: ARToolKit, Needle tracking in real tissue</a:t>
            </a:r>
          </a:p>
          <a:p>
            <a:pPr marL="742950" lvl="1" indent="-285750">
              <a:spcBef>
                <a:spcPts val="300"/>
              </a:spcBef>
              <a:defRPr sz="1600"/>
            </a:pPr>
            <a:r>
              <a:t>Shared Responsibilities:</a:t>
            </a:r>
            <a:endParaRPr sz="1400"/>
          </a:p>
          <a:p>
            <a:pPr marL="1143000" lvl="2" indent="-228600">
              <a:spcBef>
                <a:spcPts val="300"/>
              </a:spcBef>
              <a:defRPr sz="1600"/>
            </a:pPr>
            <a:r>
              <a:t>ROS, Hand-eye Calibration, Checkerboard Calibration</a:t>
            </a:r>
          </a:p>
        </p:txBody>
      </p:sp>
      <p:sp>
        <p:nvSpPr>
          <p:cNvPr id="348" name="Shape 348"/>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Freitag, 26. Februar 2016</a:t>
            </a:r>
          </a:p>
        </p:txBody>
      </p:sp>
      <p:sp>
        <p:nvSpPr>
          <p:cNvPr id="349" name="Shape 349"/>
          <p:cNvSpPr>
            <a:spLocks noGrp="1"/>
          </p:cNvSpPr>
          <p:nvPr>
            <p:ph type="sldNum" sz="quarter" idx="4294967295"/>
          </p:nvPr>
        </p:nvSpPr>
        <p:spPr>
          <a:xfrm>
            <a:off x="8077200" y="6456679"/>
            <a:ext cx="273654"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graphicFrame>
        <p:nvGraphicFramePr>
          <p:cNvPr id="350" name="Table 350"/>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prstGeom prst="rect">
            <a:avLst/>
          </a:prstGeom>
        </p:spPr>
        <p:txBody>
          <a:bodyPr/>
          <a:lstStyle/>
          <a:p>
            <a:r>
              <a:t>Time Table</a:t>
            </a:r>
          </a:p>
        </p:txBody>
      </p:sp>
      <p:sp>
        <p:nvSpPr>
          <p:cNvPr id="353" name="Shape 353"/>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Freitag, 26. Februar 2016</a:t>
            </a:r>
          </a:p>
        </p:txBody>
      </p:sp>
      <p:sp>
        <p:nvSpPr>
          <p:cNvPr id="354" name="Shape 354"/>
          <p:cNvSpPr>
            <a:spLocks noGrp="1"/>
          </p:cNvSpPr>
          <p:nvPr>
            <p:ph type="sldNum" sz="quarter" idx="4294967295"/>
          </p:nvPr>
        </p:nvSpPr>
        <p:spPr>
          <a:xfrm>
            <a:off x="8077200" y="6456679"/>
            <a:ext cx="273654"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355" name="Shape 355"/>
          <p:cNvSpPr>
            <a:spLocks noGrp="1"/>
          </p:cNvSpPr>
          <p:nvPr>
            <p:ph type="body" sz="half" idx="1"/>
          </p:nvPr>
        </p:nvSpPr>
        <p:spPr>
          <a:xfrm>
            <a:off x="358774" y="4343400"/>
            <a:ext cx="8424865" cy="1676400"/>
          </a:xfrm>
          <a:prstGeom prst="rect">
            <a:avLst/>
          </a:prstGeom>
        </p:spPr>
        <p:txBody>
          <a:bodyPr/>
          <a:lstStyle/>
          <a:p>
            <a:pPr marL="0" indent="0" defTabSz="878188">
              <a:spcBef>
                <a:spcPts val="300"/>
              </a:spcBef>
              <a:buSzTx/>
              <a:buNone/>
              <a:defRPr sz="1666" b="1"/>
            </a:pPr>
            <a:r>
              <a:t>Checkpoints</a:t>
            </a:r>
          </a:p>
          <a:p>
            <a:pPr marL="713529" lvl="1" indent="-274434" defTabSz="878188">
              <a:spcBef>
                <a:spcPts val="200"/>
              </a:spcBef>
              <a:defRPr sz="1274"/>
            </a:pPr>
            <a:r>
              <a:t>March 26</a:t>
            </a:r>
            <a:r>
              <a:rPr baseline="29917"/>
              <a:t>th</a:t>
            </a:r>
            <a:r>
              <a:t>: Have a strong background in ROS and the computer vision skills necessary to implement these algorithms. This will be verified by a functioning implementation of a hand-eye calibration algorithm.</a:t>
            </a:r>
          </a:p>
          <a:p>
            <a:pPr marL="713529" lvl="1" indent="-274434" defTabSz="878188">
              <a:spcBef>
                <a:spcPts val="200"/>
              </a:spcBef>
              <a:defRPr sz="1274"/>
            </a:pPr>
            <a:r>
              <a:t>April 16</a:t>
            </a:r>
            <a:r>
              <a:rPr baseline="29917"/>
              <a:t>h</a:t>
            </a:r>
            <a:r>
              <a:t>: Have developed and tested plugins (with completed interfaces) for the 3 robot-robot calibration methods</a:t>
            </a:r>
          </a:p>
          <a:p>
            <a:pPr marL="713529" lvl="1" indent="-274434" defTabSz="878188">
              <a:spcBef>
                <a:spcPts val="200"/>
              </a:spcBef>
              <a:defRPr sz="1274"/>
            </a:pPr>
            <a:r>
              <a:t>April 30</a:t>
            </a:r>
            <a:r>
              <a:rPr baseline="29917"/>
              <a:t>th</a:t>
            </a:r>
            <a:r>
              <a:t>: Have explored depth only RGB-D calibration method and if time allows tested needle tracking in real tissue samples.</a:t>
            </a:r>
          </a:p>
        </p:txBody>
      </p:sp>
      <p:graphicFrame>
        <p:nvGraphicFramePr>
          <p:cNvPr id="356" name="Table 356"/>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pic>
        <p:nvPicPr>
          <p:cNvPr id="357" name="Time Table 4.png"/>
          <p:cNvPicPr>
            <a:picLocks noChangeAspect="1"/>
          </p:cNvPicPr>
          <p:nvPr/>
        </p:nvPicPr>
        <p:blipFill>
          <a:blip r:embed="rId2">
            <a:extLst/>
          </a:blip>
          <a:stretch>
            <a:fillRect/>
          </a:stretch>
        </p:blipFill>
        <p:spPr>
          <a:xfrm>
            <a:off x="359567" y="783260"/>
            <a:ext cx="8424866" cy="3625011"/>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Readings</a:t>
            </a:r>
          </a:p>
        </p:txBody>
      </p:sp>
      <p:sp>
        <p:nvSpPr>
          <p:cNvPr id="360" name="Shape 360"/>
          <p:cNvSpPr>
            <a:spLocks noGrp="1"/>
          </p:cNvSpPr>
          <p:nvPr>
            <p:ph type="body" idx="1"/>
          </p:nvPr>
        </p:nvSpPr>
        <p:spPr>
          <a:xfrm>
            <a:off x="358774" y="889000"/>
            <a:ext cx="8424865" cy="5105400"/>
          </a:xfrm>
          <a:prstGeom prst="rect">
            <a:avLst/>
          </a:prstGeom>
        </p:spPr>
        <p:txBody>
          <a:bodyPr>
            <a:normAutofit/>
          </a:bodyPr>
          <a:lstStyle/>
          <a:p>
            <a:pPr marL="336042" indent="-336042" defTabSz="896111">
              <a:spcBef>
                <a:spcPts val="100"/>
              </a:spcBef>
              <a:buAutoNum type="arabicPeriod"/>
              <a:defRPr sz="1274"/>
            </a:pPr>
            <a:r>
              <a:rPr sz="1300" dirty="0"/>
              <a:t>R. </a:t>
            </a:r>
            <a:r>
              <a:rPr sz="1300" dirty="0" err="1"/>
              <a:t>Kojcev</a:t>
            </a:r>
            <a:r>
              <a:rPr sz="1300" dirty="0"/>
              <a:t>, B. </a:t>
            </a:r>
            <a:r>
              <a:rPr sz="1300" dirty="0" err="1"/>
              <a:t>Fuerst</a:t>
            </a:r>
            <a:r>
              <a:rPr sz="1300" dirty="0"/>
              <a:t>, O. </a:t>
            </a:r>
            <a:r>
              <a:rPr sz="1300" dirty="0" err="1"/>
              <a:t>Zettinig</a:t>
            </a:r>
            <a:r>
              <a:rPr sz="1300" dirty="0"/>
              <a:t>, </a:t>
            </a:r>
            <a:r>
              <a:rPr sz="1300" dirty="0" err="1"/>
              <a:t>J.Fotouhi</a:t>
            </a:r>
            <a:r>
              <a:rPr sz="1300" dirty="0"/>
              <a:t>, C. Lee, </a:t>
            </a:r>
            <a:r>
              <a:rPr sz="1300" dirty="0" err="1"/>
              <a:t>R.Taylor</a:t>
            </a:r>
            <a:r>
              <a:rPr sz="1300" dirty="0"/>
              <a:t>, E. </a:t>
            </a:r>
            <a:r>
              <a:rPr sz="1300" dirty="0" err="1"/>
              <a:t>Sinibaldi</a:t>
            </a:r>
            <a:r>
              <a:rPr sz="1300" dirty="0"/>
              <a:t>, N. </a:t>
            </a:r>
            <a:r>
              <a:rPr sz="1300" dirty="0" err="1"/>
              <a:t>Navab</a:t>
            </a:r>
            <a:r>
              <a:rPr sz="1300" dirty="0"/>
              <a:t>, </a:t>
            </a:r>
            <a:r>
              <a:rPr sz="1300" b="1" dirty="0"/>
              <a:t>"Dual-Robot Ultrasound-Guided Needle Placement: Closing the Planning-Imaging-Action Loop," </a:t>
            </a:r>
            <a:r>
              <a:rPr sz="1300" dirty="0"/>
              <a:t>Unpublished Manuscript.</a:t>
            </a:r>
            <a:endParaRPr sz="1300" dirty="0"/>
          </a:p>
          <a:p>
            <a:pPr marL="336042" indent="-336042" defTabSz="896111">
              <a:spcBef>
                <a:spcPts val="300"/>
              </a:spcBef>
              <a:buAutoNum type="arabicPeriod"/>
              <a:defRPr sz="1274"/>
            </a:pPr>
            <a:endParaRPr sz="1300" dirty="0"/>
          </a:p>
          <a:p>
            <a:pPr marL="336042" indent="-336042" defTabSz="896111">
              <a:spcBef>
                <a:spcPts val="100"/>
              </a:spcBef>
              <a:buAutoNum type="arabicPeriod" startAt="2"/>
              <a:defRPr sz="1274"/>
            </a:pPr>
            <a:r>
              <a:rPr sz="1300" dirty="0"/>
              <a:t>O. </a:t>
            </a:r>
            <a:r>
              <a:rPr sz="1300" dirty="0" err="1"/>
              <a:t>Zettinig</a:t>
            </a:r>
            <a:r>
              <a:rPr sz="1300" dirty="0"/>
              <a:t>, B. </a:t>
            </a:r>
            <a:r>
              <a:rPr sz="1300" dirty="0" err="1"/>
              <a:t>Fuerst</a:t>
            </a:r>
            <a:r>
              <a:rPr sz="1300" dirty="0"/>
              <a:t>, R. </a:t>
            </a:r>
            <a:r>
              <a:rPr sz="1300" dirty="0" err="1"/>
              <a:t>Kojcev</a:t>
            </a:r>
            <a:r>
              <a:rPr sz="1300" dirty="0"/>
              <a:t>, M. Esposito, M. </a:t>
            </a:r>
            <a:r>
              <a:rPr sz="1300" dirty="0" err="1"/>
              <a:t>Salehi</a:t>
            </a:r>
            <a:r>
              <a:rPr sz="1300" dirty="0"/>
              <a:t>, W. Wein, J. </a:t>
            </a:r>
            <a:r>
              <a:rPr sz="1300" dirty="0" err="1"/>
              <a:t>Rackerseder</a:t>
            </a:r>
            <a:r>
              <a:rPr sz="1300" dirty="0"/>
              <a:t>, B. Frisch, N. </a:t>
            </a:r>
            <a:r>
              <a:rPr sz="1300" dirty="0" err="1"/>
              <a:t>Navab</a:t>
            </a:r>
            <a:r>
              <a:rPr sz="1300" dirty="0"/>
              <a:t>, </a:t>
            </a:r>
            <a:r>
              <a:rPr sz="1300" b="1" dirty="0"/>
              <a:t>"Toward Real-time 3D Ultrasound Registration-based Visual </a:t>
            </a:r>
            <a:r>
              <a:rPr sz="1300" b="1" dirty="0" err="1"/>
              <a:t>Servoing</a:t>
            </a:r>
            <a:r>
              <a:rPr sz="1300" b="1" dirty="0"/>
              <a:t> for Interventional Navigation," </a:t>
            </a:r>
            <a:r>
              <a:rPr sz="1300" dirty="0"/>
              <a:t>IEEE International Conference on Robotics and Automation (ICRA), Stockholm, May 2015.</a:t>
            </a:r>
            <a:endParaRPr sz="1300" dirty="0"/>
          </a:p>
          <a:p>
            <a:pPr marL="336042" indent="-336042" defTabSz="896111">
              <a:spcBef>
                <a:spcPts val="300"/>
              </a:spcBef>
              <a:buAutoNum type="arabicPeriod" startAt="2"/>
              <a:defRPr sz="1274"/>
            </a:pPr>
            <a:endParaRPr sz="1300" dirty="0"/>
          </a:p>
          <a:p>
            <a:pPr marL="336042" indent="-336042" defTabSz="896111">
              <a:spcBef>
                <a:spcPts val="100"/>
              </a:spcBef>
              <a:buAutoNum type="arabicPeriod" startAt="3"/>
              <a:defRPr sz="1274"/>
            </a:pPr>
            <a:r>
              <a:rPr sz="1300" dirty="0"/>
              <a:t>B. </a:t>
            </a:r>
            <a:r>
              <a:rPr sz="1300" dirty="0" err="1"/>
              <a:t>Fuerst</a:t>
            </a:r>
            <a:r>
              <a:rPr sz="1300" dirty="0"/>
              <a:t>, J. </a:t>
            </a:r>
            <a:r>
              <a:rPr sz="1300" dirty="0" err="1"/>
              <a:t>Fotouhi</a:t>
            </a:r>
            <a:r>
              <a:rPr sz="1300" dirty="0"/>
              <a:t>, and N. </a:t>
            </a:r>
            <a:r>
              <a:rPr sz="1300" dirty="0" err="1"/>
              <a:t>Navab</a:t>
            </a:r>
            <a:r>
              <a:rPr sz="1300" dirty="0"/>
              <a:t>. </a:t>
            </a:r>
            <a:r>
              <a:rPr sz="1300" b="1" dirty="0"/>
              <a:t>"Vision-Based Intraoperative Cone-Beam CT Stitching for Non-overlapping Volumes." </a:t>
            </a:r>
            <a:r>
              <a:rPr sz="1300" i="1" dirty="0"/>
              <a:t>Lecture Notes in Computer Science Medical Image Computing and Computer-Assisted Intervention -- MICCAI 2015</a:t>
            </a:r>
            <a:r>
              <a:rPr sz="1300" dirty="0"/>
              <a:t> (2015): 387-95. Web. </a:t>
            </a:r>
            <a:endParaRPr sz="1300" dirty="0"/>
          </a:p>
          <a:p>
            <a:pPr marL="336042" indent="-336042" defTabSz="896111">
              <a:spcBef>
                <a:spcPts val="300"/>
              </a:spcBef>
              <a:buAutoNum type="arabicPeriod" startAt="3"/>
              <a:defRPr sz="1274"/>
            </a:pPr>
            <a:endParaRPr sz="1300" dirty="0"/>
          </a:p>
          <a:p>
            <a:pPr marL="336042" indent="-336042" defTabSz="896111">
              <a:spcBef>
                <a:spcPts val="100"/>
              </a:spcBef>
              <a:buAutoNum type="arabicPeriod" startAt="4"/>
              <a:defRPr sz="1274"/>
            </a:pPr>
            <a:r>
              <a:rPr sz="1300" dirty="0"/>
              <a:t>K. </a:t>
            </a:r>
            <a:r>
              <a:rPr sz="1300" dirty="0" err="1"/>
              <a:t>Daniilidis</a:t>
            </a:r>
            <a:r>
              <a:rPr sz="1300" dirty="0"/>
              <a:t>. </a:t>
            </a:r>
            <a:r>
              <a:rPr sz="1300" b="1" dirty="0"/>
              <a:t>"Hand-Eye Calibration Using Dual Quaternions." </a:t>
            </a:r>
            <a:r>
              <a:rPr sz="1300" i="1" dirty="0"/>
              <a:t>The International Journal of Robotics Research</a:t>
            </a:r>
            <a:r>
              <a:rPr sz="1300" dirty="0"/>
              <a:t> 18.3 (1999): 286-98. Web.</a:t>
            </a:r>
            <a:endParaRPr sz="1300" dirty="0"/>
          </a:p>
          <a:p>
            <a:pPr marL="336042" indent="-336042" defTabSz="896111">
              <a:spcBef>
                <a:spcPts val="300"/>
              </a:spcBef>
              <a:buAutoNum type="arabicPeriod" startAt="4"/>
              <a:defRPr sz="1274"/>
            </a:pPr>
            <a:endParaRPr sz="1300" dirty="0"/>
          </a:p>
          <a:p>
            <a:pPr marL="336042" indent="-336042" defTabSz="896111">
              <a:spcBef>
                <a:spcPts val="100"/>
              </a:spcBef>
              <a:buAutoNum type="arabicPeriod" startAt="5"/>
              <a:defRPr sz="1274"/>
            </a:pPr>
            <a:r>
              <a:rPr sz="1300" dirty="0"/>
              <a:t>D. Tan, F. </a:t>
            </a:r>
            <a:r>
              <a:rPr sz="1300" dirty="0" err="1"/>
              <a:t>Tombari</a:t>
            </a:r>
            <a:r>
              <a:rPr sz="1300" dirty="0"/>
              <a:t>, S. </a:t>
            </a:r>
            <a:r>
              <a:rPr sz="1300" dirty="0" err="1"/>
              <a:t>Ilic</a:t>
            </a:r>
            <a:r>
              <a:rPr sz="1300" dirty="0"/>
              <a:t>, N. </a:t>
            </a:r>
            <a:r>
              <a:rPr sz="1300" dirty="0" err="1"/>
              <a:t>Navab</a:t>
            </a:r>
            <a:r>
              <a:rPr sz="1300" dirty="0"/>
              <a:t>, </a:t>
            </a:r>
            <a:r>
              <a:rPr sz="1300" b="1" dirty="0"/>
              <a:t>"A Versatile Learning-based 3D Temporal Tracker: Scalable, Robust, Online," </a:t>
            </a:r>
            <a:r>
              <a:rPr sz="1300" dirty="0"/>
              <a:t>The IEEE International Conference on Computer Vision (ICCV), 2015, pp. 693-701.</a:t>
            </a:r>
            <a:endParaRPr sz="1300" dirty="0"/>
          </a:p>
          <a:p>
            <a:pPr marL="336042" indent="-336042" defTabSz="896111">
              <a:spcBef>
                <a:spcPts val="300"/>
              </a:spcBef>
              <a:buAutoNum type="arabicPeriod" startAt="5"/>
              <a:defRPr sz="1274"/>
            </a:pPr>
            <a:endParaRPr sz="1300" dirty="0"/>
          </a:p>
          <a:p>
            <a:pPr marL="336042" indent="-336042" defTabSz="896111">
              <a:spcBef>
                <a:spcPts val="100"/>
              </a:spcBef>
              <a:buAutoNum type="arabicPeriod" startAt="6"/>
              <a:defRPr sz="1274"/>
            </a:pPr>
            <a:r>
              <a:rPr sz="1300" dirty="0"/>
              <a:t>G. Caron, E. </a:t>
            </a:r>
            <a:r>
              <a:rPr sz="1300" dirty="0" err="1"/>
              <a:t>Mouaddib</a:t>
            </a:r>
            <a:r>
              <a:rPr sz="1300" dirty="0"/>
              <a:t>, E. </a:t>
            </a:r>
            <a:r>
              <a:rPr sz="1300" dirty="0" err="1"/>
              <a:t>Marchand</a:t>
            </a:r>
            <a:r>
              <a:rPr sz="1300" dirty="0"/>
              <a:t>. </a:t>
            </a:r>
            <a:r>
              <a:rPr sz="1300" b="1" dirty="0"/>
              <a:t>"Single Viewpoint Stereoscopic Sensor Calibration." </a:t>
            </a:r>
            <a:r>
              <a:rPr sz="1300" i="1" dirty="0"/>
              <a:t>2010 5th International Symposium On I/V Communications and Mobile Network</a:t>
            </a:r>
            <a:r>
              <a:rPr sz="1300" dirty="0"/>
              <a:t> (2010). </a:t>
            </a:r>
            <a:r>
              <a:rPr sz="1300" dirty="0" smtClean="0"/>
              <a:t>Web.</a:t>
            </a:r>
            <a:endParaRPr lang="en-US" sz="1300" dirty="0" smtClean="0"/>
          </a:p>
          <a:p>
            <a:pPr marL="336042" indent="-336042" defTabSz="896111">
              <a:spcBef>
                <a:spcPts val="100"/>
              </a:spcBef>
              <a:buAutoNum type="arabicPeriod" startAt="6"/>
              <a:defRPr sz="1274"/>
            </a:pPr>
            <a:endParaRPr lang="en-US" sz="1300" dirty="0"/>
          </a:p>
          <a:p>
            <a:pPr marL="336042" indent="-336042" defTabSz="896111">
              <a:spcBef>
                <a:spcPts val="100"/>
              </a:spcBef>
              <a:buAutoNum type="arabicPeriod" startAt="6"/>
              <a:defRPr sz="1274"/>
            </a:pPr>
            <a:r>
              <a:rPr sz="1300" dirty="0" smtClean="0"/>
              <a:t>R</a:t>
            </a:r>
            <a:r>
              <a:rPr sz="1300" dirty="0"/>
              <a:t>. Hartley, and A. Zisserman. </a:t>
            </a:r>
            <a:r>
              <a:rPr sz="1300" b="1" dirty="0"/>
              <a:t>"Projective Geometry and Transformations of 2D."</a:t>
            </a:r>
            <a:r>
              <a:rPr sz="1300" dirty="0"/>
              <a:t> </a:t>
            </a:r>
            <a:r>
              <a:rPr sz="1300" i="1" dirty="0"/>
              <a:t>Multiple View Geometry in Computer Vision</a:t>
            </a:r>
            <a:r>
              <a:rPr sz="1300" dirty="0"/>
              <a:t>. 2nd ed. Cambridge, UK: Cambridge UP, 2003. 25-62. Print.</a:t>
            </a:r>
          </a:p>
        </p:txBody>
      </p:sp>
      <p:sp>
        <p:nvSpPr>
          <p:cNvPr id="361" name="Shape 361"/>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Freitag, 26. Februar 2016</a:t>
            </a:r>
          </a:p>
        </p:txBody>
      </p:sp>
      <p:sp>
        <p:nvSpPr>
          <p:cNvPr id="362" name="Shape 362"/>
          <p:cNvSpPr>
            <a:spLocks noGrp="1"/>
          </p:cNvSpPr>
          <p:nvPr>
            <p:ph type="sldNum" sz="quarter" idx="4294967295"/>
          </p:nvPr>
        </p:nvSpPr>
        <p:spPr>
          <a:xfrm>
            <a:off x="8077200" y="6456679"/>
            <a:ext cx="273654"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graphicFrame>
        <p:nvGraphicFramePr>
          <p:cNvPr id="363" name="Table 363"/>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070C0"/>
                    </a:solidFill>
                  </a:tcPr>
                </a:tc>
              </a:tr>
            </a:tbl>
          </a:graphicData>
        </a:graphic>
      </p:graphicFrame>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t>Background</a:t>
            </a:r>
          </a:p>
        </p:txBody>
      </p:sp>
      <p:sp>
        <p:nvSpPr>
          <p:cNvPr id="129" name="Shape 129"/>
          <p:cNvSpPr/>
          <p:nvPr/>
        </p:nvSpPr>
        <p:spPr>
          <a:xfrm>
            <a:off x="4876800" y="6456679"/>
            <a:ext cx="3276600" cy="269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latin typeface="TUM Neue Helvetica 55 Regular"/>
                <a:ea typeface="TUM Neue Helvetica 55 Regular"/>
                <a:cs typeface="TUM Neue Helvetica 55 Regular"/>
                <a:sym typeface="TUM Neue Helvetica 55 Regular"/>
              </a:defRPr>
            </a:lvl1pPr>
          </a:lstStyle>
          <a:p>
            <a:r>
              <a:t>Friday, 29. August 14</a:t>
            </a:r>
          </a:p>
        </p:txBody>
      </p:sp>
      <p:sp>
        <p:nvSpPr>
          <p:cNvPr id="130" name="Shape 130"/>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graphicFrame>
        <p:nvGraphicFramePr>
          <p:cNvPr id="131" name="Table 131"/>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132" name="Shape 132"/>
          <p:cNvSpPr>
            <a:spLocks noGrp="1"/>
          </p:cNvSpPr>
          <p:nvPr>
            <p:ph type="body" idx="1"/>
          </p:nvPr>
        </p:nvSpPr>
        <p:spPr>
          <a:xfrm>
            <a:off x="358774" y="1066800"/>
            <a:ext cx="8424865" cy="5105400"/>
          </a:xfrm>
          <a:prstGeom prst="rect">
            <a:avLst/>
          </a:prstGeom>
        </p:spPr>
        <p:txBody>
          <a:bodyPr/>
          <a:lstStyle/>
          <a:p>
            <a:pPr marL="0" indent="0">
              <a:buSzTx/>
              <a:buNone/>
              <a:defRPr b="1"/>
            </a:pPr>
            <a:r>
              <a:t>Motivation</a:t>
            </a:r>
          </a:p>
          <a:p>
            <a:pPr marL="0" indent="0">
              <a:buSzTx/>
              <a:buNone/>
              <a:defRPr b="1"/>
            </a:pPr>
            <a:endParaRPr/>
          </a:p>
          <a:p>
            <a:pPr marL="0" lvl="1" indent="400050">
              <a:buSzTx/>
              <a:buNone/>
            </a:pPr>
            <a:r>
              <a:t>There are many medical procedures which depend on precise needle placement, including biopsy, targeted drug administration, brachytherapy, and ablation. Oftentimes, ultrasound imaging is used to guide a needle towards a target region identified through preoperative images. However, this methodology is often hampered by the need for skilled ultrasound technicians, the limited field of view, and the difficulty of tracking the needle trajectory and target.</a:t>
            </a:r>
          </a:p>
          <a:p>
            <a:pPr marL="0" indent="0">
              <a:buSzTx/>
              <a:buNone/>
            </a:pPr>
            <a:endParaRPr/>
          </a:p>
          <a:p>
            <a:pPr marL="0" indent="0">
              <a:buSzTx/>
              <a:buNone/>
              <a:defRPr b="1"/>
            </a:pPr>
            <a:r>
              <a:t>Goal</a:t>
            </a:r>
          </a:p>
          <a:p>
            <a:pPr marL="0" indent="0">
              <a:buSzTx/>
              <a:buNone/>
              <a:defRPr b="1"/>
            </a:pPr>
            <a:endParaRPr/>
          </a:p>
          <a:p>
            <a:pPr marL="0" lvl="1" indent="400050">
              <a:buSzTx/>
              <a:buNone/>
            </a:pPr>
            <a:r>
              <a:t>Develop a method for safe, quick, and precise needle placement for several medical procedures.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t>Proposed Solution</a:t>
            </a:r>
          </a:p>
        </p:txBody>
      </p:sp>
      <p:sp>
        <p:nvSpPr>
          <p:cNvPr id="135" name="Shape 135"/>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136" name="image4.png"/>
          <p:cNvPicPr>
            <a:picLocks noChangeAspect="1"/>
          </p:cNvPicPr>
          <p:nvPr/>
        </p:nvPicPr>
        <p:blipFill>
          <a:blip r:embed="rId2">
            <a:extLst/>
          </a:blip>
          <a:stretch>
            <a:fillRect/>
          </a:stretch>
        </p:blipFill>
        <p:spPr>
          <a:xfrm>
            <a:off x="2185671" y="2500226"/>
            <a:ext cx="4772658" cy="3566801"/>
          </a:xfrm>
          <a:prstGeom prst="rect">
            <a:avLst/>
          </a:prstGeom>
          <a:ln w="12700">
            <a:miter lim="400000"/>
          </a:ln>
        </p:spPr>
      </p:pic>
      <p:sp>
        <p:nvSpPr>
          <p:cNvPr id="137" name="Shape 137"/>
          <p:cNvSpPr/>
          <p:nvPr/>
        </p:nvSpPr>
        <p:spPr>
          <a:xfrm>
            <a:off x="695407" y="1064691"/>
            <a:ext cx="7753185" cy="11507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i="1"/>
            </a:lvl1pPr>
          </a:lstStyle>
          <a:p>
            <a:r>
              <a:t>A novel dual-robot framework for robotic needle insertions which integrates impedance-controlled ultrasound image acquisition, preoperative and intraoperative image registration, visual servoing, target localization, and needle tracking.</a:t>
            </a:r>
          </a:p>
        </p:txBody>
      </p:sp>
      <p:graphicFrame>
        <p:nvGraphicFramePr>
          <p:cNvPr id="138" name="Table 138"/>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139" name="Shape 139"/>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Previous Work</a:t>
            </a:r>
          </a:p>
        </p:txBody>
      </p:sp>
      <p:sp>
        <p:nvSpPr>
          <p:cNvPr id="142" name="Shape 142"/>
          <p:cNvSpPr/>
          <p:nvPr/>
        </p:nvSpPr>
        <p:spPr>
          <a:xfrm>
            <a:off x="4876800" y="6459173"/>
            <a:ext cx="3276600" cy="264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defRPr>
            </a:lvl1pPr>
          </a:lstStyle>
          <a:p>
            <a:r>
              <a:t>Friday, 29. August 14</a:t>
            </a:r>
          </a:p>
        </p:txBody>
      </p:sp>
      <p:sp>
        <p:nvSpPr>
          <p:cNvPr id="143" name="Shape 143"/>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pic>
        <p:nvPicPr>
          <p:cNvPr id="144" name="image5.png"/>
          <p:cNvPicPr>
            <a:picLocks noChangeAspect="1"/>
          </p:cNvPicPr>
          <p:nvPr/>
        </p:nvPicPr>
        <p:blipFill>
          <a:blip r:embed="rId2">
            <a:extLst/>
          </a:blip>
          <a:stretch>
            <a:fillRect/>
          </a:stretch>
        </p:blipFill>
        <p:spPr>
          <a:xfrm>
            <a:off x="752629" y="1350559"/>
            <a:ext cx="7638741" cy="4279861"/>
          </a:xfrm>
          <a:prstGeom prst="rect">
            <a:avLst/>
          </a:prstGeom>
          <a:ln w="12700">
            <a:miter lim="400000"/>
          </a:ln>
        </p:spPr>
      </p:pic>
      <p:sp>
        <p:nvSpPr>
          <p:cNvPr id="145" name="Shape 145"/>
          <p:cNvSpPr/>
          <p:nvPr/>
        </p:nvSpPr>
        <p:spPr>
          <a:xfrm>
            <a:off x="3911765" y="4028499"/>
            <a:ext cx="911198" cy="825191"/>
          </a:xfrm>
          <a:prstGeom prst="rect">
            <a:avLst/>
          </a:prstGeom>
          <a:ln w="38100">
            <a:solidFill>
              <a:srgbClr val="FF2600"/>
            </a:solidFill>
            <a:prstDash val="sysDot"/>
            <a:miter lim="400000"/>
          </a:ln>
        </p:spPr>
        <p:txBody>
          <a:bodyPr lIns="45718" tIns="45718" rIns="45718" bIns="45718" anchor="ctr"/>
          <a:lstStyle/>
          <a:p>
            <a:pPr>
              <a:defRPr>
                <a:solidFill>
                  <a:srgbClr val="FFFFFF"/>
                </a:solidFill>
              </a:defRPr>
            </a:pPr>
            <a:endParaRPr/>
          </a:p>
        </p:txBody>
      </p:sp>
      <p:graphicFrame>
        <p:nvGraphicFramePr>
          <p:cNvPr id="146" name="Table 146"/>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147" name="Shape 147"/>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Previous Work</a:t>
            </a:r>
          </a:p>
        </p:txBody>
      </p:sp>
      <p:sp>
        <p:nvSpPr>
          <p:cNvPr id="150" name="Shape 150"/>
          <p:cNvSpPr/>
          <p:nvPr/>
        </p:nvSpPr>
        <p:spPr>
          <a:xfrm>
            <a:off x="4876800" y="6459173"/>
            <a:ext cx="3276600" cy="26425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lvl1pPr algn="r">
              <a:defRPr sz="1200">
                <a:solidFill>
                  <a:srgbClr val="FFFFFF"/>
                </a:solidFill>
              </a:defRPr>
            </a:lvl1pPr>
          </a:lstStyle>
          <a:p>
            <a:r>
              <a:t>Friday, 29. August 14</a:t>
            </a:r>
          </a:p>
        </p:txBody>
      </p:sp>
      <p:sp>
        <p:nvSpPr>
          <p:cNvPr id="151" name="Shape 151"/>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grpSp>
        <p:nvGrpSpPr>
          <p:cNvPr id="198" name="Group 198"/>
          <p:cNvGrpSpPr/>
          <p:nvPr/>
        </p:nvGrpSpPr>
        <p:grpSpPr>
          <a:xfrm>
            <a:off x="169859" y="1713375"/>
            <a:ext cx="8782065" cy="3431261"/>
            <a:chOff x="0" y="0"/>
            <a:chExt cx="8782063" cy="3431259"/>
          </a:xfrm>
        </p:grpSpPr>
        <p:grpSp>
          <p:nvGrpSpPr>
            <p:cNvPr id="196" name="Group 196"/>
            <p:cNvGrpSpPr/>
            <p:nvPr/>
          </p:nvGrpSpPr>
          <p:grpSpPr>
            <a:xfrm>
              <a:off x="-1" y="-1"/>
              <a:ext cx="8782065" cy="3431260"/>
              <a:chOff x="0" y="0"/>
              <a:chExt cx="8782063" cy="3431259"/>
            </a:xfrm>
          </p:grpSpPr>
          <p:grpSp>
            <p:nvGrpSpPr>
              <p:cNvPr id="168" name="Group 168"/>
              <p:cNvGrpSpPr/>
              <p:nvPr/>
            </p:nvGrpSpPr>
            <p:grpSpPr>
              <a:xfrm>
                <a:off x="-1" y="1512117"/>
                <a:ext cx="4103439" cy="1919143"/>
                <a:chOff x="0" y="0"/>
                <a:chExt cx="4103437" cy="1919141"/>
              </a:xfrm>
            </p:grpSpPr>
            <p:sp>
              <p:nvSpPr>
                <p:cNvPr id="152" name="Shape 152"/>
                <p:cNvSpPr/>
                <p:nvPr/>
              </p:nvSpPr>
              <p:spPr>
                <a:xfrm>
                  <a:off x="16925" y="22451"/>
                  <a:ext cx="2391442" cy="5170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p>
                  <a:pPr algn="ctr">
                    <a:defRPr sz="1500"/>
                  </a:pPr>
                  <a:r>
                    <a:t>Ultrasound Volume </a:t>
                  </a:r>
                </a:p>
                <a:p>
                  <a:pPr algn="ctr">
                    <a:defRPr sz="1500"/>
                  </a:pPr>
                  <a:r>
                    <a:t>Acquisition and Processing</a:t>
                  </a:r>
                </a:p>
              </p:txBody>
            </p:sp>
            <p:grpSp>
              <p:nvGrpSpPr>
                <p:cNvPr id="167" name="Group 167"/>
                <p:cNvGrpSpPr/>
                <p:nvPr/>
              </p:nvGrpSpPr>
              <p:grpSpPr>
                <a:xfrm>
                  <a:off x="-1" y="0"/>
                  <a:ext cx="4103439" cy="1919143"/>
                  <a:chOff x="0" y="0"/>
                  <a:chExt cx="4103437" cy="1919141"/>
                </a:xfrm>
              </p:grpSpPr>
              <p:grpSp>
                <p:nvGrpSpPr>
                  <p:cNvPr id="163" name="Group 163"/>
                  <p:cNvGrpSpPr/>
                  <p:nvPr/>
                </p:nvGrpSpPr>
                <p:grpSpPr>
                  <a:xfrm>
                    <a:off x="0" y="0"/>
                    <a:ext cx="4103439" cy="1919143"/>
                    <a:chOff x="0" y="0"/>
                    <a:chExt cx="4103437" cy="1919141"/>
                  </a:xfrm>
                </p:grpSpPr>
                <p:sp>
                  <p:nvSpPr>
                    <p:cNvPr id="153" name="Shape 153"/>
                    <p:cNvSpPr/>
                    <p:nvPr/>
                  </p:nvSpPr>
                  <p:spPr>
                    <a:xfrm>
                      <a:off x="0" y="0"/>
                      <a:ext cx="4103438" cy="1919142"/>
                    </a:xfrm>
                    <a:prstGeom prst="rect">
                      <a:avLst/>
                    </a:prstGeom>
                    <a:noFill/>
                    <a:ln w="50800" cap="flat">
                      <a:solidFill>
                        <a:srgbClr val="0433FF"/>
                      </a:solidFill>
                      <a:prstDash val="solid"/>
                      <a:round/>
                    </a:ln>
                    <a:effectLst/>
                  </p:spPr>
                  <p:txBody>
                    <a:bodyPr wrap="square" lIns="45718" tIns="45718" rIns="45718" bIns="45718" numCol="1" anchor="ctr">
                      <a:noAutofit/>
                    </a:bodyPr>
                    <a:lstStyle/>
                    <a:p>
                      <a:pPr>
                        <a:defRPr>
                          <a:solidFill>
                            <a:srgbClr val="FFFFFF"/>
                          </a:solidFill>
                        </a:defRPr>
                      </a:pPr>
                      <a:endParaRPr/>
                    </a:p>
                  </p:txBody>
                </p:sp>
                <p:grpSp>
                  <p:nvGrpSpPr>
                    <p:cNvPr id="156" name="Group 156"/>
                    <p:cNvGrpSpPr/>
                    <p:nvPr/>
                  </p:nvGrpSpPr>
                  <p:grpSpPr>
                    <a:xfrm>
                      <a:off x="2813263" y="763452"/>
                      <a:ext cx="1116888" cy="945474"/>
                      <a:chOff x="0" y="0"/>
                      <a:chExt cx="1116887" cy="945473"/>
                    </a:xfrm>
                  </p:grpSpPr>
                  <p:sp>
                    <p:nvSpPr>
                      <p:cNvPr id="154" name="Shape 154"/>
                      <p:cNvSpPr/>
                      <p:nvPr/>
                    </p:nvSpPr>
                    <p:spPr>
                      <a:xfrm>
                        <a:off x="-1" y="-1"/>
                        <a:ext cx="1116889" cy="945474"/>
                      </a:xfrm>
                      <a:prstGeom prst="rect">
                        <a:avLst/>
                      </a:prstGeom>
                      <a:noFill/>
                      <a:ln w="50800" cap="flat">
                        <a:solidFill>
                          <a:srgbClr val="0433FF"/>
                        </a:solidFill>
                        <a:prstDash val="solid"/>
                        <a:round/>
                      </a:ln>
                      <a:effectLst/>
                    </p:spPr>
                    <p:txBody>
                      <a:bodyPr wrap="square" lIns="45718" tIns="45718" rIns="45718" bIns="45718" numCol="1" anchor="ctr">
                        <a:noAutofit/>
                      </a:bodyPr>
                      <a:lstStyle/>
                      <a:p>
                        <a:pPr algn="ctr">
                          <a:defRPr sz="900"/>
                        </a:pPr>
                        <a:endParaRPr/>
                      </a:p>
                    </p:txBody>
                  </p:sp>
                  <p:sp>
                    <p:nvSpPr>
                      <p:cNvPr id="155" name="Shape 155"/>
                      <p:cNvSpPr/>
                      <p:nvPr/>
                    </p:nvSpPr>
                    <p:spPr>
                      <a:xfrm>
                        <a:off x="-1" y="238384"/>
                        <a:ext cx="1116889" cy="468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3) Registration and transfer of interest to robot</a:t>
                        </a:r>
                      </a:p>
                    </p:txBody>
                  </p:sp>
                </p:grpSp>
                <p:grpSp>
                  <p:nvGrpSpPr>
                    <p:cNvPr id="159" name="Group 159"/>
                    <p:cNvGrpSpPr/>
                    <p:nvPr/>
                  </p:nvGrpSpPr>
                  <p:grpSpPr>
                    <a:xfrm>
                      <a:off x="173287" y="763452"/>
                      <a:ext cx="1116888" cy="945474"/>
                      <a:chOff x="0" y="0"/>
                      <a:chExt cx="1116887" cy="945473"/>
                    </a:xfrm>
                  </p:grpSpPr>
                  <p:sp>
                    <p:nvSpPr>
                      <p:cNvPr id="157" name="Shape 157"/>
                      <p:cNvSpPr/>
                      <p:nvPr/>
                    </p:nvSpPr>
                    <p:spPr>
                      <a:xfrm>
                        <a:off x="-1" y="-1"/>
                        <a:ext cx="1116889" cy="945474"/>
                      </a:xfrm>
                      <a:prstGeom prst="rect">
                        <a:avLst/>
                      </a:prstGeom>
                      <a:noFill/>
                      <a:ln w="50800" cap="flat">
                        <a:solidFill>
                          <a:srgbClr val="0433FF"/>
                        </a:solidFill>
                        <a:prstDash val="solid"/>
                        <a:round/>
                      </a:ln>
                      <a:effectLst/>
                    </p:spPr>
                    <p:txBody>
                      <a:bodyPr wrap="square" lIns="45718" tIns="45718" rIns="45718" bIns="45718" numCol="1" anchor="ctr">
                        <a:noAutofit/>
                      </a:bodyPr>
                      <a:lstStyle/>
                      <a:p>
                        <a:pPr algn="ctr">
                          <a:defRPr sz="900"/>
                        </a:pPr>
                        <a:endParaRPr/>
                      </a:p>
                    </p:txBody>
                  </p:sp>
                  <p:sp>
                    <p:nvSpPr>
                      <p:cNvPr id="158" name="Shape 158"/>
                      <p:cNvSpPr/>
                      <p:nvPr/>
                    </p:nvSpPr>
                    <p:spPr>
                      <a:xfrm>
                        <a:off x="-1" y="111383"/>
                        <a:ext cx="1116889" cy="722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1) Surface scan of patient and planning of robotic ultrasound acquisition</a:t>
                        </a:r>
                      </a:p>
                    </p:txBody>
                  </p:sp>
                </p:grpSp>
                <p:grpSp>
                  <p:nvGrpSpPr>
                    <p:cNvPr id="162" name="Group 162"/>
                    <p:cNvGrpSpPr/>
                    <p:nvPr/>
                  </p:nvGrpSpPr>
                  <p:grpSpPr>
                    <a:xfrm>
                      <a:off x="1493274" y="763452"/>
                      <a:ext cx="1116888" cy="945474"/>
                      <a:chOff x="0" y="0"/>
                      <a:chExt cx="1116887" cy="945473"/>
                    </a:xfrm>
                  </p:grpSpPr>
                  <p:sp>
                    <p:nvSpPr>
                      <p:cNvPr id="160" name="Shape 160"/>
                      <p:cNvSpPr/>
                      <p:nvPr/>
                    </p:nvSpPr>
                    <p:spPr>
                      <a:xfrm>
                        <a:off x="-1" y="-1"/>
                        <a:ext cx="1116889" cy="945474"/>
                      </a:xfrm>
                      <a:prstGeom prst="rect">
                        <a:avLst/>
                      </a:prstGeom>
                      <a:noFill/>
                      <a:ln w="50800" cap="flat">
                        <a:solidFill>
                          <a:srgbClr val="0433FF"/>
                        </a:solidFill>
                        <a:prstDash val="solid"/>
                        <a:round/>
                      </a:ln>
                      <a:effectLst/>
                    </p:spPr>
                    <p:txBody>
                      <a:bodyPr wrap="square" lIns="45718" tIns="45718" rIns="45718" bIns="45718" numCol="1" anchor="ctr">
                        <a:noAutofit/>
                      </a:bodyPr>
                      <a:lstStyle/>
                      <a:p>
                        <a:pPr algn="ctr">
                          <a:defRPr sz="900"/>
                        </a:pPr>
                        <a:endParaRPr/>
                      </a:p>
                    </p:txBody>
                  </p:sp>
                  <p:sp>
                    <p:nvSpPr>
                      <p:cNvPr id="161" name="Shape 161"/>
                      <p:cNvSpPr/>
                      <p:nvPr/>
                    </p:nvSpPr>
                    <p:spPr>
                      <a:xfrm>
                        <a:off x="-1" y="174883"/>
                        <a:ext cx="1116889" cy="595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2) Ultrasound acquisition and volume compounding</a:t>
                        </a:r>
                      </a:p>
                    </p:txBody>
                  </p:sp>
                </p:grpSp>
              </p:grpSp>
              <p:sp>
                <p:nvSpPr>
                  <p:cNvPr id="164" name="Shape 164"/>
                  <p:cNvSpPr/>
                  <p:nvPr/>
                </p:nvSpPr>
                <p:spPr>
                  <a:xfrm>
                    <a:off x="3377104" y="217025"/>
                    <a:ext cx="3" cy="523244"/>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65" name="Shape 165"/>
                  <p:cNvSpPr/>
                  <p:nvPr/>
                </p:nvSpPr>
                <p:spPr>
                  <a:xfrm>
                    <a:off x="1257773" y="1260458"/>
                    <a:ext cx="219444"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66" name="Shape 166"/>
                  <p:cNvSpPr/>
                  <p:nvPr/>
                </p:nvSpPr>
                <p:spPr>
                  <a:xfrm>
                    <a:off x="2588963" y="1260458"/>
                    <a:ext cx="206744"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grpSp>
            <p:nvGrpSpPr>
              <p:cNvPr id="179" name="Group 179"/>
              <p:cNvGrpSpPr/>
              <p:nvPr/>
            </p:nvGrpSpPr>
            <p:grpSpPr>
              <a:xfrm>
                <a:off x="4678629" y="1512115"/>
                <a:ext cx="4103435" cy="1919140"/>
                <a:chOff x="0" y="0"/>
                <a:chExt cx="4103434" cy="1919139"/>
              </a:xfrm>
            </p:grpSpPr>
            <p:grpSp>
              <p:nvGrpSpPr>
                <p:cNvPr id="171" name="Group 171"/>
                <p:cNvGrpSpPr/>
                <p:nvPr/>
              </p:nvGrpSpPr>
              <p:grpSpPr>
                <a:xfrm>
                  <a:off x="2813260" y="741832"/>
                  <a:ext cx="1116887" cy="945472"/>
                  <a:chOff x="0" y="0"/>
                  <a:chExt cx="1116885" cy="945470"/>
                </a:xfrm>
              </p:grpSpPr>
              <p:sp>
                <p:nvSpPr>
                  <p:cNvPr id="169" name="Shape 169"/>
                  <p:cNvSpPr/>
                  <p:nvPr/>
                </p:nvSpPr>
                <p:spPr>
                  <a:xfrm>
                    <a:off x="0" y="0"/>
                    <a:ext cx="1116887" cy="945472"/>
                  </a:xfrm>
                  <a:prstGeom prst="rect">
                    <a:avLst/>
                  </a:prstGeom>
                  <a:noFill/>
                  <a:ln w="50800" cap="flat">
                    <a:solidFill>
                      <a:srgbClr val="D4FB79"/>
                    </a:solidFill>
                    <a:prstDash val="solid"/>
                    <a:round/>
                  </a:ln>
                  <a:effectLst/>
                </p:spPr>
                <p:txBody>
                  <a:bodyPr wrap="square" lIns="45718" tIns="45718" rIns="45718" bIns="45718" numCol="1" anchor="ctr">
                    <a:noAutofit/>
                  </a:bodyPr>
                  <a:lstStyle/>
                  <a:p>
                    <a:pPr algn="ctr">
                      <a:defRPr sz="900"/>
                    </a:pPr>
                    <a:endParaRPr/>
                  </a:p>
                </p:txBody>
              </p:sp>
              <p:sp>
                <p:nvSpPr>
                  <p:cNvPr id="170" name="Shape 170"/>
                  <p:cNvSpPr/>
                  <p:nvPr/>
                </p:nvSpPr>
                <p:spPr>
                  <a:xfrm>
                    <a:off x="0" y="301884"/>
                    <a:ext cx="1116887" cy="3416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6) Update needle trajectory</a:t>
                    </a:r>
                  </a:p>
                </p:txBody>
              </p:sp>
            </p:grpSp>
            <p:sp>
              <p:nvSpPr>
                <p:cNvPr id="172" name="Shape 172"/>
                <p:cNvSpPr/>
                <p:nvPr/>
              </p:nvSpPr>
              <p:spPr>
                <a:xfrm>
                  <a:off x="-1" y="-1"/>
                  <a:ext cx="4103435" cy="1919140"/>
                </a:xfrm>
                <a:prstGeom prst="rect">
                  <a:avLst/>
                </a:prstGeom>
                <a:noFill/>
                <a:ln w="50800" cap="flat">
                  <a:solidFill>
                    <a:srgbClr val="D4FB79"/>
                  </a:solidFill>
                  <a:prstDash val="solid"/>
                  <a:round/>
                </a:ln>
                <a:effectLst/>
              </p:spPr>
              <p:txBody>
                <a:bodyPr wrap="square" lIns="45718" tIns="45718" rIns="45718" bIns="45718" numCol="1" anchor="ctr">
                  <a:noAutofit/>
                </a:bodyPr>
                <a:lstStyle/>
                <a:p>
                  <a:pPr>
                    <a:defRPr>
                      <a:solidFill>
                        <a:srgbClr val="FFFFFF"/>
                      </a:solidFill>
                    </a:defRPr>
                  </a:pPr>
                  <a:endParaRPr/>
                </a:p>
              </p:txBody>
            </p:sp>
            <p:grpSp>
              <p:nvGrpSpPr>
                <p:cNvPr id="175" name="Group 175"/>
                <p:cNvGrpSpPr/>
                <p:nvPr/>
              </p:nvGrpSpPr>
              <p:grpSpPr>
                <a:xfrm>
                  <a:off x="173286" y="741832"/>
                  <a:ext cx="1116887" cy="945472"/>
                  <a:chOff x="-1" y="0"/>
                  <a:chExt cx="1116885" cy="945470"/>
                </a:xfrm>
              </p:grpSpPr>
              <p:sp>
                <p:nvSpPr>
                  <p:cNvPr id="173" name="Shape 173"/>
                  <p:cNvSpPr/>
                  <p:nvPr/>
                </p:nvSpPr>
                <p:spPr>
                  <a:xfrm>
                    <a:off x="-2" y="0"/>
                    <a:ext cx="1116887" cy="945472"/>
                  </a:xfrm>
                  <a:prstGeom prst="rect">
                    <a:avLst/>
                  </a:prstGeom>
                  <a:noFill/>
                  <a:ln w="50800" cap="flat">
                    <a:solidFill>
                      <a:srgbClr val="D4FB79"/>
                    </a:solidFill>
                    <a:prstDash val="solid"/>
                    <a:round/>
                  </a:ln>
                  <a:effectLst/>
                </p:spPr>
                <p:txBody>
                  <a:bodyPr wrap="square" lIns="45718" tIns="45718" rIns="45718" bIns="45718" numCol="1" anchor="ctr">
                    <a:noAutofit/>
                  </a:bodyPr>
                  <a:lstStyle/>
                  <a:p>
                    <a:pPr algn="ctr">
                      <a:defRPr sz="900"/>
                    </a:pPr>
                    <a:endParaRPr/>
                  </a:p>
                </p:txBody>
              </p:sp>
              <p:sp>
                <p:nvSpPr>
                  <p:cNvPr id="174" name="Shape 174"/>
                  <p:cNvSpPr/>
                  <p:nvPr/>
                </p:nvSpPr>
                <p:spPr>
                  <a:xfrm>
                    <a:off x="-2" y="111383"/>
                    <a:ext cx="1116887" cy="722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4) Positioning of transducer (for observation of region of interest) and needle</a:t>
                    </a:r>
                  </a:p>
                </p:txBody>
              </p:sp>
            </p:grpSp>
            <p:grpSp>
              <p:nvGrpSpPr>
                <p:cNvPr id="178" name="Group 178"/>
                <p:cNvGrpSpPr/>
                <p:nvPr/>
              </p:nvGrpSpPr>
              <p:grpSpPr>
                <a:xfrm>
                  <a:off x="1493272" y="741832"/>
                  <a:ext cx="1116887" cy="945472"/>
                  <a:chOff x="-1" y="0"/>
                  <a:chExt cx="1116885" cy="945470"/>
                </a:xfrm>
              </p:grpSpPr>
              <p:sp>
                <p:nvSpPr>
                  <p:cNvPr id="176" name="Shape 176"/>
                  <p:cNvSpPr/>
                  <p:nvPr/>
                </p:nvSpPr>
                <p:spPr>
                  <a:xfrm>
                    <a:off x="-2" y="0"/>
                    <a:ext cx="1116887" cy="945472"/>
                  </a:xfrm>
                  <a:prstGeom prst="rect">
                    <a:avLst/>
                  </a:prstGeom>
                  <a:noFill/>
                  <a:ln w="50800" cap="flat">
                    <a:solidFill>
                      <a:srgbClr val="D4FB79"/>
                    </a:solidFill>
                    <a:prstDash val="solid"/>
                    <a:round/>
                  </a:ln>
                  <a:effectLst/>
                </p:spPr>
                <p:txBody>
                  <a:bodyPr wrap="square" lIns="45718" tIns="45718" rIns="45718" bIns="45718" numCol="1" anchor="ctr">
                    <a:noAutofit/>
                  </a:bodyPr>
                  <a:lstStyle/>
                  <a:p>
                    <a:pPr algn="ctr">
                      <a:defRPr sz="900"/>
                    </a:pPr>
                    <a:endParaRPr/>
                  </a:p>
                </p:txBody>
              </p:sp>
              <p:sp>
                <p:nvSpPr>
                  <p:cNvPr id="177" name="Shape 177"/>
                  <p:cNvSpPr/>
                  <p:nvPr/>
                </p:nvSpPr>
                <p:spPr>
                  <a:xfrm>
                    <a:off x="-2" y="174883"/>
                    <a:ext cx="1116887" cy="595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5) Ultrasound-based tracking of region of interest and needle</a:t>
                    </a:r>
                  </a:p>
                </p:txBody>
              </p:sp>
            </p:grpSp>
          </p:grpSp>
          <p:grpSp>
            <p:nvGrpSpPr>
              <p:cNvPr id="189" name="Group 189"/>
              <p:cNvGrpSpPr/>
              <p:nvPr/>
            </p:nvGrpSpPr>
            <p:grpSpPr>
              <a:xfrm>
                <a:off x="2110546" y="-1"/>
                <a:ext cx="4721791" cy="1718905"/>
                <a:chOff x="-1" y="0"/>
                <a:chExt cx="4721790" cy="1718904"/>
              </a:xfrm>
            </p:grpSpPr>
            <p:grpSp>
              <p:nvGrpSpPr>
                <p:cNvPr id="187" name="Group 187"/>
                <p:cNvGrpSpPr/>
                <p:nvPr/>
              </p:nvGrpSpPr>
              <p:grpSpPr>
                <a:xfrm>
                  <a:off x="-3" y="-1"/>
                  <a:ext cx="4721792" cy="1718905"/>
                  <a:chOff x="-1" y="0"/>
                  <a:chExt cx="4721790" cy="1718904"/>
                </a:xfrm>
              </p:grpSpPr>
              <p:sp>
                <p:nvSpPr>
                  <p:cNvPr id="180" name="Shape 180"/>
                  <p:cNvSpPr/>
                  <p:nvPr/>
                </p:nvSpPr>
                <p:spPr>
                  <a:xfrm>
                    <a:off x="608943" y="-1"/>
                    <a:ext cx="3498591" cy="1420520"/>
                  </a:xfrm>
                  <a:prstGeom prst="rect">
                    <a:avLst/>
                  </a:prstGeom>
                  <a:noFill/>
                  <a:ln w="50800" cap="flat">
                    <a:solidFill>
                      <a:srgbClr val="FF2600"/>
                    </a:solidFill>
                    <a:prstDash val="solid"/>
                    <a:round/>
                  </a:ln>
                  <a:effectLst/>
                </p:spPr>
                <p:txBody>
                  <a:bodyPr wrap="square" lIns="45718" tIns="45718" rIns="45718" bIns="45718" numCol="1" anchor="ctr">
                    <a:noAutofit/>
                  </a:bodyPr>
                  <a:lstStyle/>
                  <a:p>
                    <a:pPr>
                      <a:defRPr>
                        <a:solidFill>
                          <a:srgbClr val="FFFFFF"/>
                        </a:solidFill>
                      </a:defRPr>
                    </a:pPr>
                    <a:endParaRPr/>
                  </a:p>
                </p:txBody>
              </p:sp>
              <p:grpSp>
                <p:nvGrpSpPr>
                  <p:cNvPr id="183" name="Group 183"/>
                  <p:cNvGrpSpPr/>
                  <p:nvPr/>
                </p:nvGrpSpPr>
                <p:grpSpPr>
                  <a:xfrm>
                    <a:off x="-2" y="914020"/>
                    <a:ext cx="1701421" cy="804884"/>
                    <a:chOff x="0" y="-1"/>
                    <a:chExt cx="1701419" cy="804882"/>
                  </a:xfrm>
                </p:grpSpPr>
                <p:sp>
                  <p:nvSpPr>
                    <p:cNvPr id="181" name="Shape 181"/>
                    <p:cNvSpPr/>
                    <p:nvPr/>
                  </p:nvSpPr>
                  <p:spPr>
                    <a:xfrm>
                      <a:off x="-1" y="-2"/>
                      <a:ext cx="1701421" cy="804884"/>
                    </a:xfrm>
                    <a:prstGeom prst="rect">
                      <a:avLst/>
                    </a:prstGeom>
                    <a:solidFill>
                      <a:srgbClr val="FFFFFF"/>
                    </a:solidFill>
                    <a:ln w="50800" cap="flat">
                      <a:solidFill>
                        <a:srgbClr val="FF2600"/>
                      </a:solidFill>
                      <a:prstDash val="solid"/>
                      <a:round/>
                    </a:ln>
                    <a:effectLst/>
                  </p:spPr>
                  <p:txBody>
                    <a:bodyPr wrap="square" lIns="45718" tIns="45718" rIns="45718" bIns="45718" numCol="1" anchor="ctr">
                      <a:noAutofit/>
                    </a:bodyPr>
                    <a:lstStyle/>
                    <a:p>
                      <a:pPr algn="ctr">
                        <a:defRPr sz="900"/>
                      </a:pPr>
                      <a:endParaRPr/>
                    </a:p>
                  </p:txBody>
                </p:sp>
                <p:sp>
                  <p:nvSpPr>
                    <p:cNvPr id="182" name="Shape 182"/>
                    <p:cNvSpPr/>
                    <p:nvPr/>
                  </p:nvSpPr>
                  <p:spPr>
                    <a:xfrm>
                      <a:off x="-1" y="231589"/>
                      <a:ext cx="1701421" cy="341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A) Preoperative imaging  and definition of region of interest</a:t>
                      </a:r>
                    </a:p>
                  </p:txBody>
                </p:sp>
              </p:grpSp>
              <p:grpSp>
                <p:nvGrpSpPr>
                  <p:cNvPr id="186" name="Group 186"/>
                  <p:cNvGrpSpPr/>
                  <p:nvPr/>
                </p:nvGrpSpPr>
                <p:grpSpPr>
                  <a:xfrm>
                    <a:off x="3020371" y="914020"/>
                    <a:ext cx="1701419" cy="804884"/>
                    <a:chOff x="0" y="-1"/>
                    <a:chExt cx="1701418" cy="804882"/>
                  </a:xfrm>
                </p:grpSpPr>
                <p:sp>
                  <p:nvSpPr>
                    <p:cNvPr id="184" name="Shape 184"/>
                    <p:cNvSpPr/>
                    <p:nvPr/>
                  </p:nvSpPr>
                  <p:spPr>
                    <a:xfrm>
                      <a:off x="-1" y="-2"/>
                      <a:ext cx="1701420" cy="804884"/>
                    </a:xfrm>
                    <a:prstGeom prst="rect">
                      <a:avLst/>
                    </a:prstGeom>
                    <a:solidFill>
                      <a:srgbClr val="FFFFFF"/>
                    </a:solidFill>
                    <a:ln w="50800" cap="flat">
                      <a:solidFill>
                        <a:srgbClr val="FF2600"/>
                      </a:solidFill>
                      <a:prstDash val="solid"/>
                      <a:round/>
                    </a:ln>
                    <a:effectLst/>
                  </p:spPr>
                  <p:txBody>
                    <a:bodyPr wrap="square" lIns="45718" tIns="45718" rIns="45718" bIns="45718" numCol="1" anchor="ctr">
                      <a:noAutofit/>
                    </a:bodyPr>
                    <a:lstStyle/>
                    <a:p>
                      <a:pPr algn="ctr">
                        <a:defRPr sz="900"/>
                      </a:pPr>
                      <a:endParaRPr/>
                    </a:p>
                  </p:txBody>
                </p:sp>
                <p:sp>
                  <p:nvSpPr>
                    <p:cNvPr id="185" name="Shape 185"/>
                    <p:cNvSpPr/>
                    <p:nvPr/>
                  </p:nvSpPr>
                  <p:spPr>
                    <a:xfrm>
                      <a:off x="-1" y="295089"/>
                      <a:ext cx="1701420" cy="21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lvl1pPr algn="ctr">
                        <a:defRPr sz="900"/>
                      </a:lvl1pPr>
                    </a:lstStyle>
                    <a:p>
                      <a:r>
                        <a:t>B) Robot-robot calibration</a:t>
                      </a:r>
                    </a:p>
                  </p:txBody>
                </p:sp>
              </p:grpSp>
            </p:grpSp>
            <p:sp>
              <p:nvSpPr>
                <p:cNvPr id="188" name="Shape 188"/>
                <p:cNvSpPr/>
                <p:nvPr/>
              </p:nvSpPr>
              <p:spPr>
                <a:xfrm>
                  <a:off x="1668934" y="278172"/>
                  <a:ext cx="1298597" cy="3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lgn="ctr"/>
                </a:lstStyle>
                <a:p>
                  <a:r>
                    <a:t>Initialization</a:t>
                  </a:r>
                </a:p>
              </p:txBody>
            </p:sp>
          </p:grpSp>
          <p:sp>
            <p:nvSpPr>
              <p:cNvPr id="190" name="Shape 190"/>
              <p:cNvSpPr/>
              <p:nvPr/>
            </p:nvSpPr>
            <p:spPr>
              <a:xfrm>
                <a:off x="5637457" y="1775501"/>
                <a:ext cx="3143303" cy="301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8" tIns="45718" rIns="45718" bIns="45718" numCol="1" anchor="t">
                <a:spAutoFit/>
              </a:bodyPr>
              <a:lstStyle>
                <a:lvl1pPr>
                  <a:defRPr sz="1500"/>
                </a:lvl1pPr>
              </a:lstStyle>
              <a:p>
                <a:r>
                  <a:t>Ultrasound-Guided Needle Insertion</a:t>
                </a:r>
              </a:p>
            </p:txBody>
          </p:sp>
          <p:sp>
            <p:nvSpPr>
              <p:cNvPr id="191" name="Shape 191"/>
              <p:cNvSpPr/>
              <p:nvPr/>
            </p:nvSpPr>
            <p:spPr>
              <a:xfrm>
                <a:off x="5428085" y="1712001"/>
                <a:ext cx="3" cy="52324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92" name="Shape 192"/>
              <p:cNvSpPr/>
              <p:nvPr/>
            </p:nvSpPr>
            <p:spPr>
              <a:xfrm>
                <a:off x="5969442" y="2810292"/>
                <a:ext cx="206744"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93" name="Shape 193"/>
              <p:cNvSpPr/>
              <p:nvPr/>
            </p:nvSpPr>
            <p:spPr>
              <a:xfrm>
                <a:off x="7274613" y="2619699"/>
                <a:ext cx="206744"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94" name="Shape 194"/>
              <p:cNvSpPr/>
              <p:nvPr/>
            </p:nvSpPr>
            <p:spPr>
              <a:xfrm flipH="1">
                <a:off x="7274613" y="2995305"/>
                <a:ext cx="206744"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195" name="Shape 195"/>
              <p:cNvSpPr/>
              <p:nvPr/>
            </p:nvSpPr>
            <p:spPr>
              <a:xfrm>
                <a:off x="3921144" y="2810292"/>
                <a:ext cx="935492" cy="3"/>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sp>
          <p:nvSpPr>
            <p:cNvPr id="197" name="Shape 197"/>
            <p:cNvSpPr/>
            <p:nvPr/>
          </p:nvSpPr>
          <p:spPr>
            <a:xfrm>
              <a:off x="5033838" y="810989"/>
              <a:ext cx="1911782" cy="1001596"/>
            </a:xfrm>
            <a:prstGeom prst="rect">
              <a:avLst/>
            </a:prstGeom>
            <a:noFill/>
            <a:ln w="38100" cap="flat">
              <a:solidFill>
                <a:srgbClr val="000000"/>
              </a:solidFill>
              <a:prstDash val="sysDot"/>
              <a:miter lim="400000"/>
            </a:ln>
            <a:effectLst/>
          </p:spPr>
          <p:txBody>
            <a:bodyPr wrap="square" lIns="45718" tIns="45718" rIns="45718" bIns="45718" numCol="1" anchor="ctr">
              <a:noAutofit/>
            </a:bodyPr>
            <a:lstStyle/>
            <a:p>
              <a:pPr>
                <a:defRPr>
                  <a:solidFill>
                    <a:srgbClr val="FFFFFF"/>
                  </a:solidFill>
                </a:defRPr>
              </a:pPr>
              <a:endParaRPr/>
            </a:p>
          </p:txBody>
        </p:sp>
      </p:grpSp>
      <p:graphicFrame>
        <p:nvGraphicFramePr>
          <p:cNvPr id="199" name="Table 199"/>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200" name="Shape 200"/>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p>
            <a:r>
              <a:t>Mission Statement</a:t>
            </a:r>
          </a:p>
        </p:txBody>
      </p:sp>
      <p:sp>
        <p:nvSpPr>
          <p:cNvPr id="203" name="Shape 203"/>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204" name="Shape 204"/>
          <p:cNvSpPr/>
          <p:nvPr/>
        </p:nvSpPr>
        <p:spPr>
          <a:xfrm>
            <a:off x="1164232" y="2595878"/>
            <a:ext cx="6793311" cy="165543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2600" i="1"/>
            </a:pPr>
            <a:r>
              <a:t>Develop and validate a variety of </a:t>
            </a:r>
          </a:p>
          <a:p>
            <a:pPr algn="ctr">
              <a:defRPr sz="2600" i="1"/>
            </a:pPr>
            <a:r>
              <a:t>robot-to-robot calibration algorithmic plugins for use with dual-robotic surgeries and experiments.</a:t>
            </a:r>
          </a:p>
        </p:txBody>
      </p:sp>
      <p:graphicFrame>
        <p:nvGraphicFramePr>
          <p:cNvPr id="205" name="Table 205"/>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t>Algorithm </a:t>
            </a:r>
            <a:r>
              <a:rPr baseline="31999"/>
              <a:t>#</a:t>
            </a:r>
            <a:r>
              <a:t>1: Checkerboard</a:t>
            </a:r>
          </a:p>
        </p:txBody>
      </p:sp>
      <p:sp>
        <p:nvSpPr>
          <p:cNvPr id="208" name="Shape 208"/>
          <p:cNvSpPr>
            <a:spLocks noGrp="1"/>
          </p:cNvSpPr>
          <p:nvPr>
            <p:ph type="sldNum" sz="quarter" idx="4294967295"/>
          </p:nvPr>
        </p:nvSpPr>
        <p:spPr>
          <a:xfrm>
            <a:off x="8077199" y="6456679"/>
            <a:ext cx="188896"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grpSp>
        <p:nvGrpSpPr>
          <p:cNvPr id="308" name="Group 308"/>
          <p:cNvGrpSpPr/>
          <p:nvPr/>
        </p:nvGrpSpPr>
        <p:grpSpPr>
          <a:xfrm>
            <a:off x="4173536" y="1868929"/>
            <a:ext cx="4883518" cy="2471582"/>
            <a:chOff x="-1" y="-1"/>
            <a:chExt cx="4883517" cy="2471581"/>
          </a:xfrm>
        </p:grpSpPr>
        <p:grpSp>
          <p:nvGrpSpPr>
            <p:cNvPr id="254" name="Group 254"/>
            <p:cNvGrpSpPr/>
            <p:nvPr/>
          </p:nvGrpSpPr>
          <p:grpSpPr>
            <a:xfrm>
              <a:off x="1266619" y="1018570"/>
              <a:ext cx="2091706" cy="1298238"/>
              <a:chOff x="-1" y="-1"/>
              <a:chExt cx="2091705" cy="1298236"/>
            </a:xfrm>
          </p:grpSpPr>
          <p:grpSp>
            <p:nvGrpSpPr>
              <p:cNvPr id="225" name="Group 225"/>
              <p:cNvGrpSpPr/>
              <p:nvPr/>
            </p:nvGrpSpPr>
            <p:grpSpPr>
              <a:xfrm>
                <a:off x="11680" y="19455"/>
                <a:ext cx="2080024" cy="1278781"/>
                <a:chOff x="0" y="0"/>
                <a:chExt cx="2080022" cy="1278779"/>
              </a:xfrm>
            </p:grpSpPr>
            <p:grpSp>
              <p:nvGrpSpPr>
                <p:cNvPr id="219" name="Group 219"/>
                <p:cNvGrpSpPr/>
                <p:nvPr/>
              </p:nvGrpSpPr>
              <p:grpSpPr>
                <a:xfrm>
                  <a:off x="0" y="0"/>
                  <a:ext cx="2080024" cy="1278781"/>
                  <a:chOff x="0" y="0"/>
                  <a:chExt cx="2080022" cy="1278779"/>
                </a:xfrm>
              </p:grpSpPr>
              <p:sp>
                <p:nvSpPr>
                  <p:cNvPr id="209" name="Shape 209"/>
                  <p:cNvSpPr/>
                  <p:nvPr/>
                </p:nvSpPr>
                <p:spPr>
                  <a:xfrm flipV="1">
                    <a:off x="166" y="0"/>
                    <a:ext cx="1201806" cy="612354"/>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0" name="Shape 210"/>
                  <p:cNvSpPr/>
                  <p:nvPr/>
                </p:nvSpPr>
                <p:spPr>
                  <a:xfrm flipV="1">
                    <a:off x="878215" y="664597"/>
                    <a:ext cx="1201809" cy="612355"/>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1" name="Shape 211"/>
                  <p:cNvSpPr/>
                  <p:nvPr/>
                </p:nvSpPr>
                <p:spPr>
                  <a:xfrm flipH="1" flipV="1">
                    <a:off x="1200241" y="4434"/>
                    <a:ext cx="876791" cy="660712"/>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2" name="Shape 212"/>
                  <p:cNvSpPr/>
                  <p:nvPr/>
                </p:nvSpPr>
                <p:spPr>
                  <a:xfrm flipH="1" flipV="1">
                    <a:off x="0" y="607177"/>
                    <a:ext cx="891244" cy="671604"/>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3" name="Shape 213"/>
                  <p:cNvSpPr/>
                  <p:nvPr/>
                </p:nvSpPr>
                <p:spPr>
                  <a:xfrm flipH="1" flipV="1">
                    <a:off x="1028257" y="89722"/>
                    <a:ext cx="876791" cy="660711"/>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4" name="Shape 214"/>
                  <p:cNvSpPr/>
                  <p:nvPr/>
                </p:nvSpPr>
                <p:spPr>
                  <a:xfrm flipH="1" flipV="1">
                    <a:off x="863502" y="167064"/>
                    <a:ext cx="876791" cy="660711"/>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5" name="Shape 215"/>
                  <p:cNvSpPr/>
                  <p:nvPr/>
                </p:nvSpPr>
                <p:spPr>
                  <a:xfrm flipH="1" flipV="1">
                    <a:off x="691988" y="260766"/>
                    <a:ext cx="876791" cy="660712"/>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6" name="Shape 216"/>
                  <p:cNvSpPr/>
                  <p:nvPr/>
                </p:nvSpPr>
                <p:spPr>
                  <a:xfrm flipH="1" flipV="1">
                    <a:off x="513243" y="356612"/>
                    <a:ext cx="876791" cy="660711"/>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7" name="Shape 217"/>
                  <p:cNvSpPr/>
                  <p:nvPr/>
                </p:nvSpPr>
                <p:spPr>
                  <a:xfrm flipH="1" flipV="1">
                    <a:off x="361906" y="432281"/>
                    <a:ext cx="876791" cy="660712"/>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18" name="Shape 218"/>
                  <p:cNvSpPr/>
                  <p:nvPr/>
                </p:nvSpPr>
                <p:spPr>
                  <a:xfrm flipH="1" flipV="1">
                    <a:off x="195989" y="518038"/>
                    <a:ext cx="876790" cy="660712"/>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grpSp>
            <p:sp>
              <p:nvSpPr>
                <p:cNvPr id="220" name="Shape 220"/>
                <p:cNvSpPr/>
                <p:nvPr/>
              </p:nvSpPr>
              <p:spPr>
                <a:xfrm flipV="1">
                  <a:off x="151883" y="113718"/>
                  <a:ext cx="1201804" cy="612353"/>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21" name="Shape 221"/>
                <p:cNvSpPr/>
                <p:nvPr/>
              </p:nvSpPr>
              <p:spPr>
                <a:xfrm flipV="1">
                  <a:off x="292107" y="214690"/>
                  <a:ext cx="1201806" cy="612354"/>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22" name="Shape 222"/>
                <p:cNvSpPr/>
                <p:nvPr/>
              </p:nvSpPr>
              <p:spPr>
                <a:xfrm flipV="1">
                  <a:off x="439106" y="333211"/>
                  <a:ext cx="1201805" cy="612354"/>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23" name="Shape 223"/>
                <p:cNvSpPr/>
                <p:nvPr/>
              </p:nvSpPr>
              <p:spPr>
                <a:xfrm flipV="1">
                  <a:off x="584690" y="436650"/>
                  <a:ext cx="1201806" cy="612354"/>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sp>
              <p:nvSpPr>
                <p:cNvPr id="224" name="Shape 224"/>
                <p:cNvSpPr/>
                <p:nvPr/>
              </p:nvSpPr>
              <p:spPr>
                <a:xfrm flipV="1">
                  <a:off x="741071" y="552675"/>
                  <a:ext cx="1201805" cy="612353"/>
                </a:xfrm>
                <a:prstGeom prst="line">
                  <a:avLst/>
                </a:prstGeom>
                <a:noFill/>
                <a:ln w="25400" cap="flat">
                  <a:solidFill>
                    <a:srgbClr val="000000"/>
                  </a:solidFill>
                  <a:prstDash val="solid"/>
                  <a:round/>
                </a:ln>
                <a:effectLst/>
              </p:spPr>
              <p:txBody>
                <a:bodyPr wrap="square" lIns="45718" tIns="45718" rIns="45718" bIns="45718" numCol="1" anchor="t">
                  <a:noAutofit/>
                </a:bodyPr>
                <a:lstStyle/>
                <a:p>
                  <a:endParaRPr/>
                </a:p>
              </p:txBody>
            </p:sp>
          </p:grpSp>
          <p:grpSp>
            <p:nvGrpSpPr>
              <p:cNvPr id="229" name="Group 229"/>
              <p:cNvGrpSpPr/>
              <p:nvPr/>
            </p:nvGrpSpPr>
            <p:grpSpPr>
              <a:xfrm>
                <a:off x="1020705" y="-2"/>
                <a:ext cx="950981" cy="680718"/>
                <a:chOff x="0" y="0"/>
                <a:chExt cx="950980" cy="680717"/>
              </a:xfrm>
            </p:grpSpPr>
            <p:sp>
              <p:nvSpPr>
                <p:cNvPr id="226" name="Shape 226"/>
                <p:cNvSpPr/>
                <p:nvPr/>
              </p:nvSpPr>
              <p:spPr>
                <a:xfrm rot="360000">
                  <a:off x="9697" y="17862"/>
                  <a:ext cx="352474" cy="2040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27" name="Shape 227"/>
                <p:cNvSpPr/>
                <p:nvPr/>
              </p:nvSpPr>
              <p:spPr>
                <a:xfrm rot="360000">
                  <a:off x="295583" y="234471"/>
                  <a:ext cx="352475"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28" name="Shape 228"/>
                <p:cNvSpPr/>
                <p:nvPr/>
              </p:nvSpPr>
              <p:spPr>
                <a:xfrm rot="360000">
                  <a:off x="589001" y="462517"/>
                  <a:ext cx="352475" cy="2003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33" name="Group 233"/>
              <p:cNvGrpSpPr/>
              <p:nvPr/>
            </p:nvGrpSpPr>
            <p:grpSpPr>
              <a:xfrm>
                <a:off x="1014759" y="193578"/>
                <a:ext cx="927780" cy="679823"/>
                <a:chOff x="-1" y="-1"/>
                <a:chExt cx="927779" cy="679821"/>
              </a:xfrm>
            </p:grpSpPr>
            <p:sp>
              <p:nvSpPr>
                <p:cNvPr id="230" name="Shape 230"/>
                <p:cNvSpPr/>
                <p:nvPr/>
              </p:nvSpPr>
              <p:spPr>
                <a:xfrm rot="360000">
                  <a:off x="9911" y="17850"/>
                  <a:ext cx="352475" cy="20814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31" name="Shape 231"/>
                <p:cNvSpPr/>
                <p:nvPr/>
              </p:nvSpPr>
              <p:spPr>
                <a:xfrm rot="360000">
                  <a:off x="286577" y="230839"/>
                  <a:ext cx="352475" cy="21773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32" name="Shape 232"/>
                <p:cNvSpPr/>
                <p:nvPr/>
              </p:nvSpPr>
              <p:spPr>
                <a:xfrm rot="360000">
                  <a:off x="596037" y="459527"/>
                  <a:ext cx="321960"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37" name="Group 237"/>
              <p:cNvGrpSpPr/>
              <p:nvPr/>
            </p:nvGrpSpPr>
            <p:grpSpPr>
              <a:xfrm>
                <a:off x="679967" y="175836"/>
                <a:ext cx="956699" cy="686325"/>
                <a:chOff x="0" y="0"/>
                <a:chExt cx="956697" cy="686324"/>
              </a:xfrm>
            </p:grpSpPr>
            <p:sp>
              <p:nvSpPr>
                <p:cNvPr id="234" name="Shape 234"/>
                <p:cNvSpPr/>
                <p:nvPr/>
              </p:nvSpPr>
              <p:spPr>
                <a:xfrm rot="300000">
                  <a:off x="8219" y="14971"/>
                  <a:ext cx="352475"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35" name="Shape 235"/>
                <p:cNvSpPr/>
                <p:nvPr/>
              </p:nvSpPr>
              <p:spPr>
                <a:xfrm rot="300000">
                  <a:off x="297842" y="226559"/>
                  <a:ext cx="352476"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36" name="Shape 236"/>
                <p:cNvSpPr/>
                <p:nvPr/>
              </p:nvSpPr>
              <p:spPr>
                <a:xfrm rot="300000">
                  <a:off x="594720" y="437943"/>
                  <a:ext cx="352475" cy="2334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41" name="Group 241"/>
              <p:cNvGrpSpPr/>
              <p:nvPr/>
            </p:nvGrpSpPr>
            <p:grpSpPr>
              <a:xfrm>
                <a:off x="649344" y="375931"/>
                <a:ext cx="952181" cy="672971"/>
                <a:chOff x="0" y="0"/>
                <a:chExt cx="952180" cy="672970"/>
              </a:xfrm>
            </p:grpSpPr>
            <p:sp>
              <p:nvSpPr>
                <p:cNvPr id="238" name="Shape 238"/>
                <p:cNvSpPr/>
                <p:nvPr/>
              </p:nvSpPr>
              <p:spPr>
                <a:xfrm rot="360000">
                  <a:off x="9697" y="17862"/>
                  <a:ext cx="352475" cy="204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39" name="Shape 239"/>
                <p:cNvSpPr/>
                <p:nvPr/>
              </p:nvSpPr>
              <p:spPr>
                <a:xfrm rot="360000">
                  <a:off x="295583" y="234472"/>
                  <a:ext cx="352475"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40" name="Shape 240"/>
                <p:cNvSpPr/>
                <p:nvPr/>
              </p:nvSpPr>
              <p:spPr>
                <a:xfrm rot="360000">
                  <a:off x="590008" y="451083"/>
                  <a:ext cx="352475" cy="204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45" name="Group 245"/>
              <p:cNvGrpSpPr/>
              <p:nvPr/>
            </p:nvGrpSpPr>
            <p:grpSpPr>
              <a:xfrm>
                <a:off x="342928" y="350968"/>
                <a:ext cx="952182" cy="672972"/>
                <a:chOff x="0" y="0"/>
                <a:chExt cx="952180" cy="672970"/>
              </a:xfrm>
            </p:grpSpPr>
            <p:sp>
              <p:nvSpPr>
                <p:cNvPr id="242" name="Shape 242"/>
                <p:cNvSpPr/>
                <p:nvPr/>
              </p:nvSpPr>
              <p:spPr>
                <a:xfrm rot="360000">
                  <a:off x="9697" y="17862"/>
                  <a:ext cx="352475" cy="204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43" name="Shape 243"/>
                <p:cNvSpPr/>
                <p:nvPr/>
              </p:nvSpPr>
              <p:spPr>
                <a:xfrm rot="360000">
                  <a:off x="295583" y="234472"/>
                  <a:ext cx="352475"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44" name="Shape 244"/>
                <p:cNvSpPr/>
                <p:nvPr/>
              </p:nvSpPr>
              <p:spPr>
                <a:xfrm rot="360000">
                  <a:off x="590008" y="451083"/>
                  <a:ext cx="352475" cy="204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49" name="Group 249"/>
              <p:cNvGrpSpPr/>
              <p:nvPr/>
            </p:nvGrpSpPr>
            <p:grpSpPr>
              <a:xfrm>
                <a:off x="333390" y="535375"/>
                <a:ext cx="942634" cy="679827"/>
                <a:chOff x="0" y="0"/>
                <a:chExt cx="942632" cy="679825"/>
              </a:xfrm>
            </p:grpSpPr>
            <p:sp>
              <p:nvSpPr>
                <p:cNvPr id="246" name="Shape 246"/>
                <p:cNvSpPr/>
                <p:nvPr/>
              </p:nvSpPr>
              <p:spPr>
                <a:xfrm rot="360000">
                  <a:off x="9697" y="17862"/>
                  <a:ext cx="352475" cy="2040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47" name="Shape 247"/>
                <p:cNvSpPr/>
                <p:nvPr/>
              </p:nvSpPr>
              <p:spPr>
                <a:xfrm rot="360000">
                  <a:off x="295583" y="234472"/>
                  <a:ext cx="352475" cy="2040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48" name="Shape 248"/>
                <p:cNvSpPr/>
                <p:nvPr/>
              </p:nvSpPr>
              <p:spPr>
                <a:xfrm rot="360000">
                  <a:off x="589621" y="450560"/>
                  <a:ext cx="342875" cy="2119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53" name="Group 253"/>
              <p:cNvGrpSpPr/>
              <p:nvPr/>
            </p:nvGrpSpPr>
            <p:grpSpPr>
              <a:xfrm>
                <a:off x="-2" y="516478"/>
                <a:ext cx="963523" cy="689600"/>
                <a:chOff x="0" y="-1"/>
                <a:chExt cx="963522" cy="689598"/>
              </a:xfrm>
            </p:grpSpPr>
            <p:sp>
              <p:nvSpPr>
                <p:cNvPr id="250" name="Shape 250"/>
                <p:cNvSpPr/>
                <p:nvPr/>
              </p:nvSpPr>
              <p:spPr>
                <a:xfrm rot="360000">
                  <a:off x="10172" y="18214"/>
                  <a:ext cx="359714" cy="21349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1" name="Shape 251"/>
                <p:cNvSpPr/>
                <p:nvPr/>
              </p:nvSpPr>
              <p:spPr>
                <a:xfrm rot="360000">
                  <a:off x="296257" y="231007"/>
                  <a:ext cx="352476" cy="2169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2" name="Shape 252"/>
                <p:cNvSpPr/>
                <p:nvPr/>
              </p:nvSpPr>
              <p:spPr>
                <a:xfrm rot="360000">
                  <a:off x="589829" y="457819"/>
                  <a:ext cx="363538" cy="2133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00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grpSp>
          <p:nvGrpSpPr>
            <p:cNvPr id="260" name="Group 260"/>
            <p:cNvGrpSpPr/>
            <p:nvPr/>
          </p:nvGrpSpPr>
          <p:grpSpPr>
            <a:xfrm>
              <a:off x="2413852" y="1187634"/>
              <a:ext cx="678803" cy="524641"/>
              <a:chOff x="-1" y="0"/>
              <a:chExt cx="678801" cy="524639"/>
            </a:xfrm>
          </p:grpSpPr>
          <p:sp>
            <p:nvSpPr>
              <p:cNvPr id="255" name="Shape 255"/>
              <p:cNvSpPr/>
              <p:nvPr/>
            </p:nvSpPr>
            <p:spPr>
              <a:xfrm>
                <a:off x="-2" y="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6" name="Shape 256"/>
              <p:cNvSpPr/>
              <p:nvPr/>
            </p:nvSpPr>
            <p:spPr>
              <a:xfrm>
                <a:off x="155598" y="10543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7" name="Shape 257"/>
              <p:cNvSpPr/>
              <p:nvPr/>
            </p:nvSpPr>
            <p:spPr>
              <a:xfrm>
                <a:off x="306099" y="214126"/>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8" name="Shape 258"/>
              <p:cNvSpPr/>
              <p:nvPr/>
            </p:nvSpPr>
            <p:spPr>
              <a:xfrm>
                <a:off x="452420" y="331183"/>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59" name="Shape 259"/>
              <p:cNvSpPr/>
              <p:nvPr/>
            </p:nvSpPr>
            <p:spPr>
              <a:xfrm>
                <a:off x="590380" y="435469"/>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66" name="Group 266"/>
            <p:cNvGrpSpPr/>
            <p:nvPr/>
          </p:nvGrpSpPr>
          <p:grpSpPr>
            <a:xfrm>
              <a:off x="2264268" y="1280524"/>
              <a:ext cx="678803" cy="524641"/>
              <a:chOff x="-1" y="0"/>
              <a:chExt cx="678801" cy="524640"/>
            </a:xfrm>
          </p:grpSpPr>
          <p:sp>
            <p:nvSpPr>
              <p:cNvPr id="261" name="Shape 261"/>
              <p:cNvSpPr/>
              <p:nvPr/>
            </p:nvSpPr>
            <p:spPr>
              <a:xfrm>
                <a:off x="-2" y="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2" name="Shape 262"/>
              <p:cNvSpPr/>
              <p:nvPr/>
            </p:nvSpPr>
            <p:spPr>
              <a:xfrm>
                <a:off x="155598" y="10543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3" name="Shape 263"/>
              <p:cNvSpPr/>
              <p:nvPr/>
            </p:nvSpPr>
            <p:spPr>
              <a:xfrm>
                <a:off x="306099" y="214127"/>
                <a:ext cx="88421" cy="89170"/>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4" name="Shape 264"/>
              <p:cNvSpPr/>
              <p:nvPr/>
            </p:nvSpPr>
            <p:spPr>
              <a:xfrm>
                <a:off x="452420" y="331184"/>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5" name="Shape 265"/>
              <p:cNvSpPr/>
              <p:nvPr/>
            </p:nvSpPr>
            <p:spPr>
              <a:xfrm>
                <a:off x="590380" y="43547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72" name="Group 272"/>
            <p:cNvGrpSpPr/>
            <p:nvPr/>
          </p:nvGrpSpPr>
          <p:grpSpPr>
            <a:xfrm>
              <a:off x="2079671" y="1367638"/>
              <a:ext cx="678802" cy="524643"/>
              <a:chOff x="-1" y="-1"/>
              <a:chExt cx="678800" cy="524642"/>
            </a:xfrm>
          </p:grpSpPr>
          <p:sp>
            <p:nvSpPr>
              <p:cNvPr id="267" name="Shape 267"/>
              <p:cNvSpPr/>
              <p:nvPr/>
            </p:nvSpPr>
            <p:spPr>
              <a:xfrm>
                <a:off x="-2" y="-2"/>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8" name="Shape 268"/>
              <p:cNvSpPr/>
              <p:nvPr/>
            </p:nvSpPr>
            <p:spPr>
              <a:xfrm>
                <a:off x="155598" y="10543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69" name="Shape 269"/>
              <p:cNvSpPr/>
              <p:nvPr/>
            </p:nvSpPr>
            <p:spPr>
              <a:xfrm>
                <a:off x="306099" y="214127"/>
                <a:ext cx="88421" cy="89170"/>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0" name="Shape 270"/>
              <p:cNvSpPr/>
              <p:nvPr/>
            </p:nvSpPr>
            <p:spPr>
              <a:xfrm>
                <a:off x="452419" y="331185"/>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1" name="Shape 271"/>
              <p:cNvSpPr/>
              <p:nvPr/>
            </p:nvSpPr>
            <p:spPr>
              <a:xfrm>
                <a:off x="590379" y="43547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78" name="Group 278"/>
            <p:cNvGrpSpPr/>
            <p:nvPr/>
          </p:nvGrpSpPr>
          <p:grpSpPr>
            <a:xfrm>
              <a:off x="1896642" y="1460530"/>
              <a:ext cx="678803" cy="524640"/>
              <a:chOff x="-1" y="0"/>
              <a:chExt cx="678801" cy="524639"/>
            </a:xfrm>
          </p:grpSpPr>
          <p:sp>
            <p:nvSpPr>
              <p:cNvPr id="273" name="Shape 273"/>
              <p:cNvSpPr/>
              <p:nvPr/>
            </p:nvSpPr>
            <p:spPr>
              <a:xfrm>
                <a:off x="-2" y="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4" name="Shape 274"/>
              <p:cNvSpPr/>
              <p:nvPr/>
            </p:nvSpPr>
            <p:spPr>
              <a:xfrm>
                <a:off x="155598" y="10543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5" name="Shape 275"/>
              <p:cNvSpPr/>
              <p:nvPr/>
            </p:nvSpPr>
            <p:spPr>
              <a:xfrm>
                <a:off x="306099" y="214126"/>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6" name="Shape 276"/>
              <p:cNvSpPr/>
              <p:nvPr/>
            </p:nvSpPr>
            <p:spPr>
              <a:xfrm>
                <a:off x="452420" y="331183"/>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77" name="Shape 277"/>
              <p:cNvSpPr/>
              <p:nvPr/>
            </p:nvSpPr>
            <p:spPr>
              <a:xfrm>
                <a:off x="590380" y="435469"/>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84" name="Group 284"/>
            <p:cNvGrpSpPr/>
            <p:nvPr/>
          </p:nvGrpSpPr>
          <p:grpSpPr>
            <a:xfrm>
              <a:off x="1742877" y="1536697"/>
              <a:ext cx="678803" cy="524641"/>
              <a:chOff x="-1" y="0"/>
              <a:chExt cx="678801" cy="524640"/>
            </a:xfrm>
          </p:grpSpPr>
          <p:sp>
            <p:nvSpPr>
              <p:cNvPr id="279" name="Shape 279"/>
              <p:cNvSpPr/>
              <p:nvPr/>
            </p:nvSpPr>
            <p:spPr>
              <a:xfrm>
                <a:off x="-2" y="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0" name="Shape 280"/>
              <p:cNvSpPr/>
              <p:nvPr/>
            </p:nvSpPr>
            <p:spPr>
              <a:xfrm>
                <a:off x="155598" y="105431"/>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1" name="Shape 281"/>
              <p:cNvSpPr/>
              <p:nvPr/>
            </p:nvSpPr>
            <p:spPr>
              <a:xfrm>
                <a:off x="306099" y="214127"/>
                <a:ext cx="88421" cy="89170"/>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2" name="Shape 282"/>
              <p:cNvSpPr/>
              <p:nvPr/>
            </p:nvSpPr>
            <p:spPr>
              <a:xfrm>
                <a:off x="452420" y="331184"/>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3" name="Shape 283"/>
              <p:cNvSpPr/>
              <p:nvPr/>
            </p:nvSpPr>
            <p:spPr>
              <a:xfrm>
                <a:off x="590380" y="43547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290" name="Group 290"/>
            <p:cNvGrpSpPr/>
            <p:nvPr/>
          </p:nvGrpSpPr>
          <p:grpSpPr>
            <a:xfrm>
              <a:off x="1563112" y="1628670"/>
              <a:ext cx="678805" cy="524640"/>
              <a:chOff x="0" y="0"/>
              <a:chExt cx="678803" cy="524639"/>
            </a:xfrm>
          </p:grpSpPr>
          <p:sp>
            <p:nvSpPr>
              <p:cNvPr id="285" name="Shape 285"/>
              <p:cNvSpPr/>
              <p:nvPr/>
            </p:nvSpPr>
            <p:spPr>
              <a:xfrm>
                <a:off x="-1" y="0"/>
                <a:ext cx="88421"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6" name="Shape 286"/>
              <p:cNvSpPr/>
              <p:nvPr/>
            </p:nvSpPr>
            <p:spPr>
              <a:xfrm>
                <a:off x="155598" y="105431"/>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7" name="Shape 287"/>
              <p:cNvSpPr/>
              <p:nvPr/>
            </p:nvSpPr>
            <p:spPr>
              <a:xfrm>
                <a:off x="306099" y="214126"/>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8" name="Shape 288"/>
              <p:cNvSpPr/>
              <p:nvPr/>
            </p:nvSpPr>
            <p:spPr>
              <a:xfrm>
                <a:off x="452421" y="331183"/>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89" name="Shape 289"/>
              <p:cNvSpPr/>
              <p:nvPr/>
            </p:nvSpPr>
            <p:spPr>
              <a:xfrm>
                <a:off x="590380" y="435469"/>
                <a:ext cx="88423" cy="89171"/>
              </a:xfrm>
              <a:prstGeom prst="ellipse">
                <a:avLst/>
              </a:prstGeom>
              <a:solidFill>
                <a:srgbClr val="FF26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sp>
          <p:nvSpPr>
            <p:cNvPr id="291" name="Shape 291"/>
            <p:cNvSpPr/>
            <p:nvPr/>
          </p:nvSpPr>
          <p:spPr>
            <a:xfrm>
              <a:off x="3905137" y="2115984"/>
              <a:ext cx="896043" cy="355596"/>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2" name="Shape 292"/>
            <p:cNvSpPr/>
            <p:nvPr/>
          </p:nvSpPr>
          <p:spPr>
            <a:xfrm rot="18420000">
              <a:off x="4090117" y="1765188"/>
              <a:ext cx="917068" cy="147534"/>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3" name="Shape 293"/>
            <p:cNvSpPr/>
            <p:nvPr/>
          </p:nvSpPr>
          <p:spPr>
            <a:xfrm rot="15060000">
              <a:off x="3859755" y="784727"/>
              <a:ext cx="1422947" cy="152441"/>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4" name="Shape 294"/>
            <p:cNvSpPr/>
            <p:nvPr/>
          </p:nvSpPr>
          <p:spPr>
            <a:xfrm rot="11280000">
              <a:off x="3733211" y="121136"/>
              <a:ext cx="664385" cy="152440"/>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5" name="Shape 295"/>
            <p:cNvSpPr/>
            <p:nvPr/>
          </p:nvSpPr>
          <p:spPr>
            <a:xfrm rot="20040000">
              <a:off x="3325831" y="90180"/>
              <a:ext cx="468195" cy="245835"/>
            </a:xfrm>
            <a:prstGeom prst="roundRect">
              <a:avLst>
                <a:gd name="adj" fmla="val 31250"/>
              </a:avLst>
            </a:prstGeom>
            <a:solidFill>
              <a:srgbClr val="FF93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6" name="Shape 296"/>
            <p:cNvSpPr/>
            <p:nvPr/>
          </p:nvSpPr>
          <p:spPr>
            <a:xfrm rot="3240000">
              <a:off x="3209973" y="251040"/>
              <a:ext cx="316036" cy="1490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93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7" name="Shape 297"/>
            <p:cNvSpPr/>
            <p:nvPr/>
          </p:nvSpPr>
          <p:spPr>
            <a:xfrm flipH="1">
              <a:off x="82335" y="2115984"/>
              <a:ext cx="896042" cy="355596"/>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8" name="Shape 298"/>
            <p:cNvSpPr/>
            <p:nvPr/>
          </p:nvSpPr>
          <p:spPr>
            <a:xfrm rot="3180000" flipH="1">
              <a:off x="-123670" y="1765188"/>
              <a:ext cx="917068" cy="147534"/>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299" name="Shape 299"/>
            <p:cNvSpPr/>
            <p:nvPr/>
          </p:nvSpPr>
          <p:spPr>
            <a:xfrm rot="6540000" flipH="1">
              <a:off x="-399188" y="784727"/>
              <a:ext cx="1422947" cy="152441"/>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300" name="Shape 300"/>
            <p:cNvSpPr/>
            <p:nvPr/>
          </p:nvSpPr>
          <p:spPr>
            <a:xfrm rot="10320000" flipH="1">
              <a:off x="485920" y="121136"/>
              <a:ext cx="664384" cy="152440"/>
            </a:xfrm>
            <a:prstGeom prst="rect">
              <a:avLst/>
            </a:prstGeom>
            <a:solidFill>
              <a:srgbClr val="0433FF"/>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301" name="Shape 301"/>
            <p:cNvSpPr/>
            <p:nvPr/>
          </p:nvSpPr>
          <p:spPr>
            <a:xfrm rot="1560000" flipH="1">
              <a:off x="1089489" y="90180"/>
              <a:ext cx="468194" cy="245835"/>
            </a:xfrm>
            <a:prstGeom prst="roundRect">
              <a:avLst>
                <a:gd name="adj" fmla="val 31250"/>
              </a:avLst>
            </a:prstGeom>
            <a:solidFill>
              <a:srgbClr val="FF93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302" name="Shape 302"/>
            <p:cNvSpPr/>
            <p:nvPr/>
          </p:nvSpPr>
          <p:spPr>
            <a:xfrm rot="18360000" flipH="1">
              <a:off x="1357505" y="251040"/>
              <a:ext cx="316038" cy="1490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9300"/>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303" name="Shape 303"/>
            <p:cNvSpPr/>
            <p:nvPr/>
          </p:nvSpPr>
          <p:spPr>
            <a:xfrm flipH="1">
              <a:off x="2910724" y="414437"/>
              <a:ext cx="395529" cy="792033"/>
            </a:xfrm>
            <a:prstGeom prst="line">
              <a:avLst/>
            </a:prstGeom>
            <a:noFill/>
            <a:ln w="508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304" name="Shape 304"/>
            <p:cNvSpPr/>
            <p:nvPr/>
          </p:nvSpPr>
          <p:spPr>
            <a:xfrm>
              <a:off x="1585158" y="468176"/>
              <a:ext cx="449413" cy="685684"/>
            </a:xfrm>
            <a:prstGeom prst="line">
              <a:avLst/>
            </a:prstGeom>
            <a:noFill/>
            <a:ln w="508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305" name="Shape 305"/>
            <p:cNvSpPr/>
            <p:nvPr/>
          </p:nvSpPr>
          <p:spPr>
            <a:xfrm flipH="1" flipV="1">
              <a:off x="3512001" y="414104"/>
              <a:ext cx="718070" cy="1637326"/>
            </a:xfrm>
            <a:prstGeom prst="line">
              <a:avLst/>
            </a:prstGeom>
            <a:noFill/>
            <a:ln w="508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306" name="Shape 306"/>
            <p:cNvSpPr/>
            <p:nvPr/>
          </p:nvSpPr>
          <p:spPr>
            <a:xfrm flipV="1">
              <a:off x="763271" y="453126"/>
              <a:ext cx="617535" cy="1638165"/>
            </a:xfrm>
            <a:prstGeom prst="line">
              <a:avLst/>
            </a:prstGeom>
            <a:noFill/>
            <a:ln w="50800"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307" name="Shape 307"/>
            <p:cNvSpPr/>
            <p:nvPr/>
          </p:nvSpPr>
          <p:spPr>
            <a:xfrm>
              <a:off x="1135469" y="2371314"/>
              <a:ext cx="2709231" cy="3"/>
            </a:xfrm>
            <a:prstGeom prst="line">
              <a:avLst/>
            </a:prstGeom>
            <a:noFill/>
            <a:ln w="50800" cap="flat">
              <a:solidFill>
                <a:srgbClr val="FF2600"/>
              </a:solidFill>
              <a:prstDash val="sysDot"/>
              <a:miter lim="400000"/>
              <a:tailEnd type="triangle" w="med" len="med"/>
            </a:ln>
            <a:effectLst/>
          </p:spPr>
          <p:txBody>
            <a:bodyPr wrap="square" lIns="45718" tIns="45718" rIns="45718" bIns="45718" numCol="1" anchor="t">
              <a:noAutofit/>
            </a:bodyPr>
            <a:lstStyle/>
            <a:p>
              <a:endParaRPr/>
            </a:p>
          </p:txBody>
        </p:sp>
      </p:grpSp>
      <p:graphicFrame>
        <p:nvGraphicFramePr>
          <p:cNvPr id="309" name="Table 309"/>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310" name="Shape 310"/>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
        <p:nvSpPr>
          <p:cNvPr id="311" name="Shape 311"/>
          <p:cNvSpPr/>
          <p:nvPr/>
        </p:nvSpPr>
        <p:spPr>
          <a:xfrm>
            <a:off x="333374" y="1116837"/>
            <a:ext cx="3759631" cy="43459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60420" indent="-160420">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Using a precisely machined checkerboard whose dimensions are known, it is possible to determine camera intrinsics (focal length, axis skew, principal point offset) for the RGB-D cameras.</a:t>
            </a:r>
          </a:p>
          <a:p>
            <a:pPr marL="160420" indent="-160420">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Using the camera intrinsics, it is possible to create a local 3D scene reconstruction using a set of 2D image snapshots at arbitrary orientations.</a:t>
            </a:r>
          </a:p>
          <a:p>
            <a:pPr marL="160420" indent="-160420">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A byproduct of this reconstruction is the 3D transformation from camera to checkerboard.</a:t>
            </a:r>
          </a:p>
          <a:p>
            <a:pPr marL="160420" indent="-160420">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Using these transformations in conjunction with the known camera-to-base transformation, we can compute the base-to-base transformation.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prstGeom prst="rect">
            <a:avLst/>
          </a:prstGeom>
        </p:spPr>
        <p:txBody>
          <a:bodyPr/>
          <a:lstStyle/>
          <a:p>
            <a:r>
              <a:t>Algorithm </a:t>
            </a:r>
            <a:r>
              <a:rPr baseline="31999"/>
              <a:t>#</a:t>
            </a:r>
            <a:r>
              <a:t>2: ARToolKit Calibration</a:t>
            </a:r>
          </a:p>
        </p:txBody>
      </p:sp>
      <p:sp>
        <p:nvSpPr>
          <p:cNvPr id="314" name="Shape 314"/>
          <p:cNvSpPr>
            <a:spLocks noGrp="1"/>
          </p:cNvSpPr>
          <p:nvPr>
            <p:ph type="sldNum" sz="quarter" idx="4294967295"/>
          </p:nvPr>
        </p:nvSpPr>
        <p:spPr>
          <a:xfrm>
            <a:off x="8077199" y="6456679"/>
            <a:ext cx="188897"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pic>
        <p:nvPicPr>
          <p:cNvPr id="315" name="image6.gif"/>
          <p:cNvPicPr>
            <a:picLocks noChangeAspect="1"/>
          </p:cNvPicPr>
          <p:nvPr/>
        </p:nvPicPr>
        <p:blipFill>
          <a:blip r:embed="rId2">
            <a:extLst/>
          </a:blip>
          <a:stretch>
            <a:fillRect/>
          </a:stretch>
        </p:blipFill>
        <p:spPr>
          <a:xfrm>
            <a:off x="5086291" y="1676400"/>
            <a:ext cx="3611649" cy="2859222"/>
          </a:xfrm>
          <a:prstGeom prst="rect">
            <a:avLst/>
          </a:prstGeom>
          <a:ln w="12700">
            <a:miter lim="400000"/>
          </a:ln>
        </p:spPr>
      </p:pic>
      <p:graphicFrame>
        <p:nvGraphicFramePr>
          <p:cNvPr id="316" name="Table 316"/>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317" name="Shape 317"/>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
        <p:nvSpPr>
          <p:cNvPr id="318" name="Shape 318"/>
          <p:cNvSpPr/>
          <p:nvPr/>
        </p:nvSpPr>
        <p:spPr>
          <a:xfrm>
            <a:off x="358776" y="1066799"/>
            <a:ext cx="4594224" cy="3190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endParaRPr/>
          </a:p>
          <a:p>
            <a:pPr marL="180472" indent="-180472">
              <a:spcBef>
                <a:spcPts val="4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endParaRP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ARToolKit is a computer vision framework that is often used for augmented reality applications.</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It provides a host of visually distinctive markers as well as recognition algorithms for use in identifying spatial relationships.</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We plan on testing if ARToolKit is a viable system for robot calibration.</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We wish to optimize the amount, position and variety of markers to minimize complication and error.</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p:nvPr>
        </p:nvSpPr>
        <p:spPr>
          <a:prstGeom prst="rect">
            <a:avLst/>
          </a:prstGeom>
        </p:spPr>
        <p:txBody>
          <a:bodyPr/>
          <a:lstStyle/>
          <a:p>
            <a:r>
              <a:t>Algorithm </a:t>
            </a:r>
            <a:r>
              <a:rPr baseline="31999"/>
              <a:t>#</a:t>
            </a:r>
            <a:r>
              <a:t>3: RGB-D Depth and Feature Information</a:t>
            </a:r>
          </a:p>
        </p:txBody>
      </p:sp>
      <p:sp>
        <p:nvSpPr>
          <p:cNvPr id="321" name="Shape 321"/>
          <p:cNvSpPr>
            <a:spLocks noGrp="1"/>
          </p:cNvSpPr>
          <p:nvPr>
            <p:ph type="sldNum" sz="quarter" idx="4294967295"/>
          </p:nvPr>
        </p:nvSpPr>
        <p:spPr>
          <a:xfrm>
            <a:off x="8077199" y="6456679"/>
            <a:ext cx="188896" cy="2692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graphicFrame>
        <p:nvGraphicFramePr>
          <p:cNvPr id="322" name="Table 322"/>
          <p:cNvGraphicFramePr/>
          <p:nvPr/>
        </p:nvGraphicFramePr>
        <p:xfrm>
          <a:off x="1142996" y="6408420"/>
          <a:ext cx="8001000" cy="373380"/>
        </p:xfrm>
        <a:graphic>
          <a:graphicData uri="http://schemas.openxmlformats.org/drawingml/2006/table">
            <a:tbl>
              <a:tblPr bandRow="1">
                <a:tableStyleId>{4C3C2611-4C71-4FC5-86AE-919BDF0F9419}</a:tableStyleId>
              </a:tblPr>
              <a:tblGrid>
                <a:gridCol w="1143000"/>
                <a:gridCol w="1143000"/>
                <a:gridCol w="1143000"/>
                <a:gridCol w="1143000"/>
                <a:gridCol w="1143000"/>
                <a:gridCol w="1143000"/>
                <a:gridCol w="1143000"/>
              </a:tblGrid>
              <a:tr h="373380">
                <a:tc>
                  <a:txBody>
                    <a:bodyPr/>
                    <a:lstStyle/>
                    <a:p>
                      <a:pPr algn="ctr">
                        <a:defRPr sz="1800"/>
                      </a:pPr>
                      <a:r>
                        <a:rPr sz="1100" b="1">
                          <a:solidFill>
                            <a:srgbClr val="FFFFFF"/>
                          </a:solidFill>
                          <a:sym typeface="Arial"/>
                        </a:rPr>
                        <a:t>Background</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Plan</a:t>
                      </a:r>
                    </a:p>
                  </a:txBody>
                  <a:tcPr marL="45720" marR="45720" anchor="ctr" horzOverflow="overflow">
                    <a:lnB w="38100">
                      <a:solidFill>
                        <a:srgbClr val="FFFFFF"/>
                      </a:solidFill>
                    </a:lnB>
                    <a:solidFill>
                      <a:srgbClr val="0070C0"/>
                    </a:solidFill>
                  </a:tcPr>
                </a:tc>
                <a:tc>
                  <a:txBody>
                    <a:bodyPr/>
                    <a:lstStyle/>
                    <a:p>
                      <a:pPr algn="ctr">
                        <a:defRPr sz="1800"/>
                      </a:pPr>
                      <a:r>
                        <a:rPr sz="1100" b="1">
                          <a:solidFill>
                            <a:srgbClr val="FFFFFF"/>
                          </a:solidFill>
                          <a:sym typeface="Arial"/>
                        </a:rPr>
                        <a:t>Deliverables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Dependencies</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Management</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Time Table</a:t>
                      </a:r>
                    </a:p>
                  </a:txBody>
                  <a:tcPr marL="45720" marR="45720" anchor="ctr" horzOverflow="overflow">
                    <a:lnB w="38100">
                      <a:solidFill>
                        <a:srgbClr val="FFFFFF"/>
                      </a:solidFill>
                    </a:lnB>
                    <a:solidFill>
                      <a:srgbClr val="073776"/>
                    </a:solidFill>
                  </a:tcPr>
                </a:tc>
                <a:tc>
                  <a:txBody>
                    <a:bodyPr/>
                    <a:lstStyle/>
                    <a:p>
                      <a:pPr algn="ctr">
                        <a:defRPr sz="1800"/>
                      </a:pPr>
                      <a:r>
                        <a:rPr sz="1100" b="1">
                          <a:solidFill>
                            <a:srgbClr val="FFFFFF"/>
                          </a:solidFill>
                          <a:sym typeface="Arial"/>
                        </a:rPr>
                        <a:t>Readings</a:t>
                      </a:r>
                    </a:p>
                  </a:txBody>
                  <a:tcPr marL="45720" marR="45720" anchor="ctr" horzOverflow="overflow">
                    <a:lnB w="38100">
                      <a:solidFill>
                        <a:srgbClr val="FFFFFF"/>
                      </a:solidFill>
                    </a:lnB>
                    <a:solidFill>
                      <a:srgbClr val="073776"/>
                    </a:solidFill>
                  </a:tcPr>
                </a:tc>
              </a:tr>
            </a:tbl>
          </a:graphicData>
        </a:graphic>
      </p:graphicFrame>
      <p:sp>
        <p:nvSpPr>
          <p:cNvPr id="323" name="Shape 323"/>
          <p:cNvSpPr/>
          <p:nvPr/>
        </p:nvSpPr>
        <p:spPr>
          <a:xfrm>
            <a:off x="7391399" y="-2"/>
            <a:ext cx="1752600" cy="23926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defRPr sz="1100"/>
            </a:lvl1pPr>
          </a:lstStyle>
          <a:p>
            <a:r>
              <a:t>CONFIDENTIAL</a:t>
            </a:r>
          </a:p>
        </p:txBody>
      </p:sp>
      <p:sp>
        <p:nvSpPr>
          <p:cNvPr id="324" name="Shape 324"/>
          <p:cNvSpPr/>
          <p:nvPr/>
        </p:nvSpPr>
        <p:spPr>
          <a:xfrm>
            <a:off x="358774" y="1066799"/>
            <a:ext cx="4397292" cy="4307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The Intel RGB-D cameras provide traditional RGB images along with approximated depth information using structured light deformation.</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Using Speeded Up Robust Features (SURF), we can generate two-dimensional point sets for each frame. From frame to frame, features are tracked between these sets using an exhaustive nearest neighbor search.</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After outlier rejection, 3D coordinates for the set of valid features can be estimated </a:t>
            </a:r>
            <a:r>
              <a:rPr>
                <a:solidFill>
                  <a:srgbClr val="000000"/>
                </a:solidFill>
              </a:rPr>
              <a:t>using two-dimensional coordinates in conjunction with the interpolated depth information.</a:t>
            </a:r>
          </a:p>
          <a:p>
            <a:pPr marL="180472" indent="-180472">
              <a:spcBef>
                <a:spcPts val="300"/>
              </a:spcBef>
              <a:buSzPct val="100000"/>
              <a:buChar char="•"/>
              <a:defRPr sz="1600">
                <a:solidFill>
                  <a:srgbClr val="333333"/>
                </a:solidFill>
                <a:latin typeface="TUM Neue Helvetica 55 Regular"/>
                <a:ea typeface="TUM Neue Helvetica 55 Regular"/>
                <a:cs typeface="TUM Neue Helvetica 55 Regular"/>
                <a:sym typeface="TUM Neue Helvetica 55 Regular"/>
              </a:defRPr>
            </a:pPr>
            <a:r>
              <a:t>Once we have 3D coordinates for each feature and have created a correspondence of features from each camera’s viewpoint, it is easy to compute the base-to-base transformation.</a:t>
            </a:r>
          </a:p>
        </p:txBody>
      </p:sp>
      <p:pic>
        <p:nvPicPr>
          <p:cNvPr id="325" name="image7.jpeg"/>
          <p:cNvPicPr>
            <a:picLocks noChangeAspect="1"/>
          </p:cNvPicPr>
          <p:nvPr/>
        </p:nvPicPr>
        <p:blipFill>
          <a:blip r:embed="rId2">
            <a:extLst/>
          </a:blip>
          <a:srcRect l="9645" t="3622" r="24511" b="2949"/>
          <a:stretch>
            <a:fillRect/>
          </a:stretch>
        </p:blipFill>
        <p:spPr>
          <a:xfrm>
            <a:off x="5367159" y="2951136"/>
            <a:ext cx="3361315" cy="2670943"/>
          </a:xfrm>
          <a:custGeom>
            <a:avLst/>
            <a:gdLst/>
            <a:ahLst/>
            <a:cxnLst>
              <a:cxn ang="0">
                <a:pos x="wd2" y="hd2"/>
              </a:cxn>
              <a:cxn ang="5400000">
                <a:pos x="wd2" y="hd2"/>
              </a:cxn>
              <a:cxn ang="10800000">
                <a:pos x="wd2" y="hd2"/>
              </a:cxn>
              <a:cxn ang="16200000">
                <a:pos x="wd2" y="hd2"/>
              </a:cxn>
            </a:cxnLst>
            <a:rect l="0" t="0" r="r" b="b"/>
            <a:pathLst>
              <a:path w="21553" h="21507" extrusionOk="0">
                <a:moveTo>
                  <a:pt x="17144" y="0"/>
                </a:moveTo>
                <a:cubicBezTo>
                  <a:pt x="16968" y="1"/>
                  <a:pt x="16801" y="33"/>
                  <a:pt x="16498" y="102"/>
                </a:cubicBezTo>
                <a:cubicBezTo>
                  <a:pt x="16148" y="181"/>
                  <a:pt x="15553" y="316"/>
                  <a:pt x="15175" y="399"/>
                </a:cubicBezTo>
                <a:cubicBezTo>
                  <a:pt x="14796" y="482"/>
                  <a:pt x="14148" y="625"/>
                  <a:pt x="13734" y="716"/>
                </a:cubicBezTo>
                <a:cubicBezTo>
                  <a:pt x="12147" y="1065"/>
                  <a:pt x="11036" y="1308"/>
                  <a:pt x="9741" y="1591"/>
                </a:cubicBezTo>
                <a:cubicBezTo>
                  <a:pt x="9003" y="1752"/>
                  <a:pt x="8265" y="1917"/>
                  <a:pt x="8103" y="1959"/>
                </a:cubicBezTo>
                <a:cubicBezTo>
                  <a:pt x="7941" y="2001"/>
                  <a:pt x="6528" y="2320"/>
                  <a:pt x="4962" y="2668"/>
                </a:cubicBezTo>
                <a:cubicBezTo>
                  <a:pt x="3232" y="3052"/>
                  <a:pt x="2070" y="3347"/>
                  <a:pt x="2003" y="3419"/>
                </a:cubicBezTo>
                <a:cubicBezTo>
                  <a:pt x="1939" y="3488"/>
                  <a:pt x="1839" y="3518"/>
                  <a:pt x="1761" y="3487"/>
                </a:cubicBezTo>
                <a:cubicBezTo>
                  <a:pt x="1578" y="3414"/>
                  <a:pt x="839" y="3588"/>
                  <a:pt x="641" y="3752"/>
                </a:cubicBezTo>
                <a:cubicBezTo>
                  <a:pt x="551" y="3827"/>
                  <a:pt x="454" y="3880"/>
                  <a:pt x="427" y="3870"/>
                </a:cubicBezTo>
                <a:cubicBezTo>
                  <a:pt x="400" y="3860"/>
                  <a:pt x="383" y="3881"/>
                  <a:pt x="389" y="3915"/>
                </a:cubicBezTo>
                <a:cubicBezTo>
                  <a:pt x="394" y="3949"/>
                  <a:pt x="333" y="4151"/>
                  <a:pt x="254" y="4365"/>
                </a:cubicBezTo>
                <a:cubicBezTo>
                  <a:pt x="130" y="4700"/>
                  <a:pt x="102" y="4992"/>
                  <a:pt x="43" y="6462"/>
                </a:cubicBezTo>
                <a:cubicBezTo>
                  <a:pt x="-41" y="8527"/>
                  <a:pt x="-6" y="9367"/>
                  <a:pt x="183" y="9651"/>
                </a:cubicBezTo>
                <a:cubicBezTo>
                  <a:pt x="399" y="9980"/>
                  <a:pt x="1385" y="10021"/>
                  <a:pt x="3881" y="9808"/>
                </a:cubicBezTo>
                <a:cubicBezTo>
                  <a:pt x="5106" y="9704"/>
                  <a:pt x="6883" y="9554"/>
                  <a:pt x="7833" y="9475"/>
                </a:cubicBezTo>
                <a:lnTo>
                  <a:pt x="9561" y="9332"/>
                </a:lnTo>
                <a:lnTo>
                  <a:pt x="9731" y="9590"/>
                </a:lnTo>
                <a:cubicBezTo>
                  <a:pt x="9841" y="9755"/>
                  <a:pt x="10154" y="9995"/>
                  <a:pt x="10596" y="10252"/>
                </a:cubicBezTo>
                <a:cubicBezTo>
                  <a:pt x="11025" y="10502"/>
                  <a:pt x="11345" y="10746"/>
                  <a:pt x="11436" y="10891"/>
                </a:cubicBezTo>
                <a:lnTo>
                  <a:pt x="11584" y="11124"/>
                </a:lnTo>
                <a:lnTo>
                  <a:pt x="11446" y="11262"/>
                </a:lnTo>
                <a:cubicBezTo>
                  <a:pt x="11306" y="11405"/>
                  <a:pt x="10408" y="13126"/>
                  <a:pt x="8454" y="16985"/>
                </a:cubicBezTo>
                <a:cubicBezTo>
                  <a:pt x="7265" y="19335"/>
                  <a:pt x="7170" y="19601"/>
                  <a:pt x="7314" y="20152"/>
                </a:cubicBezTo>
                <a:cubicBezTo>
                  <a:pt x="7464" y="20720"/>
                  <a:pt x="7403" y="20703"/>
                  <a:pt x="10350" y="21124"/>
                </a:cubicBezTo>
                <a:cubicBezTo>
                  <a:pt x="13678" y="21600"/>
                  <a:pt x="13690" y="21600"/>
                  <a:pt x="13923" y="21303"/>
                </a:cubicBezTo>
                <a:cubicBezTo>
                  <a:pt x="14073" y="21113"/>
                  <a:pt x="15300" y="18539"/>
                  <a:pt x="16511" y="15883"/>
                </a:cubicBezTo>
                <a:cubicBezTo>
                  <a:pt x="16679" y="15514"/>
                  <a:pt x="16852" y="15176"/>
                  <a:pt x="16897" y="15129"/>
                </a:cubicBezTo>
                <a:cubicBezTo>
                  <a:pt x="16996" y="15026"/>
                  <a:pt x="17562" y="15339"/>
                  <a:pt x="19679" y="16666"/>
                </a:cubicBezTo>
                <a:cubicBezTo>
                  <a:pt x="20483" y="17170"/>
                  <a:pt x="21198" y="17583"/>
                  <a:pt x="21267" y="17583"/>
                </a:cubicBezTo>
                <a:cubicBezTo>
                  <a:pt x="21350" y="17583"/>
                  <a:pt x="21394" y="17524"/>
                  <a:pt x="21394" y="17414"/>
                </a:cubicBezTo>
                <a:cubicBezTo>
                  <a:pt x="21394" y="17322"/>
                  <a:pt x="21440" y="17227"/>
                  <a:pt x="21496" y="17200"/>
                </a:cubicBezTo>
                <a:cubicBezTo>
                  <a:pt x="21539" y="17179"/>
                  <a:pt x="21559" y="17159"/>
                  <a:pt x="21552" y="17123"/>
                </a:cubicBezTo>
                <a:cubicBezTo>
                  <a:pt x="21545" y="17087"/>
                  <a:pt x="21511" y="17034"/>
                  <a:pt x="21448" y="16950"/>
                </a:cubicBezTo>
                <a:cubicBezTo>
                  <a:pt x="21365" y="16839"/>
                  <a:pt x="21202" y="16675"/>
                  <a:pt x="21084" y="16583"/>
                </a:cubicBezTo>
                <a:cubicBezTo>
                  <a:pt x="20966" y="16492"/>
                  <a:pt x="20883" y="16390"/>
                  <a:pt x="20898" y="16359"/>
                </a:cubicBezTo>
                <a:cubicBezTo>
                  <a:pt x="20931" y="16293"/>
                  <a:pt x="20443" y="15962"/>
                  <a:pt x="18694" y="14857"/>
                </a:cubicBezTo>
                <a:cubicBezTo>
                  <a:pt x="17983" y="14408"/>
                  <a:pt x="17399" y="14019"/>
                  <a:pt x="17399" y="13994"/>
                </a:cubicBezTo>
                <a:cubicBezTo>
                  <a:pt x="17399" y="13968"/>
                  <a:pt x="17562" y="13590"/>
                  <a:pt x="17760" y="13151"/>
                </a:cubicBezTo>
                <a:cubicBezTo>
                  <a:pt x="18184" y="12211"/>
                  <a:pt x="18236" y="11738"/>
                  <a:pt x="17971" y="11243"/>
                </a:cubicBezTo>
                <a:cubicBezTo>
                  <a:pt x="17837" y="10991"/>
                  <a:pt x="17783" y="10960"/>
                  <a:pt x="17445" y="10923"/>
                </a:cubicBezTo>
                <a:cubicBezTo>
                  <a:pt x="16992" y="10874"/>
                  <a:pt x="16955" y="10745"/>
                  <a:pt x="17363" y="10642"/>
                </a:cubicBezTo>
                <a:cubicBezTo>
                  <a:pt x="17527" y="10601"/>
                  <a:pt x="17661" y="10535"/>
                  <a:pt x="17661" y="10495"/>
                </a:cubicBezTo>
                <a:cubicBezTo>
                  <a:pt x="17661" y="10421"/>
                  <a:pt x="17189" y="9289"/>
                  <a:pt x="17027" y="8977"/>
                </a:cubicBezTo>
                <a:cubicBezTo>
                  <a:pt x="16977" y="8880"/>
                  <a:pt x="16958" y="8782"/>
                  <a:pt x="16987" y="8760"/>
                </a:cubicBezTo>
                <a:cubicBezTo>
                  <a:pt x="17016" y="8737"/>
                  <a:pt x="17319" y="8692"/>
                  <a:pt x="17661" y="8661"/>
                </a:cubicBezTo>
                <a:cubicBezTo>
                  <a:pt x="18456" y="8589"/>
                  <a:pt x="18718" y="8504"/>
                  <a:pt x="18977" y="8232"/>
                </a:cubicBezTo>
                <a:cubicBezTo>
                  <a:pt x="19229" y="7964"/>
                  <a:pt x="19478" y="7323"/>
                  <a:pt x="19536" y="6788"/>
                </a:cubicBezTo>
                <a:cubicBezTo>
                  <a:pt x="19585" y="6323"/>
                  <a:pt x="19640" y="6276"/>
                  <a:pt x="20221" y="6200"/>
                </a:cubicBezTo>
                <a:lnTo>
                  <a:pt x="20654" y="6142"/>
                </a:lnTo>
                <a:lnTo>
                  <a:pt x="20697" y="5225"/>
                </a:lnTo>
                <a:cubicBezTo>
                  <a:pt x="20763" y="3797"/>
                  <a:pt x="20746" y="2097"/>
                  <a:pt x="20664" y="1649"/>
                </a:cubicBezTo>
                <a:cubicBezTo>
                  <a:pt x="20539" y="970"/>
                  <a:pt x="20470" y="910"/>
                  <a:pt x="19455" y="559"/>
                </a:cubicBezTo>
                <a:cubicBezTo>
                  <a:pt x="18954" y="385"/>
                  <a:pt x="18227" y="180"/>
                  <a:pt x="17839" y="102"/>
                </a:cubicBezTo>
                <a:cubicBezTo>
                  <a:pt x="17504" y="34"/>
                  <a:pt x="17320" y="0"/>
                  <a:pt x="17144" y="0"/>
                </a:cubicBezTo>
                <a:close/>
              </a:path>
            </a:pathLst>
          </a:custGeom>
          <a:ln w="12700">
            <a:miter lim="400000"/>
          </a:ln>
        </p:spPr>
      </p:pic>
    </p:spTree>
  </p:cSld>
  <p:clrMapOvr>
    <a:masterClrMapping/>
  </p:clrMapOvr>
  <p:transition spd="slow"/>
</p:sld>
</file>

<file path=ppt/theme/theme1.xml><?xml version="1.0" encoding="utf-8"?>
<a:theme xmlns:a="http://schemas.openxmlformats.org/drawingml/2006/main" name="2014-03-31_1_JHWSE_TUM_CAMP">
  <a:themeElements>
    <a:clrScheme name="2014-03-31_1_JHWSE_TUM_CAMP">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014-03-31_1_JHWSE_TUM_CAMP">
      <a:majorFont>
        <a:latin typeface="Helvetica"/>
        <a:ea typeface="Helvetica"/>
        <a:cs typeface="Helvetica"/>
      </a:majorFont>
      <a:minorFont>
        <a:latin typeface="Arial"/>
        <a:ea typeface="Arial"/>
        <a:cs typeface="Arial"/>
      </a:minorFont>
    </a:fontScheme>
    <a:fmtScheme name="2014-03-31_1_JHWSE_TUM_CAM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14-03-31_1_JHWSE_TUM_CAMP">
  <a:themeElements>
    <a:clrScheme name="2014-03-31_1_JHWSE_TUM_CAMP">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014-03-31_1_JHWSE_TUM_CAMP">
      <a:majorFont>
        <a:latin typeface="Helvetica"/>
        <a:ea typeface="Helvetica"/>
        <a:cs typeface="Helvetica"/>
      </a:majorFont>
      <a:minorFont>
        <a:latin typeface="Arial"/>
        <a:ea typeface="Arial"/>
        <a:cs typeface="Arial"/>
      </a:minorFont>
    </a:fontScheme>
    <a:fmtScheme name="2014-03-31_1_JHWSE_TUM_CAM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1446</Words>
  <Application>Microsoft Office PowerPoint</Application>
  <PresentationFormat>On-screen Show (4:3)</PresentationFormat>
  <Paragraphs>248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TUM Neue Helvetica 55 Regular</vt:lpstr>
      <vt:lpstr>2014-03-31_1_JHWSE_TUM_CAMP</vt:lpstr>
      <vt:lpstr>Robotic Ultrasound Needle Placement and Tracking: Robot-to-Robot Calibration</vt:lpstr>
      <vt:lpstr>Background</vt:lpstr>
      <vt:lpstr>Proposed Solution</vt:lpstr>
      <vt:lpstr>Previous Work</vt:lpstr>
      <vt:lpstr>Previous Work</vt:lpstr>
      <vt:lpstr>Mission Statement</vt:lpstr>
      <vt:lpstr>Algorithm #1: Checkerboard</vt:lpstr>
      <vt:lpstr>Algorithm #2: ARToolKit Calibration</vt:lpstr>
      <vt:lpstr>Algorithm #3: RGB-D Depth and Feature Information</vt:lpstr>
      <vt:lpstr>Algorithm #4: RGB-D Depth Only</vt:lpstr>
      <vt:lpstr>Deliverables</vt:lpstr>
      <vt:lpstr>Dependencies</vt:lpstr>
      <vt:lpstr>Management</vt:lpstr>
      <vt:lpstr>Time Table</vt:lpstr>
      <vt:lpstr>Readings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Ultrasound Needle Placement and Tracking: Robot-to-Robot Calibration</dc:title>
  <cp:lastModifiedBy>Matt</cp:lastModifiedBy>
  <cp:revision>1</cp:revision>
  <dcterms:modified xsi:type="dcterms:W3CDTF">2016-03-01T04:42:55Z</dcterms:modified>
</cp:coreProperties>
</file>