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323" r:id="rId3"/>
    <p:sldId id="328" r:id="rId4"/>
    <p:sldId id="327" r:id="rId5"/>
    <p:sldId id="324" r:id="rId6"/>
    <p:sldId id="329" r:id="rId7"/>
    <p:sldId id="320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jciech Zbijewski" initials="WZ" lastIdx="7" clrIdx="0">
    <p:extLst>
      <p:ext uri="{19B8F6BF-5375-455C-9EA6-DF929625EA0E}">
        <p15:presenceInfo xmlns:p15="http://schemas.microsoft.com/office/powerpoint/2012/main" userId="S-1-5-21-1214440339-484763869-725345543-3696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FF00"/>
    <a:srgbClr val="000000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5498" autoAdjust="0"/>
  </p:normalViewPr>
  <p:slideViewPr>
    <p:cSldViewPr showGuides="1">
      <p:cViewPr varScale="1">
        <p:scale>
          <a:sx n="126" d="100"/>
          <a:sy n="126" d="100"/>
        </p:scale>
        <p:origin x="14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833937" y="6537325"/>
            <a:ext cx="3852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  <a:latin typeface="Arial" pitchFamily="-107" charset="0"/>
              </a:rPr>
              <a:t>The I-STAR Lab and Carnegie Center for Surgical Innovation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J. H. Siewerdsen and W. Zbijewski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0022004-49F0-4212-8D2D-2A612D811F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67734"/>
            <a:ext cx="437244" cy="4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99729FB-548D-4775-8D82-8C8B6119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161" y="2133489"/>
            <a:ext cx="3757594" cy="259102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435C49C-F386-46AA-803A-EF4FE563EA34}"/>
              </a:ext>
            </a:extLst>
          </p:cNvPr>
          <p:cNvGrpSpPr/>
          <p:nvPr/>
        </p:nvGrpSpPr>
        <p:grpSpPr>
          <a:xfrm>
            <a:off x="5373340" y="1726563"/>
            <a:ext cx="3449568" cy="3422134"/>
            <a:chOff x="257284" y="3050428"/>
            <a:chExt cx="3449568" cy="342213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BAA4353-5404-4791-A09C-2CE41936F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13" t="1431" r="13458" b="59043"/>
            <a:stretch/>
          </p:blipFill>
          <p:spPr>
            <a:xfrm>
              <a:off x="257284" y="3050428"/>
              <a:ext cx="3449568" cy="3422134"/>
            </a:xfrm>
            <a:prstGeom prst="ellipse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0B4B70C-3DFF-4D25-958B-1D59F1B5AC11}"/>
                </a:ext>
              </a:extLst>
            </p:cNvPr>
            <p:cNvSpPr txBox="1"/>
            <p:nvPr/>
          </p:nvSpPr>
          <p:spPr>
            <a:xfrm>
              <a:off x="1066800" y="4576829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99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Tibia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824EC0-D551-483D-9827-88464F96D8B4}"/>
                </a:ext>
              </a:extLst>
            </p:cNvPr>
            <p:cNvSpPr txBox="1"/>
            <p:nvPr/>
          </p:nvSpPr>
          <p:spPr>
            <a:xfrm>
              <a:off x="1066800" y="5113863"/>
              <a:ext cx="77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Talus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1BBD1A-4ABA-4BDE-A1F8-A8F1B6B9F4DE}"/>
                </a:ext>
              </a:extLst>
            </p:cNvPr>
            <p:cNvSpPr txBox="1"/>
            <p:nvPr/>
          </p:nvSpPr>
          <p:spPr>
            <a:xfrm>
              <a:off x="2835650" y="456819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Fibula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8E49-6BB4-424C-B0B6-6E55BD3F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62" y="1145413"/>
            <a:ext cx="5654040" cy="4899921"/>
          </a:xfrm>
        </p:spPr>
        <p:txBody>
          <a:bodyPr/>
          <a:lstStyle/>
          <a:p>
            <a:pPr marL="361950" lvl="1" indent="-361950">
              <a:buNone/>
              <a:tabLst>
                <a:tab pos="361950" algn="l"/>
              </a:tabLst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Motivation: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5125" indent="-365125">
              <a:buNone/>
              <a:tabLst>
                <a:tab pos="361950" algn="l"/>
              </a:tabLs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Ankle fractures with syndesmotic injury:</a:t>
            </a:r>
          </a:p>
          <a:p>
            <a:pPr marL="365125" indent="-365125">
              <a:buNone/>
              <a:tabLst>
                <a:tab pos="361950" algn="l"/>
              </a:tabLst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COMMON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(100,000 / year)</a:t>
            </a:r>
          </a:p>
          <a:p>
            <a:pPr marL="765175" lvl="1" indent="-365125">
              <a:buNone/>
              <a:tabLst>
                <a:tab pos="361950" algn="l"/>
              </a:tabLs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subject to </a:t>
            </a: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POOR OUTCOMES</a:t>
            </a:r>
            <a:r>
              <a:rPr lang="en-US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(osteo-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arthr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65175" lvl="1" indent="-365125">
              <a:buNone/>
              <a:tabLst>
                <a:tab pos="361950" algn="l"/>
              </a:tabLs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are </a:t>
            </a: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CHALLENGING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(cannot assess 3D morphology from 2D radiographs)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94B30C-7886-40F4-8EF2-64AEBDC95C80}"/>
              </a:ext>
            </a:extLst>
          </p:cNvPr>
          <p:cNvGrpSpPr/>
          <p:nvPr/>
        </p:nvGrpSpPr>
        <p:grpSpPr>
          <a:xfrm>
            <a:off x="529609" y="3338053"/>
            <a:ext cx="5312058" cy="3273573"/>
            <a:chOff x="391985" y="3358102"/>
            <a:chExt cx="5334000" cy="328709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F06045B-D4BC-4630-A668-BFFD5664F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985" y="3358102"/>
              <a:ext cx="5334000" cy="3085885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F291B6-F2AD-4B35-86EC-A6DCDF709499}"/>
                </a:ext>
              </a:extLst>
            </p:cNvPr>
            <p:cNvSpPr/>
            <p:nvPr/>
          </p:nvSpPr>
          <p:spPr bwMode="auto">
            <a:xfrm>
              <a:off x="2793217" y="4686520"/>
              <a:ext cx="1958677" cy="1958677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24F8C4C-236D-4150-A0D6-CE0F7DDF0B8F}"/>
              </a:ext>
            </a:extLst>
          </p:cNvPr>
          <p:cNvSpPr/>
          <p:nvPr/>
        </p:nvSpPr>
        <p:spPr>
          <a:xfrm>
            <a:off x="0" y="79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 Imaging, Analysis, and Guidance</a:t>
            </a:r>
            <a:b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Robotic-Assisted Ankle Fracture / Dislocation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F096164-210D-4D43-AFBD-F2777A304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9" t="58369" r="18255" b="1466"/>
          <a:stretch/>
        </p:blipFill>
        <p:spPr>
          <a:xfrm>
            <a:off x="3525883" y="3253733"/>
            <a:ext cx="2206150" cy="3140202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C0E803-726A-4630-8FF1-2BE375757DD7}"/>
              </a:ext>
            </a:extLst>
          </p:cNvPr>
          <p:cNvSpPr txBox="1">
            <a:spLocks/>
          </p:cNvSpPr>
          <p:nvPr/>
        </p:nvSpPr>
        <p:spPr bwMode="auto">
          <a:xfrm>
            <a:off x="316465" y="899222"/>
            <a:ext cx="8511070" cy="19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365125" indent="-365125">
              <a:spcBef>
                <a:spcPts val="1200"/>
              </a:spcBef>
              <a:buFontTx/>
              <a:buNone/>
              <a:tabLst>
                <a:tab pos="361950" algn="l"/>
              </a:tabLst>
            </a:pPr>
            <a:r>
              <a:rPr lang="en-US" sz="1800" b="1" kern="0" dirty="0">
                <a:latin typeface="Verdana" panose="020B0604030504040204" pitchFamily="34" charset="0"/>
                <a:ea typeface="Verdana" panose="020B0604030504040204" pitchFamily="34" charset="0"/>
              </a:rPr>
              <a:t>Pertinent Anatomy:</a:t>
            </a:r>
            <a:endParaRPr lang="en-US" sz="1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lvl="1" indent="-361950">
              <a:buFontTx/>
              <a:buNone/>
              <a:tabLst>
                <a:tab pos="361950" algn="l"/>
              </a:tabLst>
            </a:pPr>
            <a:r>
              <a:rPr lang="en-US" sz="1800" b="1" kern="0" dirty="0">
                <a:latin typeface="Verdana" panose="020B0604030504040204" pitchFamily="34" charset="0"/>
                <a:ea typeface="Verdana" panose="020B0604030504040204" pitchFamily="34" charset="0"/>
              </a:rPr>
              <a:t>	Bones: 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</a:rPr>
              <a:t>Tibia, fibula, and talus</a:t>
            </a:r>
          </a:p>
          <a:p>
            <a:pPr marL="361950" lvl="1" indent="-361950">
              <a:buFontTx/>
              <a:buNone/>
              <a:tabLst>
                <a:tab pos="361950" algn="l"/>
              </a:tabLst>
            </a:pPr>
            <a:r>
              <a:rPr lang="en-US" sz="1800" b="1" kern="0" dirty="0">
                <a:latin typeface="Verdana" panose="020B0604030504040204" pitchFamily="34" charset="0"/>
                <a:ea typeface="Verdana" panose="020B0604030504040204" pitchFamily="34" charset="0"/>
              </a:rPr>
              <a:t>	Ligaments: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</a:rPr>
              <a:t> AITFL, PITFL, IOL, and ITL</a:t>
            </a:r>
          </a:p>
          <a:p>
            <a:pPr marL="361950" lvl="1" indent="-361950">
              <a:buFontTx/>
              <a:buNone/>
              <a:tabLst>
                <a:tab pos="361950" algn="l"/>
              </a:tabLst>
            </a:pPr>
            <a:r>
              <a:rPr lang="en-US" sz="1800" b="1" kern="0" dirty="0">
                <a:latin typeface="Verdana" panose="020B0604030504040204" pitchFamily="34" charset="0"/>
                <a:ea typeface="Verdana" panose="020B0604030504040204" pitchFamily="34" charset="0"/>
              </a:rPr>
              <a:t>	A Complex Space: 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US" sz="1800" b="1" i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syndesmosis</a:t>
            </a:r>
          </a:p>
          <a:p>
            <a:pPr marL="365125" indent="-365125">
              <a:buFontTx/>
              <a:buNone/>
              <a:tabLst>
                <a:tab pos="361950" algn="l"/>
              </a:tabLst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</a:rPr>
              <a:t>Very challenging to assess the 3D morphology of the syndesmosis from 2D projection views</a:t>
            </a:r>
            <a:endParaRPr lang="en-US" sz="18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lvl="1" indent="-361950">
              <a:buFontTx/>
              <a:buNone/>
              <a:tabLst>
                <a:tab pos="361950" algn="l"/>
              </a:tabLst>
            </a:pPr>
            <a:r>
              <a:rPr lang="en-US" sz="1800" b="1" kern="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1800" b="1" kern="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3D imaging and guidance</a:t>
            </a:r>
            <a:endParaRPr lang="en-US" sz="1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lvl="1" indent="-361950">
              <a:buFontTx/>
              <a:buNone/>
              <a:tabLst>
                <a:tab pos="361950" algn="l"/>
              </a:tabLst>
            </a:pPr>
            <a:endParaRPr lang="en-US" sz="1800" b="1" i="1" kern="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lvl="1" indent="-361950">
              <a:buFontTx/>
              <a:buNone/>
              <a:tabLst>
                <a:tab pos="361950" algn="l"/>
              </a:tabLst>
            </a:pPr>
            <a:endParaRPr lang="en-US" sz="18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952E3E-3EEF-4810-BD26-28CF9BF6DC89}"/>
              </a:ext>
            </a:extLst>
          </p:cNvPr>
          <p:cNvGrpSpPr/>
          <p:nvPr/>
        </p:nvGrpSpPr>
        <p:grpSpPr>
          <a:xfrm>
            <a:off x="1076000" y="3253732"/>
            <a:ext cx="2416254" cy="3140202"/>
            <a:chOff x="1066800" y="3050428"/>
            <a:chExt cx="2633189" cy="342213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BE42856-350D-4FE6-ACDF-3116629FC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993" t="1431" r="19045" b="59043"/>
            <a:stretch/>
          </p:blipFill>
          <p:spPr>
            <a:xfrm>
              <a:off x="1066800" y="3050428"/>
              <a:ext cx="2404222" cy="34221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BF9B63-F65A-45D2-A1F2-0C27002F21EB}"/>
                </a:ext>
              </a:extLst>
            </p:cNvPr>
            <p:cNvSpPr txBox="1"/>
            <p:nvPr/>
          </p:nvSpPr>
          <p:spPr>
            <a:xfrm>
              <a:off x="1066800" y="4576829"/>
              <a:ext cx="719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99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Tibia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360C1F-D4EE-44A2-80BF-641FFB4206BF}"/>
                </a:ext>
              </a:extLst>
            </p:cNvPr>
            <p:cNvSpPr txBox="1"/>
            <p:nvPr/>
          </p:nvSpPr>
          <p:spPr>
            <a:xfrm>
              <a:off x="1066800" y="5113863"/>
              <a:ext cx="770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Talus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D7C3A7-AFDC-4589-9B95-51DD9619580E}"/>
                </a:ext>
              </a:extLst>
            </p:cNvPr>
            <p:cNvSpPr txBox="1"/>
            <p:nvPr/>
          </p:nvSpPr>
          <p:spPr>
            <a:xfrm>
              <a:off x="2835650" y="456819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Fibula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51558F-4917-4B3A-B935-72368D989054}"/>
              </a:ext>
            </a:extLst>
          </p:cNvPr>
          <p:cNvGrpSpPr/>
          <p:nvPr/>
        </p:nvGrpSpPr>
        <p:grpSpPr>
          <a:xfrm>
            <a:off x="5820270" y="3211966"/>
            <a:ext cx="2814568" cy="3029534"/>
            <a:chOff x="2745265" y="4485308"/>
            <a:chExt cx="2006630" cy="215988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CBB4CD-E983-46E3-9190-228095742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117" t="36528" r="18263" b="-3580"/>
            <a:stretch/>
          </p:blipFill>
          <p:spPr>
            <a:xfrm>
              <a:off x="2745265" y="4485308"/>
              <a:ext cx="2006630" cy="2069171"/>
            </a:xfrm>
            <a:prstGeom prst="ellipse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88C496-0E6E-4DD3-8C56-82E2BE45302A}"/>
                </a:ext>
              </a:extLst>
            </p:cNvPr>
            <p:cNvSpPr/>
            <p:nvPr/>
          </p:nvSpPr>
          <p:spPr bwMode="auto">
            <a:xfrm>
              <a:off x="2793217" y="4686520"/>
              <a:ext cx="1958677" cy="1958677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4B67139-4293-44D9-BEE4-F2896723AB29}"/>
              </a:ext>
            </a:extLst>
          </p:cNvPr>
          <p:cNvSpPr/>
          <p:nvPr/>
        </p:nvSpPr>
        <p:spPr>
          <a:xfrm>
            <a:off x="0" y="79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 Imaging, Analysis, and Guidance</a:t>
            </a:r>
            <a:b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Robotic-Assisted Ankle Fracture / Dislocation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57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E44C600-DEC8-4393-892E-B05CBB478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12" y="990600"/>
            <a:ext cx="8663888" cy="2819400"/>
          </a:xfrm>
        </p:spPr>
        <p:txBody>
          <a:bodyPr/>
          <a:lstStyle/>
          <a:p>
            <a:pPr marL="361950" lvl="1" indent="-361950">
              <a:buNone/>
              <a:tabLst>
                <a:tab pos="361950" algn="l"/>
              </a:tabLst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Overall Project Goals: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1950" lvl="1" indent="-361950">
              <a:buNone/>
              <a:tabLst>
                <a:tab pos="361950" algn="l"/>
              </a:tabLs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Develop a </a:t>
            </a:r>
            <a:r>
              <a:rPr lang="en-US" sz="1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robot-assisted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system for ankle reduction.</a:t>
            </a:r>
          </a:p>
          <a:p>
            <a:pPr marL="361950" lvl="1" indent="-361950">
              <a:buNone/>
              <a:tabLst>
                <a:tab pos="361950" algn="l"/>
              </a:tabLs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Use </a:t>
            </a:r>
            <a:r>
              <a:rPr lang="en-US" sz="1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intraoperative 3D imaging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 concert with 2D radiographs (3D-2D registration) to guide reduction.</a:t>
            </a:r>
          </a:p>
          <a:p>
            <a:pPr marL="361950" lvl="1" indent="-361950">
              <a:buNone/>
              <a:tabLst>
                <a:tab pos="361950" algn="l"/>
              </a:tabLs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Develop </a:t>
            </a:r>
            <a:r>
              <a:rPr lang="en-US" sz="1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automated 3D image segmentation and analysis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to precisely analyze the syndesmotic space.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3CAF865-37DD-4DB5-80BA-12EB139B63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7" t="14947" r="25143" b="10979"/>
          <a:stretch/>
        </p:blipFill>
        <p:spPr>
          <a:xfrm>
            <a:off x="3811356" y="3413760"/>
            <a:ext cx="2632514" cy="28133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6A2A83-5DF9-4CBB-B6ED-8C4C12436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296"/>
          <a:stretch/>
        </p:blipFill>
        <p:spPr>
          <a:xfrm>
            <a:off x="526664" y="3384317"/>
            <a:ext cx="3188827" cy="28428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73012E-15B3-48AE-9640-19B8093A7B4B}"/>
              </a:ext>
            </a:extLst>
          </p:cNvPr>
          <p:cNvSpPr/>
          <p:nvPr/>
        </p:nvSpPr>
        <p:spPr>
          <a:xfrm>
            <a:off x="0" y="79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 Imaging, Analysis, and Guidance</a:t>
            </a:r>
            <a:b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Robotic-Assisted Ankle Fracture / Dislocation Surgery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9E3865-8AC0-4D3D-8FDD-E6A77AC53C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7990" r="32233" b="6243"/>
          <a:stretch/>
        </p:blipFill>
        <p:spPr>
          <a:xfrm>
            <a:off x="6514963" y="3426660"/>
            <a:ext cx="1790838" cy="280363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029F2-8DC4-48C6-83F9-9347537805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9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3887" r="11211" b="6109"/>
          <a:stretch/>
        </p:blipFill>
        <p:spPr>
          <a:xfrm>
            <a:off x="6705600" y="3970184"/>
            <a:ext cx="1600201" cy="21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6BEE37B-16D5-4BB9-BDA4-2842B541B971}"/>
              </a:ext>
            </a:extLst>
          </p:cNvPr>
          <p:cNvGrpSpPr/>
          <p:nvPr/>
        </p:nvGrpSpPr>
        <p:grpSpPr>
          <a:xfrm>
            <a:off x="5877175" y="1228095"/>
            <a:ext cx="3066883" cy="4984903"/>
            <a:chOff x="5272150" y="460584"/>
            <a:chExt cx="3871850" cy="6293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E8C331-1954-475D-9AB9-69FC02ACE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0" r="20112" b="-2"/>
            <a:stretch/>
          </p:blipFill>
          <p:spPr>
            <a:xfrm>
              <a:off x="5272150" y="460584"/>
              <a:ext cx="3871850" cy="621453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12004A-20D0-4A35-BC3D-E79930ED5750}"/>
                </a:ext>
              </a:extLst>
            </p:cNvPr>
            <p:cNvSpPr txBox="1"/>
            <p:nvPr/>
          </p:nvSpPr>
          <p:spPr>
            <a:xfrm>
              <a:off x="5985770" y="5316210"/>
              <a:ext cx="3133162" cy="143766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Prototype Jig</a:t>
              </a:r>
            </a:p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Controlled Motion</a:t>
              </a:r>
            </a:p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x,y,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q</a:t>
              </a:r>
              <a:r>
                <a:rPr lang="en-US" sz="2000" b="1" baseline="-25000" dirty="0" err="1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r>
                <a:rPr lang="en-US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of Fibula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EF326E-8246-4799-9C35-10642D108CFC}"/>
              </a:ext>
            </a:extLst>
          </p:cNvPr>
          <p:cNvSpPr txBox="1"/>
          <p:nvPr/>
        </p:nvSpPr>
        <p:spPr>
          <a:xfrm>
            <a:off x="304800" y="2133600"/>
            <a:ext cx="495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365125">
              <a:spcBef>
                <a:spcPts val="24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Do: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u="sng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 1</a:t>
            </a:r>
          </a:p>
          <a:p>
            <a:pPr lvl="0">
              <a:spcBef>
                <a:spcPts val="12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and build a jig for controlled disruption of the syndesmosis.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Manual mechanical motion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Motorized control 1 </a:t>
            </a:r>
            <a:r>
              <a:rPr lang="en-US" sz="18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DoF</a:t>
            </a:r>
            <a:endParaRPr lang="en-US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Motorized control 3 </a:t>
            </a:r>
            <a:r>
              <a:rPr lang="en-US" sz="18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DoF</a:t>
            </a:r>
            <a:endParaRPr lang="en-US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36F1E0-29E3-4C60-9387-38F979AF6CDE}"/>
              </a:ext>
            </a:extLst>
          </p:cNvPr>
          <p:cNvSpPr/>
          <p:nvPr/>
        </p:nvSpPr>
        <p:spPr>
          <a:xfrm>
            <a:off x="0" y="79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 Imaging, Analysis, and Guidance</a:t>
            </a:r>
            <a:b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Robotic-Assisted Ankle Fracture / Dislocation Surgery</a:t>
            </a:r>
            <a:endParaRPr lang="en-US" dirty="0"/>
          </a:p>
        </p:txBody>
      </p: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91625407-6776-4EDD-A557-6E451B7F4C5B}"/>
              </a:ext>
            </a:extLst>
          </p:cNvPr>
          <p:cNvSpPr/>
          <p:nvPr/>
        </p:nvSpPr>
        <p:spPr bwMode="auto">
          <a:xfrm>
            <a:off x="5877175" y="2587903"/>
            <a:ext cx="2843728" cy="1831697"/>
          </a:xfrm>
          <a:prstGeom prst="star10">
            <a:avLst>
              <a:gd name="adj" fmla="val 30283"/>
              <a:gd name="hf" fmla="val 105146"/>
            </a:avLst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65" charset="0"/>
              </a:rPr>
              <a:t>Turn away if squeamish.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0D58EE-46A4-4980-87A4-6E8DCCFEC9AC}"/>
              </a:ext>
            </a:extLst>
          </p:cNvPr>
          <p:cNvGrpSpPr/>
          <p:nvPr/>
        </p:nvGrpSpPr>
        <p:grpSpPr>
          <a:xfrm>
            <a:off x="5780847" y="914303"/>
            <a:ext cx="3259538" cy="5298695"/>
            <a:chOff x="-3229387" y="554984"/>
            <a:chExt cx="3822924" cy="62145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B0E96A-771C-4047-B81E-BFFC8F8FD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3" r="13830" b="-1"/>
            <a:stretch/>
          </p:blipFill>
          <p:spPr>
            <a:xfrm>
              <a:off x="-3229387" y="554984"/>
              <a:ext cx="3822924" cy="62145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E4B8F-57D7-43D1-8C1F-CBC561FAA82E}"/>
                </a:ext>
              </a:extLst>
            </p:cNvPr>
            <p:cNvSpPr txBox="1"/>
            <p:nvPr/>
          </p:nvSpPr>
          <p:spPr>
            <a:xfrm>
              <a:off x="-3194466" y="5038964"/>
              <a:ext cx="3788003" cy="1657323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Cadaver Setup</a:t>
              </a:r>
            </a:p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Imaging + Controlled Disruption</a:t>
              </a:r>
            </a:p>
            <a:p>
              <a:pPr algn="r"/>
              <a:r>
                <a:rPr lang="en-US" sz="20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Syndesmosis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227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F1DFE6B-471D-4ABA-9887-9B56613FAB25}"/>
              </a:ext>
            </a:extLst>
          </p:cNvPr>
          <p:cNvSpPr txBox="1"/>
          <p:nvPr/>
        </p:nvSpPr>
        <p:spPr>
          <a:xfrm>
            <a:off x="304800" y="990600"/>
            <a:ext cx="495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365125">
              <a:spcBef>
                <a:spcPts val="24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Do: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u="sng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 1</a:t>
            </a:r>
          </a:p>
          <a:p>
            <a:pPr lvl="0">
              <a:spcBef>
                <a:spcPts val="12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and build a jig for controlled disruption of the syndesmosis.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Manual mechanical motion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Motorized control 1 </a:t>
            </a:r>
            <a:r>
              <a:rPr lang="en-US" sz="18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DoF</a:t>
            </a:r>
            <a:endParaRPr lang="en-US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Motorized control 3 </a:t>
            </a:r>
            <a:r>
              <a:rPr lang="en-US" sz="18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DoF</a:t>
            </a:r>
            <a:endParaRPr lang="en-US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A15DB-6279-4D54-AD7F-22B7671CCBE9}"/>
              </a:ext>
            </a:extLst>
          </p:cNvPr>
          <p:cNvSpPr/>
          <p:nvPr/>
        </p:nvSpPr>
        <p:spPr bwMode="auto">
          <a:xfrm>
            <a:off x="152400" y="2057400"/>
            <a:ext cx="6143542" cy="16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47068-1057-4A3E-8BCE-0CB6E579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7" r="38006"/>
          <a:stretch/>
        </p:blipFill>
        <p:spPr>
          <a:xfrm>
            <a:off x="6461915" y="2209801"/>
            <a:ext cx="2564495" cy="3377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BEA3E-A2B1-41A3-937E-A98BB1BC9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30" r="32690"/>
          <a:stretch/>
        </p:blipFill>
        <p:spPr>
          <a:xfrm>
            <a:off x="4620188" y="2209800"/>
            <a:ext cx="1828154" cy="3376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2ECA1-FDFC-4A99-96A8-BFFC6FA1C69E}"/>
              </a:ext>
            </a:extLst>
          </p:cNvPr>
          <p:cNvSpPr txBox="1"/>
          <p:nvPr/>
        </p:nvSpPr>
        <p:spPr>
          <a:xfrm>
            <a:off x="283562" y="2133600"/>
            <a:ext cx="4336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365125">
              <a:spcBef>
                <a:spcPts val="24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Do: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u="sng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 2</a:t>
            </a:r>
          </a:p>
          <a:p>
            <a:pPr lvl="0">
              <a:spcBef>
                <a:spcPts val="12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automatic image segmentation and analysis of 3D ankle morphology.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 existing (ASM) method in C-arm CBCT</a:t>
            </a:r>
            <a:endParaRPr lang="en-US" sz="18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more robust segmentation (using deep learning)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Combine with multi-body 3D-2D registration to guide reduction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CE0BE-8EAF-46C1-908D-D4C9EF12BA2A}"/>
              </a:ext>
            </a:extLst>
          </p:cNvPr>
          <p:cNvSpPr/>
          <p:nvPr/>
        </p:nvSpPr>
        <p:spPr>
          <a:xfrm>
            <a:off x="0" y="79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 Imaging, Analysis, and Guidance</a:t>
            </a:r>
            <a:b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Robotic-Assisted Ankle Fracture / Dislocation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7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2859CC-AEC0-40D7-B8EE-FC6E98A363DD}"/>
              </a:ext>
            </a:extLst>
          </p:cNvPr>
          <p:cNvSpPr txBox="1"/>
          <p:nvPr/>
        </p:nvSpPr>
        <p:spPr>
          <a:xfrm>
            <a:off x="304800" y="990600"/>
            <a:ext cx="495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365125">
              <a:spcBef>
                <a:spcPts val="24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Do: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u="sng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 1</a:t>
            </a:r>
          </a:p>
          <a:p>
            <a:pPr lvl="0">
              <a:spcBef>
                <a:spcPts val="12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and build a jig for controlled disruption of the syndesmosis.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Manual mechanical motion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Motorized control 1 </a:t>
            </a:r>
            <a:r>
              <a:rPr lang="en-US" sz="18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DoF</a:t>
            </a:r>
            <a:endParaRPr lang="en-US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Motorized control 3 </a:t>
            </a:r>
            <a:r>
              <a:rPr lang="en-US" sz="1800" kern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DoF</a:t>
            </a:r>
            <a:endParaRPr lang="en-US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9F8B4-B7AA-49AF-BA5A-CE835FF8DD3D}"/>
              </a:ext>
            </a:extLst>
          </p:cNvPr>
          <p:cNvSpPr/>
          <p:nvPr/>
        </p:nvSpPr>
        <p:spPr bwMode="auto">
          <a:xfrm>
            <a:off x="152400" y="2057400"/>
            <a:ext cx="6143542" cy="2057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ECF357-973F-4A04-AAD9-A789ACEE61E1}"/>
              </a:ext>
            </a:extLst>
          </p:cNvPr>
          <p:cNvSpPr txBox="1"/>
          <p:nvPr/>
        </p:nvSpPr>
        <p:spPr>
          <a:xfrm>
            <a:off x="283562" y="2272367"/>
            <a:ext cx="4336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365125">
              <a:spcBef>
                <a:spcPts val="24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Do: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u="sng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 2</a:t>
            </a:r>
          </a:p>
          <a:p>
            <a:pPr lvl="0">
              <a:spcBef>
                <a:spcPts val="12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automatic image segmentation and analysis of 3D ankle morphology.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 existing (ASM) method in C-arm CBCT</a:t>
            </a:r>
            <a:endParaRPr lang="en-US" sz="18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more robust segmentation (using deep learning)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Combine with multi-body 3D-2D registration to guide reduction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3506A8-D1A9-4936-A7D1-B2079C483739}"/>
              </a:ext>
            </a:extLst>
          </p:cNvPr>
          <p:cNvSpPr/>
          <p:nvPr/>
        </p:nvSpPr>
        <p:spPr bwMode="auto">
          <a:xfrm>
            <a:off x="152400" y="3631987"/>
            <a:ext cx="6143542" cy="27235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FC0D8-6D05-468B-8C1E-5FFE941A3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8" t="14177"/>
          <a:stretch/>
        </p:blipFill>
        <p:spPr>
          <a:xfrm rot="5400000">
            <a:off x="5456534" y="1188439"/>
            <a:ext cx="3381957" cy="2865026"/>
          </a:xfrm>
          <a:prstGeom prst="rect">
            <a:avLst/>
          </a:prstGeom>
        </p:spPr>
      </p:pic>
      <p:pic>
        <p:nvPicPr>
          <p:cNvPr id="1028" name="Picture 4" descr="Image result for foot">
            <a:extLst>
              <a:ext uri="{FF2B5EF4-FFF2-40B4-BE49-F238E27FC236}">
                <a16:creationId xmlns:a16="http://schemas.microsoft.com/office/drawing/2014/main" id="{4A230AF7-79A5-40CC-B7C0-A1AD005E4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8205" flipV="1">
            <a:off x="6751666" y="2078122"/>
            <a:ext cx="805338" cy="63182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2BAC08-5DD1-4D04-B0CD-A52AFA99B242}"/>
              </a:ext>
            </a:extLst>
          </p:cNvPr>
          <p:cNvSpPr txBox="1"/>
          <p:nvPr/>
        </p:nvSpPr>
        <p:spPr>
          <a:xfrm>
            <a:off x="228600" y="3916352"/>
            <a:ext cx="876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365125">
              <a:spcBef>
                <a:spcPts val="24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Do: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u="sng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Aim 3</a:t>
            </a:r>
          </a:p>
          <a:p>
            <a:pPr lvl="0">
              <a:spcBef>
                <a:spcPts val="1200"/>
              </a:spcBef>
              <a:tabLst>
                <a:tab pos="361950" algn="l"/>
              </a:tabLst>
            </a:pPr>
            <a:r>
              <a:rPr lang="en-US" sz="18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Characterize performance in laboratory experiments.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 accuracy of planned and executed motion (Aim 1)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 accuracy of segmentation (Aim 2)</a:t>
            </a:r>
          </a:p>
          <a:p>
            <a:pPr marL="365125" lvl="0" indent="-365125">
              <a:spcBef>
                <a:spcPts val="1200"/>
              </a:spcBef>
              <a:buFont typeface="System Font Regular"/>
              <a:buChar char="–"/>
              <a:tabLst>
                <a:tab pos="361950" algn="l"/>
              </a:tabLst>
            </a:pPr>
            <a:r>
              <a:rPr lang="en-US" sz="1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Integrate systems from Aims 1-2 to prescribe motion pattern for </a:t>
            </a:r>
            <a:r>
              <a:rPr lang="en-US" sz="1800" b="1" i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robot-assisted</a:t>
            </a:r>
            <a:r>
              <a:rPr lang="en-US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reduction of the syndesmosis.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CE0431-8663-4F1D-AF52-7D1F17EF19F1}"/>
              </a:ext>
            </a:extLst>
          </p:cNvPr>
          <p:cNvSpPr/>
          <p:nvPr/>
        </p:nvSpPr>
        <p:spPr>
          <a:xfrm>
            <a:off x="0" y="79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 Imaging, Analysis, and Guidance</a:t>
            </a:r>
            <a:b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Robotic-Assisted Ankle Fracture / Dislocation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5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8E49-6BB4-424C-B0B6-6E55BD3F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5105400" cy="3429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Size group: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2–3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Skills: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Machining / instrumentation (ankle jig)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Programming skills (e.g.,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Matlab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and Python)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Basic knowledge in machine learning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(e.g., TensorFlow/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PyTorch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Mentors: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Dr. Jeffrey H. Siewerdsen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(jeff.siewerdsen@jhu.edu)</a:t>
            </a:r>
          </a:p>
          <a:p>
            <a:pPr marL="365760" indent="-182880">
              <a:buFont typeface="System Font Regular"/>
              <a:buChar char="–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Dr. Wojtek Zbijewski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(wzbijewski@jhu.edu)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1284A-5766-624A-914C-15AF0BAE00D5}"/>
              </a:ext>
            </a:extLst>
          </p:cNvPr>
          <p:cNvSpPr txBox="1"/>
          <p:nvPr/>
        </p:nvSpPr>
        <p:spPr>
          <a:xfrm rot="19012928">
            <a:off x="6615423" y="4770907"/>
            <a:ext cx="13051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 ramus</a:t>
            </a:r>
          </a:p>
        </p:txBody>
      </p:sp>
      <p:pic>
        <p:nvPicPr>
          <p:cNvPr id="2050" name="Picture 2" descr="Image result for hopkins dome">
            <a:extLst>
              <a:ext uri="{FF2B5EF4-FFF2-40B4-BE49-F238E27FC236}">
                <a16:creationId xmlns:a16="http://schemas.microsoft.com/office/drawing/2014/main" id="{B59FEAEE-E12F-4291-B025-C7CE1DFA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5" y="1253636"/>
            <a:ext cx="3486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zbijewski hopkins">
            <a:extLst>
              <a:ext uri="{FF2B5EF4-FFF2-40B4-BE49-F238E27FC236}">
                <a16:creationId xmlns:a16="http://schemas.microsoft.com/office/drawing/2014/main" id="{3C2FBAB9-9B22-49F5-9523-253F59E4B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7" r="8430"/>
          <a:stretch/>
        </p:blipFill>
        <p:spPr bwMode="auto">
          <a:xfrm>
            <a:off x="6817951" y="3886199"/>
            <a:ext cx="209598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iewerdsen surgineering">
            <a:extLst>
              <a:ext uri="{FF2B5EF4-FFF2-40B4-BE49-F238E27FC236}">
                <a16:creationId xmlns:a16="http://schemas.microsoft.com/office/drawing/2014/main" id="{19367877-5BC4-4F49-8BF7-DFDD2F0A0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/>
          <a:stretch/>
        </p:blipFill>
        <p:spPr bwMode="auto">
          <a:xfrm>
            <a:off x="4975631" y="3886200"/>
            <a:ext cx="167665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4ACCE9-EC0D-4A92-A3F6-F8397B630B59}"/>
              </a:ext>
            </a:extLst>
          </p:cNvPr>
          <p:cNvSpPr/>
          <p:nvPr/>
        </p:nvSpPr>
        <p:spPr>
          <a:xfrm>
            <a:off x="0" y="7915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 Imaging, Analysis, and Guidance</a:t>
            </a:r>
            <a:b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Robotic-Assisted Ankle Fracture / Dislocation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49762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8570</TotalTime>
  <Words>597</Words>
  <Application>Microsoft Office PowerPoint</Application>
  <PresentationFormat>On-screen Show (4:3)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System Font Regular</vt:lpstr>
      <vt:lpstr>Times New Roman</vt:lpstr>
      <vt:lpstr>Verdana</vt:lpstr>
      <vt:lpstr>CIS-Lecture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Jeff Siewerdsen</cp:lastModifiedBy>
  <cp:revision>105</cp:revision>
  <cp:lastPrinted>1998-01-12T19:42:20Z</cp:lastPrinted>
  <dcterms:created xsi:type="dcterms:W3CDTF">2014-01-14T11:21:36Z</dcterms:created>
  <dcterms:modified xsi:type="dcterms:W3CDTF">2020-01-21T00:09:50Z</dcterms:modified>
</cp:coreProperties>
</file>