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58" r:id="rId4"/>
    <p:sldId id="259" r:id="rId5"/>
    <p:sldId id="268" r:id="rId6"/>
    <p:sldId id="260" r:id="rId7"/>
    <p:sldId id="266" r:id="rId8"/>
    <p:sldId id="261" r:id="rId9"/>
    <p:sldId id="270" r:id="rId10"/>
    <p:sldId id="269" r:id="rId11"/>
    <p:sldId id="272" r:id="rId12"/>
    <p:sldId id="273" r:id="rId13"/>
    <p:sldId id="262" r:id="rId14"/>
    <p:sldId id="274" r:id="rId15"/>
    <p:sldId id="275" r:id="rId16"/>
    <p:sldId id="26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9" autoAdjust="0"/>
    <p:restoredTop sz="76542" autoAdjust="0"/>
  </p:normalViewPr>
  <p:slideViewPr>
    <p:cSldViewPr snapToGrid="0">
      <p:cViewPr varScale="1">
        <p:scale>
          <a:sx n="68" d="100"/>
          <a:sy n="68" d="100"/>
        </p:scale>
        <p:origin x="12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3F02F-5D6E-4D1C-9708-77B791184321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E0D14-AAB7-4D95-87AE-881B3C14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7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of a larger project</a:t>
            </a:r>
          </a:p>
          <a:p>
            <a:r>
              <a:rPr lang="en-US" dirty="0" smtClean="0"/>
              <a:t>Our</a:t>
            </a:r>
            <a:r>
              <a:rPr lang="en-US" baseline="0" dirty="0" smtClean="0"/>
              <a:t> goal is to…</a:t>
            </a:r>
          </a:p>
          <a:p>
            <a:r>
              <a:rPr lang="en-US" baseline="0" dirty="0" smtClean="0"/>
              <a:t>Distinguish between texture and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0D14-AAB7-4D95-87AE-881B3C1411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32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Highest contour detail</a:t>
            </a:r>
          </a:p>
          <a:p>
            <a:r>
              <a:rPr lang="en-US" dirty="0" err="1" smtClean="0"/>
              <a:t>Reginal</a:t>
            </a:r>
            <a:r>
              <a:rPr lang="en-US" dirty="0" smtClean="0"/>
              <a:t> minima</a:t>
            </a:r>
            <a:r>
              <a:rPr lang="en-US" baseline="0" dirty="0" smtClean="0"/>
              <a:t> as seed locations for homogeneous segments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0D14-AAB7-4D95-87AE-881B3C1411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63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Guaranteed</a:t>
            </a:r>
            <a:r>
              <a:rPr lang="en-US" baseline="0" dirty="0" smtClean="0"/>
              <a:t> closed contours</a:t>
            </a:r>
          </a:p>
          <a:p>
            <a:r>
              <a:rPr lang="en-US" baseline="0" dirty="0" smtClean="0"/>
              <a:t>Various levels of segmentation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0D14-AAB7-4D95-87AE-881B3C1411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03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300 and 500 image data 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0D14-AAB7-4D95-87AE-881B3C1411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51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Avoided explaining rationale behind computing eigenvalues and vectors so actual mathematical relevance is unclear</a:t>
            </a:r>
          </a:p>
          <a:p>
            <a:r>
              <a:rPr lang="en-US" baseline="0" dirty="0" smtClean="0"/>
              <a:t>Almost seemed it was too hard for audience to understand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0D14-AAB7-4D95-87AE-881B3C1411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38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300 and 500 image data 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Appendix includes</a:t>
            </a:r>
            <a:r>
              <a:rPr lang="en-US" baseline="0" dirty="0" smtClean="0"/>
              <a:t> an “efficient computation” section but still does not solve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0D14-AAB7-4D95-87AE-881B3C1411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8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authors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0D14-AAB7-4D95-87AE-881B3C1411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5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Edge Detection is Hard</a:t>
            </a:r>
          </a:p>
          <a:p>
            <a:endParaRPr lang="en-US" dirty="0" smtClean="0"/>
          </a:p>
          <a:p>
            <a:r>
              <a:rPr lang="en-US" dirty="0" smtClean="0"/>
              <a:t>Canny:</a:t>
            </a:r>
          </a:p>
          <a:p>
            <a:r>
              <a:rPr lang="en-US" dirty="0" smtClean="0"/>
              <a:t>Filter</a:t>
            </a:r>
            <a:r>
              <a:rPr lang="en-US" baseline="0" dirty="0" smtClean="0"/>
              <a:t> out noise</a:t>
            </a:r>
          </a:p>
          <a:p>
            <a:r>
              <a:rPr lang="en-US" baseline="0" dirty="0" smtClean="0"/>
              <a:t>Perform double threshold for weak and strong edges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Canny weaknesses:</a:t>
            </a:r>
          </a:p>
          <a:p>
            <a:r>
              <a:rPr lang="en-US" dirty="0" smtClean="0"/>
              <a:t>Hysteresis</a:t>
            </a:r>
            <a:r>
              <a:rPr lang="en-US" baseline="0" dirty="0" smtClean="0"/>
              <a:t>: weak edge connected to strong edge</a:t>
            </a:r>
          </a:p>
          <a:p>
            <a:r>
              <a:rPr lang="en-US" baseline="0" dirty="0" smtClean="0"/>
              <a:t>Does not examine the picture globally for patterns</a:t>
            </a:r>
          </a:p>
          <a:p>
            <a:r>
              <a:rPr lang="en-US" baseline="0" dirty="0" smtClean="0"/>
              <a:t>Does not consider </a:t>
            </a:r>
            <a:r>
              <a:rPr lang="en-US" baseline="0" dirty="0" err="1" smtClean="0"/>
              <a:t>segementation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Other edge detection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0D14-AAB7-4D95-87AE-881B3C1411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5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Clearly defined contours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0D14-AAB7-4D95-87AE-881B3C1411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1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Edge classifier</a:t>
            </a:r>
          </a:p>
          <a:p>
            <a:pPr lvl="1"/>
            <a:r>
              <a:rPr lang="en-US" dirty="0" smtClean="0"/>
              <a:t>Contour continuity</a:t>
            </a:r>
          </a:p>
          <a:p>
            <a:pPr lvl="1"/>
            <a:r>
              <a:rPr lang="en-US" dirty="0" smtClean="0"/>
              <a:t>Stochastic processes</a:t>
            </a:r>
          </a:p>
          <a:p>
            <a:pPr lvl="1"/>
            <a:r>
              <a:rPr lang="en-US" dirty="0" smtClean="0"/>
              <a:t>Filter-based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Fitting mixture models</a:t>
            </a:r>
          </a:p>
          <a:p>
            <a:pPr lvl="1"/>
            <a:r>
              <a:rPr lang="en-US" dirty="0" smtClean="0"/>
              <a:t>Mode-finding</a:t>
            </a:r>
          </a:p>
          <a:p>
            <a:pPr lvl="1"/>
            <a:r>
              <a:rPr lang="en-US" dirty="0" smtClean="0"/>
              <a:t>Graph partitioning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I will not go into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0D14-AAB7-4D95-87AE-881B3C1411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41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0D14-AAB7-4D95-87AE-881B3C1411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63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Gaussian derivative filters</a:t>
            </a:r>
          </a:p>
          <a:p>
            <a:endParaRPr lang="en-US" dirty="0" smtClean="0"/>
          </a:p>
          <a:p>
            <a:r>
              <a:rPr lang="en-US" dirty="0" err="1" smtClean="0"/>
              <a:t>Textons</a:t>
            </a:r>
            <a:r>
              <a:rPr lang="en-US" dirty="0" smtClean="0"/>
              <a:t> are pixels</a:t>
            </a:r>
            <a:r>
              <a:rPr lang="en-US" baseline="0" dirty="0" smtClean="0"/>
              <a:t> that are clustered based off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17 dimensional vector used with</a:t>
            </a:r>
            <a:r>
              <a:rPr lang="en-US" baseline="0" dirty="0" smtClean="0"/>
              <a:t> K means</a:t>
            </a:r>
          </a:p>
          <a:p>
            <a:endParaRPr lang="en-US" baseline="0" dirty="0" smtClean="0"/>
          </a:p>
          <a:p>
            <a:r>
              <a:rPr lang="en-US" dirty="0" smtClean="0"/>
              <a:t>See appendix for k 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0D14-AAB7-4D95-87AE-881B3C1411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35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Rho is a constant</a:t>
            </a:r>
          </a:p>
          <a:p>
            <a:r>
              <a:rPr lang="en-US" dirty="0" smtClean="0"/>
              <a:t>R = 5 in this case</a:t>
            </a:r>
          </a:p>
          <a:p>
            <a:endParaRPr lang="en-US" dirty="0" smtClean="0"/>
          </a:p>
          <a:p>
            <a:r>
              <a:rPr lang="en-US" dirty="0" smtClean="0"/>
              <a:t>Solve for n+1</a:t>
            </a:r>
            <a:r>
              <a:rPr lang="en-US" baseline="0" dirty="0" smtClean="0"/>
              <a:t> smallest eigenvalues</a:t>
            </a:r>
          </a:p>
          <a:p>
            <a:r>
              <a:rPr lang="en-US" dirty="0" smtClean="0"/>
              <a:t>Information from different eigenvectors</a:t>
            </a:r>
            <a:r>
              <a:rPr lang="en-US" baseline="0" dirty="0" smtClean="0"/>
              <a:t> is combined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Convolve with Gaussian directional derivative filters at multiple orientations to get oriented signals</a:t>
            </a:r>
          </a:p>
          <a:p>
            <a:r>
              <a:rPr lang="en-US" baseline="0" dirty="0" smtClean="0"/>
              <a:t>Vectors are weighed by their eigenvalues </a:t>
            </a:r>
          </a:p>
          <a:p>
            <a:r>
              <a:rPr lang="en-US" baseline="0" dirty="0" smtClean="0"/>
              <a:t>Interpretation of a mass-spring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0D14-AAB7-4D95-87AE-881B3C1411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7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Solved using 16 </a:t>
            </a:r>
            <a:r>
              <a:rPr lang="en-US" baseline="0" dirty="0" err="1" smtClean="0"/>
              <a:t>eigen</a:t>
            </a:r>
            <a:r>
              <a:rPr lang="en-US" baseline="0" dirty="0" smtClean="0"/>
              <a:t>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0D14-AAB7-4D95-87AE-881B3C1411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7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87B2-D179-4752-A1AE-FFDBCB42C7F7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032-82D3-4DCB-AE34-32D9134E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4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87B2-D179-4752-A1AE-FFDBCB42C7F7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032-82D3-4DCB-AE34-32D9134E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9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87B2-D179-4752-A1AE-FFDBCB42C7F7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032-82D3-4DCB-AE34-32D9134E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4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87B2-D179-4752-A1AE-FFDBCB42C7F7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032-82D3-4DCB-AE34-32D9134E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1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87B2-D179-4752-A1AE-FFDBCB42C7F7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032-82D3-4DCB-AE34-32D9134E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2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87B2-D179-4752-A1AE-FFDBCB42C7F7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032-82D3-4DCB-AE34-32D9134E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4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87B2-D179-4752-A1AE-FFDBCB42C7F7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032-82D3-4DCB-AE34-32D9134E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3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87B2-D179-4752-A1AE-FFDBCB42C7F7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032-82D3-4DCB-AE34-32D9134E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2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87B2-D179-4752-A1AE-FFDBCB42C7F7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032-82D3-4DCB-AE34-32D9134E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3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87B2-D179-4752-A1AE-FFDBCB42C7F7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032-82D3-4DCB-AE34-32D9134E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3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87B2-D179-4752-A1AE-FFDBCB42C7F7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032-82D3-4DCB-AE34-32D9134E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6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487B2-D179-4752-A1AE-FFDBCB42C7F7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0F032-82D3-4DCB-AE34-32D9134E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5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wmf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1.w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4514"/>
            <a:ext cx="12192000" cy="2156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Meiryo UI" panose="020B0604030504040204" pitchFamily="34" charset="-128"/>
              </a:rPr>
              <a:t>Paper Seminar Presentation</a:t>
            </a:r>
            <a:b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Meiryo UI" panose="020B0604030504040204" pitchFamily="34" charset="-128"/>
              </a:rPr>
            </a:br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  <a:ea typeface="Meiryo UI" panose="020B0604030504040204" pitchFamily="34" charset="-128"/>
              </a:rPr>
              <a:t>Image Processing for Video-CT Registration in Sinus Surgery</a:t>
            </a:r>
            <a:endParaRPr lang="en-US" sz="3200" dirty="0">
              <a:solidFill>
                <a:schemeClr val="bg1"/>
              </a:solidFill>
              <a:latin typeface="Candara" panose="020E0502030303020204" pitchFamily="34" charset="0"/>
              <a:ea typeface="Meiryo UI" panose="020B060403050404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81600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Group 11</a:t>
            </a:r>
          </a:p>
          <a:p>
            <a:r>
              <a:rPr lang="en-US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Calvin Zhao</a:t>
            </a:r>
            <a:endParaRPr 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Picture 2" descr="http://www.math.jhu.edu/~lizhan/JH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" y="6003049"/>
            <a:ext cx="3165105" cy="70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engineering.jhu.edu/lcsr/wp-content/uploads/sites/48/2014/11/LCSR-logo-cropp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36" y="6019967"/>
            <a:ext cx="2105981" cy="68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</a:t>
            </a:r>
            <a:r>
              <a:rPr lang="en-US" dirty="0" err="1" smtClean="0"/>
              <a:t>Pb</a:t>
            </a:r>
            <a:r>
              <a:rPr lang="en-US" dirty="0" smtClean="0"/>
              <a:t> (</a:t>
            </a:r>
            <a:r>
              <a:rPr lang="en-US" dirty="0" err="1" smtClean="0"/>
              <a:t>sPb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642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Connect all pixels </a:t>
            </a:r>
            <a:r>
              <a:rPr lang="en-US" sz="2400" dirty="0" err="1" smtClean="0"/>
              <a:t>i</a:t>
            </a:r>
            <a:r>
              <a:rPr lang="en-US" sz="2400" dirty="0" smtClean="0"/>
              <a:t> and j within a radius r to each other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Define 		and solve </a:t>
            </a:r>
            <a:endParaRPr lang="en-US" sz="2400" dirty="0"/>
          </a:p>
          <a:p>
            <a:r>
              <a:rPr lang="en-US" sz="2400" dirty="0" smtClean="0"/>
              <a:t>Partition image using K-means</a:t>
            </a:r>
          </a:p>
          <a:p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359669"/>
              </p:ext>
            </p:extLst>
          </p:nvPr>
        </p:nvGraphicFramePr>
        <p:xfrm>
          <a:off x="1219503" y="2081998"/>
          <a:ext cx="3725030" cy="57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4" imgW="1879560" imgH="291960" progId="Equation.DSMT4">
                  <p:embed/>
                </p:oleObj>
              </mc:Choice>
              <mc:Fallback>
                <p:oleObj name="Equation" r:id="rId4" imgW="18795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503" y="2081998"/>
                        <a:ext cx="3725030" cy="57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818595"/>
              </p:ext>
            </p:extLst>
          </p:nvPr>
        </p:nvGraphicFramePr>
        <p:xfrm>
          <a:off x="2245446" y="2764656"/>
          <a:ext cx="1358836" cy="655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6" imgW="736560" imgH="355320" progId="Equation.DSMT4">
                  <p:embed/>
                </p:oleObj>
              </mc:Choice>
              <mc:Fallback>
                <p:oleObj name="Equation" r:id="rId6" imgW="7365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45446" y="2764656"/>
                        <a:ext cx="1358836" cy="655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28110"/>
              </p:ext>
            </p:extLst>
          </p:nvPr>
        </p:nvGraphicFramePr>
        <p:xfrm>
          <a:off x="5079978" y="2800569"/>
          <a:ext cx="2326987" cy="454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8" imgW="1041120" imgH="203040" progId="Equation.DSMT4">
                  <p:embed/>
                </p:oleObj>
              </mc:Choice>
              <mc:Fallback>
                <p:oleObj name="Equation" r:id="rId8" imgW="1041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79978" y="2800569"/>
                        <a:ext cx="2326987" cy="454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/>
          <a:srcRect b="11160"/>
          <a:stretch/>
        </p:blipFill>
        <p:spPr>
          <a:xfrm>
            <a:off x="233080" y="4025739"/>
            <a:ext cx="9177238" cy="2769141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740544"/>
              </p:ext>
            </p:extLst>
          </p:nvPr>
        </p:nvGraphicFramePr>
        <p:xfrm>
          <a:off x="7686735" y="3121041"/>
          <a:ext cx="4272185" cy="904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11" imgW="2158920" imgH="457200" progId="Equation.DSMT4">
                  <p:embed/>
                </p:oleObj>
              </mc:Choice>
              <mc:Fallback>
                <p:oleObj name="Equation" r:id="rId11" imgW="2158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86735" y="3121041"/>
                        <a:ext cx="4272185" cy="904698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8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</a:t>
            </a:r>
            <a:r>
              <a:rPr lang="en-US" dirty="0" err="1" smtClean="0"/>
              <a:t>Pb</a:t>
            </a:r>
            <a:r>
              <a:rPr lang="en-US" dirty="0" smtClean="0"/>
              <a:t> (</a:t>
            </a:r>
            <a:r>
              <a:rPr lang="en-US" dirty="0" err="1" smtClean="0"/>
              <a:t>sPb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180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sPb</a:t>
            </a:r>
            <a:r>
              <a:rPr lang="en-US" dirty="0"/>
              <a:t> highlights most salient curves</a:t>
            </a:r>
          </a:p>
          <a:p>
            <a:r>
              <a:rPr lang="en-US" dirty="0" err="1"/>
              <a:t>mPb</a:t>
            </a:r>
            <a:r>
              <a:rPr lang="en-US" dirty="0"/>
              <a:t> tries to find all </a:t>
            </a:r>
            <a:r>
              <a:rPr lang="en-US" dirty="0" smtClean="0"/>
              <a:t>edges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348971"/>
              </p:ext>
            </p:extLst>
          </p:nvPr>
        </p:nvGraphicFramePr>
        <p:xfrm>
          <a:off x="1119254" y="2814958"/>
          <a:ext cx="10107786" cy="777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4" imgW="3466800" imgH="266400" progId="Equation.DSMT4">
                  <p:embed/>
                </p:oleObj>
              </mc:Choice>
              <mc:Fallback>
                <p:oleObj name="Equation" r:id="rId4" imgW="3466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9254" y="2814958"/>
                        <a:ext cx="10107786" cy="777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88" y="3617472"/>
            <a:ext cx="7686958" cy="10826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94" y="4990627"/>
            <a:ext cx="12037706" cy="16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Maximal response of a contour detector for each pixel:</a:t>
            </a:r>
          </a:p>
          <a:p>
            <a:endParaRPr lang="en-US" dirty="0" smtClean="0"/>
          </a:p>
          <a:p>
            <a:r>
              <a:rPr lang="en-US" dirty="0" smtClean="0"/>
              <a:t>Oriented Watershed Transform is performed</a:t>
            </a:r>
          </a:p>
        </p:txBody>
      </p:sp>
      <p:pic>
        <p:nvPicPr>
          <p:cNvPr id="7170" name="Picture 2" descr="http://upload.wikimedia.org/wikipedia/commons/thumb/4/49/Watershed_transform_-_flood_interpretation.svg/560px-Watershed_transform_-_flood_interpretatio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73" y="3365237"/>
            <a:ext cx="3569051" cy="26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492" y="3365237"/>
            <a:ext cx="8527011" cy="3191396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589474"/>
              </p:ext>
            </p:extLst>
          </p:nvPr>
        </p:nvGraphicFramePr>
        <p:xfrm>
          <a:off x="940328" y="2090995"/>
          <a:ext cx="478392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6" imgW="1562040" imgH="228600" progId="Equation.DSMT4">
                  <p:embed/>
                </p:oleObj>
              </mc:Choice>
              <mc:Fallback>
                <p:oleObj name="Equation" r:id="rId6" imgW="1562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0328" y="2090995"/>
                        <a:ext cx="4783928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18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7994"/>
          <a:stretch/>
        </p:blipFill>
        <p:spPr>
          <a:xfrm>
            <a:off x="6096000" y="1865562"/>
            <a:ext cx="5913791" cy="3276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690688"/>
            <a:ext cx="58483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965" y="1886713"/>
            <a:ext cx="4885074" cy="4562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83" y="1886712"/>
            <a:ext cx="5143500" cy="45624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57867"/>
            <a:ext cx="10515600" cy="44841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Contour:						Segmentation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Issues/Critique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 not clearly defined</a:t>
            </a:r>
          </a:p>
          <a:p>
            <a:pPr lvl="1"/>
            <a:r>
              <a:rPr lang="en-US" dirty="0" err="1" smtClean="0"/>
              <a:t>sPb</a:t>
            </a:r>
            <a:r>
              <a:rPr lang="en-US" dirty="0" smtClean="0"/>
              <a:t>, </a:t>
            </a:r>
            <a:r>
              <a:rPr lang="en-US" dirty="0" err="1" smtClean="0"/>
              <a:t>mPb</a:t>
            </a:r>
            <a:r>
              <a:rPr lang="en-US" dirty="0" smtClean="0"/>
              <a:t>, </a:t>
            </a:r>
            <a:r>
              <a:rPr lang="en-US" dirty="0" err="1" smtClean="0"/>
              <a:t>Pb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Tedious introduction and background overview</a:t>
            </a:r>
          </a:p>
          <a:p>
            <a:r>
              <a:rPr lang="en-US" dirty="0"/>
              <a:t>Insufficient </a:t>
            </a:r>
            <a:r>
              <a:rPr lang="en-US" dirty="0" smtClean="0"/>
              <a:t>explanations</a:t>
            </a:r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exton</a:t>
            </a:r>
            <a:r>
              <a:rPr lang="en-US" dirty="0" smtClean="0"/>
              <a:t> </a:t>
            </a:r>
            <a:r>
              <a:rPr lang="en-US" dirty="0"/>
              <a:t>Gaussian </a:t>
            </a:r>
            <a:r>
              <a:rPr lang="en-US" dirty="0" smtClean="0"/>
              <a:t>convolutions</a:t>
            </a:r>
          </a:p>
          <a:p>
            <a:pPr lvl="1"/>
            <a:r>
              <a:rPr lang="en-US" dirty="0" err="1" smtClean="0"/>
              <a:t>sPb</a:t>
            </a:r>
            <a:r>
              <a:rPr lang="en-US" dirty="0" smtClean="0"/>
              <a:t> equation rationale</a:t>
            </a:r>
          </a:p>
          <a:p>
            <a:r>
              <a:rPr lang="en-US" dirty="0" smtClean="0"/>
              <a:t>Segmentation </a:t>
            </a:r>
            <a:r>
              <a:rPr lang="en-US" dirty="0"/>
              <a:t>and Contour detection segments were disjoint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3166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Paper showed a clear advantage and was well proven on large data sets</a:t>
            </a:r>
          </a:p>
          <a:p>
            <a:r>
              <a:rPr lang="en-US" dirty="0" smtClean="0"/>
              <a:t>However, contour detection algorithm is very </a:t>
            </a:r>
            <a:r>
              <a:rPr lang="en-US" dirty="0"/>
              <a:t>slow</a:t>
            </a:r>
          </a:p>
          <a:p>
            <a:pPr lvl="1"/>
            <a:r>
              <a:rPr lang="en-US" dirty="0"/>
              <a:t>Computation of eigenvalues and vectors</a:t>
            </a:r>
          </a:p>
          <a:p>
            <a:pPr lvl="1"/>
            <a:r>
              <a:rPr lang="en-US" dirty="0"/>
              <a:t>Multiple </a:t>
            </a:r>
            <a:r>
              <a:rPr lang="el-GR" dirty="0" smtClean="0"/>
              <a:t>θ</a:t>
            </a:r>
            <a:endParaRPr lang="en-US" dirty="0" smtClean="0"/>
          </a:p>
          <a:p>
            <a:r>
              <a:rPr lang="en-US" dirty="0" smtClean="0"/>
              <a:t>We can incorporate their segmentation algorithms into our project to eliminate noise</a:t>
            </a:r>
          </a:p>
          <a:p>
            <a:r>
              <a:rPr lang="en-US" dirty="0" smtClean="0"/>
              <a:t>However, our images may not have clear closed boundaries</a:t>
            </a:r>
          </a:p>
          <a:p>
            <a:r>
              <a:rPr lang="en-US" dirty="0" smtClean="0"/>
              <a:t>Our images are mostly monochromatic, eliminating key </a:t>
            </a:r>
            <a:r>
              <a:rPr lang="en-US" dirty="0" err="1" smtClean="0"/>
              <a:t>mPb</a:t>
            </a:r>
            <a:r>
              <a:rPr lang="en-US" dirty="0" smtClean="0"/>
              <a:t> categories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293" y="2901751"/>
            <a:ext cx="2376507" cy="219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Textons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Image is convolved with: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Pixels are clustered using K-means</a:t>
            </a:r>
          </a:p>
          <a:p>
            <a:pPr lvl="1"/>
            <a:r>
              <a:rPr lang="en-US" dirty="0"/>
              <a:t>Each pixel is assigned to closest cluster [1,K</a:t>
            </a:r>
            <a:r>
              <a:rPr lang="en-US" dirty="0" smtClean="0"/>
              <a:t>]</a:t>
            </a:r>
          </a:p>
          <a:p>
            <a:r>
              <a:rPr lang="en-US" dirty="0" smtClean="0"/>
              <a:t>K-means: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here k is number of clusters, x is observations, </a:t>
            </a:r>
            <a:r>
              <a:rPr lang="el-GR" i="1" dirty="0" smtClean="0"/>
              <a:t>μ</a:t>
            </a:r>
            <a:r>
              <a:rPr lang="en-US" dirty="0" smtClean="0"/>
              <a:t> is mean of points in a cluster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345958"/>
              </p:ext>
            </p:extLst>
          </p:nvPr>
        </p:nvGraphicFramePr>
        <p:xfrm>
          <a:off x="1411114" y="5159817"/>
          <a:ext cx="3722191" cy="666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1701720" imgH="304560" progId="Equation.DSMT4">
                  <p:embed/>
                </p:oleObj>
              </mc:Choice>
              <mc:Fallback>
                <p:oleObj name="Equation" r:id="rId3" imgW="17017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1114" y="5159817"/>
                        <a:ext cx="3722191" cy="666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114" y="2672816"/>
            <a:ext cx="4706717" cy="3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strike="noStrike" dirty="0">
                <a:solidFill>
                  <a:srgbClr val="000000"/>
                </a:solidFill>
                <a:latin typeface="Calibri Light"/>
              </a:rPr>
              <a:t>Project Review</a:t>
            </a:r>
            <a:endParaRPr dirty="0"/>
          </a:p>
        </p:txBody>
      </p:sp>
      <p:sp>
        <p:nvSpPr>
          <p:cNvPr id="76" name="CustomShape 2"/>
          <p:cNvSpPr/>
          <p:nvPr/>
        </p:nvSpPr>
        <p:spPr>
          <a:xfrm>
            <a:off x="838080" y="1753627"/>
            <a:ext cx="10668600" cy="175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Calibri"/>
                <a:ea typeface="DejaVu Sans"/>
              </a:rPr>
              <a:t>The goal of this project is to be able to </a:t>
            </a:r>
            <a:r>
              <a:rPr lang="en-US" sz="2400" strike="noStrike" dirty="0">
                <a:solidFill>
                  <a:srgbClr val="5B9BD5"/>
                </a:solidFill>
                <a:latin typeface="Calibri"/>
                <a:ea typeface="DejaVu Sans"/>
              </a:rPr>
              <a:t>enhance magnetic tracker registration and surgical tool position</a:t>
            </a:r>
            <a:r>
              <a:rPr lang="en-US" sz="2400" strike="noStrike" dirty="0">
                <a:solidFill>
                  <a:srgbClr val="000000"/>
                </a:solidFill>
                <a:latin typeface="Calibri"/>
                <a:ea typeface="DejaVu Sans"/>
              </a:rPr>
              <a:t> by utilizing CT data with occluding contours extracted from the endoscopic video feed.</a:t>
            </a:r>
            <a:endParaRPr dirty="0"/>
          </a:p>
        </p:txBody>
      </p:sp>
      <p:pic>
        <p:nvPicPr>
          <p:cNvPr id="77" name="Picture 2"/>
          <p:cNvPicPr/>
          <p:nvPr/>
        </p:nvPicPr>
        <p:blipFill>
          <a:blip r:embed="rId3"/>
          <a:stretch/>
        </p:blipFill>
        <p:spPr>
          <a:xfrm>
            <a:off x="8685360" y="3472154"/>
            <a:ext cx="3193200" cy="2394720"/>
          </a:xfrm>
          <a:prstGeom prst="rect">
            <a:avLst/>
          </a:prstGeom>
          <a:ln>
            <a:noFill/>
          </a:ln>
        </p:spPr>
      </p:pic>
      <p:pic>
        <p:nvPicPr>
          <p:cNvPr id="78" name="Picture 10"/>
          <p:cNvPicPr/>
          <p:nvPr/>
        </p:nvPicPr>
        <p:blipFill>
          <a:blip r:embed="rId4"/>
          <a:stretch/>
        </p:blipFill>
        <p:spPr>
          <a:xfrm>
            <a:off x="5005800" y="3512587"/>
            <a:ext cx="1949040" cy="2302920"/>
          </a:xfrm>
          <a:prstGeom prst="rect">
            <a:avLst/>
          </a:prstGeom>
          <a:ln>
            <a:noFill/>
          </a:ln>
        </p:spPr>
      </p:pic>
      <p:sp>
        <p:nvSpPr>
          <p:cNvPr id="85" name="Line 6"/>
          <p:cNvSpPr/>
          <p:nvPr/>
        </p:nvSpPr>
        <p:spPr>
          <a:xfrm>
            <a:off x="465480" y="3116880"/>
            <a:ext cx="11413080" cy="0"/>
          </a:xfrm>
          <a:prstGeom prst="line">
            <a:avLst/>
          </a:prstGeom>
          <a:ln>
            <a:noFill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3" y="3745440"/>
            <a:ext cx="2376507" cy="2199086"/>
          </a:xfrm>
          <a:prstGeom prst="rect">
            <a:avLst/>
          </a:prstGeom>
        </p:spPr>
      </p:pic>
      <p:sp>
        <p:nvSpPr>
          <p:cNvPr id="3" name="Cross 2"/>
          <p:cNvSpPr/>
          <p:nvPr/>
        </p:nvSpPr>
        <p:spPr>
          <a:xfrm>
            <a:off x="3737448" y="4173946"/>
            <a:ext cx="914400" cy="914400"/>
          </a:xfrm>
          <a:prstGeom prst="plus">
            <a:avLst>
              <a:gd name="adj" fmla="val 4064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7362900" y="4410816"/>
            <a:ext cx="914400" cy="434167"/>
          </a:xfrm>
          <a:prstGeom prst="rightArrow">
            <a:avLst>
              <a:gd name="adj1" fmla="val 30131"/>
              <a:gd name="adj2" fmla="val 8364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66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Contour Detection and Hierarchical Image </a:t>
            </a:r>
            <a:r>
              <a:rPr lang="en-US" dirty="0" smtClean="0">
                <a:solidFill>
                  <a:schemeClr val="accent1"/>
                </a:solidFill>
              </a:rPr>
              <a:t>Segmentation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University of California at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Berkeley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i="1" dirty="0" err="1">
                <a:solidFill>
                  <a:schemeClr val="bg1">
                    <a:lumMod val="50000"/>
                  </a:schemeClr>
                </a:solidFill>
              </a:rPr>
              <a:t>Arbelaez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, P., </a:t>
            </a:r>
            <a:r>
              <a:rPr lang="en-US" sz="2400" i="1" dirty="0" err="1">
                <a:solidFill>
                  <a:schemeClr val="bg1">
                    <a:lumMod val="50000"/>
                  </a:schemeClr>
                </a:solidFill>
              </a:rPr>
              <a:t>Maire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 M., Fowlkes C., Malik, J., Contour Detection and Hierarchical Image Segmentation. IEEE Transactions on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Pattern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Analysis and Machine Intelligence,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2011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://nssmic2014.npss-confs.org/Images/IEEEblac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14" y="5085380"/>
            <a:ext cx="2731304" cy="9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a/a1/Seal_of_University_of_California,_Berkeley.svg/2000px-Seal_of_University_of_California,_Berkeley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03" y="4787758"/>
            <a:ext cx="1568370" cy="15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Relevance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t="9937" r="14124" b="4276"/>
          <a:stretch/>
        </p:blipFill>
        <p:spPr>
          <a:xfrm>
            <a:off x="5592793" y="681487"/>
            <a:ext cx="6599207" cy="588321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Canny Edge Detection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Gaussian filter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Discontinuities in Brightness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Nonmaximum</a:t>
            </a:r>
            <a:r>
              <a:rPr lang="en-US" dirty="0"/>
              <a:t> </a:t>
            </a:r>
            <a:r>
              <a:rPr lang="en-US" dirty="0" smtClean="0"/>
              <a:t>suppression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Double Threshold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Hysteresis </a:t>
            </a:r>
            <a:r>
              <a:rPr lang="en-US" dirty="0" err="1" smtClean="0"/>
              <a:t>thresholding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Weaknesses:</a:t>
            </a:r>
          </a:p>
          <a:p>
            <a:pPr lvl="1"/>
            <a:r>
              <a:rPr lang="en-US" dirty="0" smtClean="0"/>
              <a:t>High noise</a:t>
            </a:r>
          </a:p>
        </p:txBody>
      </p:sp>
    </p:spTree>
    <p:extLst>
      <p:ext uri="{BB962C8B-B14F-4D97-AF65-F5344CB8AC3E}">
        <p14:creationId xmlns:p14="http://schemas.microsoft.com/office/powerpoint/2010/main" val="41423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“This paper…Provides a means of coupling our system to recognition applications”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489" y="1986846"/>
            <a:ext cx="8453384" cy="4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refined contour detection based off directional gradient</a:t>
            </a:r>
          </a:p>
          <a:p>
            <a:r>
              <a:rPr lang="en-US" dirty="0" smtClean="0"/>
              <a:t>Examines </a:t>
            </a:r>
            <a:r>
              <a:rPr lang="en-US" dirty="0"/>
              <a:t>the picture globally for patterns</a:t>
            </a:r>
          </a:p>
          <a:p>
            <a:r>
              <a:rPr lang="en-US" dirty="0" smtClean="0"/>
              <a:t>Segmentation provides guaranteed closed contours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</a:p>
          <a:p>
            <a:pPr lvl="1"/>
            <a:r>
              <a:rPr lang="en-US" dirty="0" smtClean="0"/>
              <a:t>Overview of Contour Detection</a:t>
            </a:r>
          </a:p>
          <a:p>
            <a:pPr lvl="1"/>
            <a:r>
              <a:rPr lang="en-US" dirty="0" smtClean="0"/>
              <a:t>Overview of Segmentation</a:t>
            </a:r>
          </a:p>
          <a:p>
            <a:r>
              <a:rPr lang="en-US" dirty="0" smtClean="0"/>
              <a:t>Benchmarks</a:t>
            </a:r>
          </a:p>
          <a:p>
            <a:r>
              <a:rPr lang="en-US" dirty="0" smtClean="0"/>
              <a:t>Their Work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ontour detection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mage segmentation</a:t>
            </a:r>
          </a:p>
          <a:p>
            <a:r>
              <a:rPr lang="en-US" dirty="0" smtClean="0"/>
              <a:t>Final Results</a:t>
            </a:r>
          </a:p>
        </p:txBody>
      </p:sp>
    </p:spTree>
    <p:extLst>
      <p:ext uri="{BB962C8B-B14F-4D97-AF65-F5344CB8AC3E}">
        <p14:creationId xmlns:p14="http://schemas.microsoft.com/office/powerpoint/2010/main" val="1620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Boundary (</a:t>
            </a:r>
            <a:r>
              <a:rPr lang="en-US" dirty="0" err="1" smtClean="0"/>
              <a:t>Pb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Oriented Gradient Signal: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Gradient Magnitude: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307" y="1690688"/>
            <a:ext cx="7213693" cy="44862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744624"/>
              </p:ext>
            </p:extLst>
          </p:nvPr>
        </p:nvGraphicFramePr>
        <p:xfrm>
          <a:off x="1082802" y="2524146"/>
          <a:ext cx="1547239" cy="50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2802" y="2524146"/>
                        <a:ext cx="1547239" cy="505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207687"/>
              </p:ext>
            </p:extLst>
          </p:nvPr>
        </p:nvGraphicFramePr>
        <p:xfrm>
          <a:off x="1082802" y="3949187"/>
          <a:ext cx="3312142" cy="816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7" imgW="1803240" imgH="444240" progId="Equation.DSMT4">
                  <p:embed/>
                </p:oleObj>
              </mc:Choice>
              <mc:Fallback>
                <p:oleObj name="Equation" r:id="rId7" imgW="18032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2802" y="3949187"/>
                        <a:ext cx="3312142" cy="816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784794"/>
              </p:ext>
            </p:extLst>
          </p:nvPr>
        </p:nvGraphicFramePr>
        <p:xfrm>
          <a:off x="7914213" y="2003405"/>
          <a:ext cx="872305" cy="60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9" imgW="291960" imgH="203040" progId="Equation.DSMT4">
                  <p:embed/>
                </p:oleObj>
              </mc:Choice>
              <mc:Fallback>
                <p:oleObj name="Equation" r:id="rId9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14213" y="2003405"/>
                        <a:ext cx="872305" cy="606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250227"/>
              </p:ext>
            </p:extLst>
          </p:nvPr>
        </p:nvGraphicFramePr>
        <p:xfrm>
          <a:off x="7929417" y="3933825"/>
          <a:ext cx="841895" cy="61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11" imgW="279360" imgH="203040" progId="Equation.DSMT4">
                  <p:embed/>
                </p:oleObj>
              </mc:Choice>
              <mc:Fallback>
                <p:oleObj name="Equation" r:id="rId11" imgW="279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29417" y="3933825"/>
                        <a:ext cx="841895" cy="61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1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 </a:t>
            </a:r>
            <a:r>
              <a:rPr lang="en-US" dirty="0" err="1"/>
              <a:t>Pb</a:t>
            </a:r>
            <a:r>
              <a:rPr lang="en-US" dirty="0"/>
              <a:t> samples from </a:t>
            </a:r>
            <a:r>
              <a:rPr lang="en-US" dirty="0" smtClean="0"/>
              <a:t>4 categories with </a:t>
            </a:r>
            <a:r>
              <a:rPr lang="el-GR" dirty="0" smtClean="0"/>
              <a:t>θ</a:t>
            </a:r>
            <a:r>
              <a:rPr lang="en-US" dirty="0"/>
              <a:t> </a:t>
            </a:r>
            <a:r>
              <a:rPr lang="en-US" dirty="0" smtClean="0"/>
              <a:t>in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</a:p>
          <a:p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Multiscale</a:t>
            </a:r>
            <a:r>
              <a:rPr lang="en-US" dirty="0" smtClean="0"/>
              <a:t> </a:t>
            </a:r>
            <a:r>
              <a:rPr lang="en-US" dirty="0" err="1" smtClean="0"/>
              <a:t>Pb</a:t>
            </a:r>
            <a:r>
              <a:rPr lang="en-US" dirty="0" smtClean="0"/>
              <a:t> (</a:t>
            </a:r>
            <a:r>
              <a:rPr lang="en-US" i="1" dirty="0" err="1" smtClean="0"/>
              <a:t>mPb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853" y="538693"/>
            <a:ext cx="3811454" cy="5649559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163182"/>
              </p:ext>
            </p:extLst>
          </p:nvPr>
        </p:nvGraphicFramePr>
        <p:xfrm>
          <a:off x="1092235" y="3404794"/>
          <a:ext cx="45926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5" imgW="1942920" imgH="279360" progId="Equation.DSMT4">
                  <p:embed/>
                </p:oleObj>
              </mc:Choice>
              <mc:Fallback>
                <p:oleObj name="Equation" r:id="rId5" imgW="1942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2235" y="3404794"/>
                        <a:ext cx="459263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782680" y="1355665"/>
            <a:ext cx="17967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Intensity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2679" y="2534971"/>
            <a:ext cx="17967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2678" y="3912780"/>
            <a:ext cx="17967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B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2678" y="5251082"/>
            <a:ext cx="17967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Texton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626670"/>
              </p:ext>
            </p:extLst>
          </p:nvPr>
        </p:nvGraphicFramePr>
        <p:xfrm>
          <a:off x="1092235" y="2294206"/>
          <a:ext cx="872772" cy="481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7" imgW="368280" imgH="203040" progId="Equation.DSMT4">
                  <p:embed/>
                </p:oleObj>
              </mc:Choice>
              <mc:Fallback>
                <p:oleObj name="Equation" r:id="rId7" imgW="368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2235" y="2294206"/>
                        <a:ext cx="872772" cy="481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712863"/>
              </p:ext>
            </p:extLst>
          </p:nvPr>
        </p:nvGraphicFramePr>
        <p:xfrm>
          <a:off x="1094681" y="2784884"/>
          <a:ext cx="5524407" cy="594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9" imgW="2476440" imgH="266400" progId="Equation.DSMT4">
                  <p:embed/>
                </p:oleObj>
              </mc:Choice>
              <mc:Fallback>
                <p:oleObj name="Equation" r:id="rId9" imgW="24764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94681" y="2784884"/>
                        <a:ext cx="5524407" cy="594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2711" y="4175423"/>
            <a:ext cx="1537371" cy="227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2679" y="4187947"/>
            <a:ext cx="1488410" cy="25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799</TotalTime>
  <Words>607</Words>
  <Application>Microsoft Office PowerPoint</Application>
  <PresentationFormat>Widescreen</PresentationFormat>
  <Paragraphs>164</Paragraphs>
  <Slides>17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DejaVu Sans</vt:lpstr>
      <vt:lpstr>Meiryo UI</vt:lpstr>
      <vt:lpstr>Arial</vt:lpstr>
      <vt:lpstr>Calibri</vt:lpstr>
      <vt:lpstr>Calibri Light</vt:lpstr>
      <vt:lpstr>Candara</vt:lpstr>
      <vt:lpstr>Office Theme</vt:lpstr>
      <vt:lpstr>MathType 6.0 Equation</vt:lpstr>
      <vt:lpstr>Paper Seminar Presentation Image Processing for Video-CT Registration in Sinus Surgery</vt:lpstr>
      <vt:lpstr>PowerPoint Presentation</vt:lpstr>
      <vt:lpstr>Paper Selection</vt:lpstr>
      <vt:lpstr>Paper Relevance</vt:lpstr>
      <vt:lpstr>Results</vt:lpstr>
      <vt:lpstr>Key Advantages</vt:lpstr>
      <vt:lpstr>Paper Structure</vt:lpstr>
      <vt:lpstr>Probability of Boundary (Pb)</vt:lpstr>
      <vt:lpstr>Multiscale Pb (mPb)</vt:lpstr>
      <vt:lpstr>Spectral Pb (sPb)</vt:lpstr>
      <vt:lpstr>Global Pb (sPb)</vt:lpstr>
      <vt:lpstr>Segmentation</vt:lpstr>
      <vt:lpstr>Segmentation</vt:lpstr>
      <vt:lpstr>Benchmarks</vt:lpstr>
      <vt:lpstr>Issues/Critique</vt:lpstr>
      <vt:lpstr>Conclusion</vt:lpstr>
      <vt:lpstr>Appendix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Seminar Presentation Image Processing for Video-CT Registration in Sinus Surgery</dc:title>
  <dc:creator>Calvin Zhao</dc:creator>
  <cp:lastModifiedBy>Calvin Zhao</cp:lastModifiedBy>
  <cp:revision>29</cp:revision>
  <dcterms:created xsi:type="dcterms:W3CDTF">2015-04-09T02:58:06Z</dcterms:created>
  <dcterms:modified xsi:type="dcterms:W3CDTF">2015-04-09T17:22:31Z</dcterms:modified>
</cp:coreProperties>
</file>