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36"/>
  </p:notesMasterIdLst>
  <p:sldIdLst>
    <p:sldId id="309" r:id="rId2"/>
    <p:sldId id="310" r:id="rId3"/>
    <p:sldId id="318" r:id="rId4"/>
    <p:sldId id="323" r:id="rId5"/>
    <p:sldId id="324" r:id="rId6"/>
    <p:sldId id="325" r:id="rId7"/>
    <p:sldId id="353" r:id="rId8"/>
    <p:sldId id="326" r:id="rId9"/>
    <p:sldId id="327" r:id="rId10"/>
    <p:sldId id="341" r:id="rId11"/>
    <p:sldId id="342" r:id="rId12"/>
    <p:sldId id="343" r:id="rId13"/>
    <p:sldId id="329" r:id="rId14"/>
    <p:sldId id="330" r:id="rId15"/>
    <p:sldId id="344" r:id="rId16"/>
    <p:sldId id="331" r:id="rId17"/>
    <p:sldId id="332" r:id="rId18"/>
    <p:sldId id="345" r:id="rId19"/>
    <p:sldId id="346" r:id="rId20"/>
    <p:sldId id="347" r:id="rId21"/>
    <p:sldId id="348" r:id="rId22"/>
    <p:sldId id="333" r:id="rId23"/>
    <p:sldId id="334" r:id="rId24"/>
    <p:sldId id="335" r:id="rId25"/>
    <p:sldId id="336" r:id="rId26"/>
    <p:sldId id="349" r:id="rId27"/>
    <p:sldId id="350" r:id="rId28"/>
    <p:sldId id="337" r:id="rId29"/>
    <p:sldId id="351" r:id="rId30"/>
    <p:sldId id="338" r:id="rId31"/>
    <p:sldId id="339" r:id="rId32"/>
    <p:sldId id="352" r:id="rId33"/>
    <p:sldId id="340" r:id="rId34"/>
    <p:sldId id="322" r:id="rId35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B2B2B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B96304C-7ED9-4E6C-B405-07C485454D7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0960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3392-04AD-4122-B778-34FAC143C9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3392-04AD-4122-B778-34FAC143C9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3392-04AD-4122-B778-34FAC143C9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3392-04AD-4122-B778-34FAC143C9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3392-04AD-4122-B778-34FAC143C9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3392-04AD-4122-B778-34FAC143C9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3392-04AD-4122-B778-34FAC143C9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3392-04AD-4122-B778-34FAC143C9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3392-04AD-4122-B778-34FAC143C9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3392-04AD-4122-B778-34FAC143C9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3392-04AD-4122-B778-34FAC143C9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43392-04AD-4122-B778-34FAC143C9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421" y="6100762"/>
            <a:ext cx="15922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5410200" y="6461125"/>
            <a:ext cx="1371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i="1" dirty="0"/>
              <a:t>© CISST ERC, </a:t>
            </a:r>
            <a:r>
              <a:rPr lang="en-US" sz="1000" i="1" dirty="0" smtClean="0"/>
              <a:t>2011</a:t>
            </a:r>
            <a:endParaRPr lang="en-US" sz="1000" i="1" dirty="0"/>
          </a:p>
        </p:txBody>
      </p:sp>
      <p:pic>
        <p:nvPicPr>
          <p:cNvPr id="9" name="Picture 8" descr="PHSMTR2_CO.gif"/>
          <p:cNvPicPr>
            <a:picLocks/>
          </p:cNvPicPr>
          <p:nvPr userDrawn="1">
            <p:custDataLst>
              <p:tags r:id="rId13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6508750"/>
            <a:ext cx="990600" cy="1968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image" Target="../media/image10.jpe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image" Target="../media/image6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image" Target="../media/image9.jpe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image" Target="../media/image5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8.jpe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notesSlide" Target="../notesSlides/notesSlide2.xml"/><Relationship Id="rId30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PHLRTR2_CO.gif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609600"/>
            <a:ext cx="1701800" cy="47550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7219" name="Rectangle 51"/>
          <p:cNvSpPr>
            <a:spLocks noGrp="1" noChangeArrowheads="1"/>
          </p:cNvSpPr>
          <p:nvPr>
            <p:ph type="ctrTitle"/>
          </p:nvPr>
        </p:nvSpPr>
        <p:spPr>
          <a:xfrm>
            <a:off x="683568" y="1905000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3200" dirty="0" smtClean="0"/>
              <a:t>Integration of LARS and Snake Robots (</a:t>
            </a:r>
            <a:r>
              <a:rPr lang="en-US" sz="3200" dirty="0" err="1" smtClean="0"/>
              <a:t>LARSnake</a:t>
            </a:r>
            <a:r>
              <a:rPr lang="en-US" sz="3200" dirty="0" smtClean="0"/>
              <a:t>) </a:t>
            </a:r>
            <a:br>
              <a:rPr lang="en-US" sz="3200" dirty="0" smtClean="0"/>
            </a:br>
            <a:r>
              <a:rPr lang="en-US" sz="3200" dirty="0" smtClean="0"/>
              <a:t>&amp; </a:t>
            </a:r>
            <a:br>
              <a:rPr lang="en-US" sz="3200" dirty="0" smtClean="0"/>
            </a:br>
            <a:r>
              <a:rPr lang="en-US" sz="3200" dirty="0" smtClean="0"/>
              <a:t>System Development</a:t>
            </a:r>
            <a:endParaRPr lang="en-US" sz="3200" dirty="0"/>
          </a:p>
        </p:txBody>
      </p:sp>
      <p:sp>
        <p:nvSpPr>
          <p:cNvPr id="7220" name="Rectangle 5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181600"/>
            <a:ext cx="6400800" cy="6480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Project Update and Paper Presentation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March 10, 2011</a:t>
            </a:r>
            <a:endParaRPr lang="en-US" sz="2000" dirty="0"/>
          </a:p>
        </p:txBody>
      </p:sp>
      <p:pic>
        <p:nvPicPr>
          <p:cNvPr id="7222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5300"/>
            <a:ext cx="20574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3366FF">
              <a:alpha val="1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52"/>
          <p:cNvSpPr txBox="1">
            <a:spLocks noChangeArrowheads="1"/>
          </p:cNvSpPr>
          <p:nvPr/>
        </p:nvSpPr>
        <p:spPr>
          <a:xfrm>
            <a:off x="827584" y="1628800"/>
            <a:ext cx="633670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600.446 – Computer Integrated Surgery I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2"/>
          <p:cNvSpPr txBox="1">
            <a:spLocks noChangeArrowheads="1"/>
          </p:cNvSpPr>
          <p:nvPr/>
        </p:nvSpPr>
        <p:spPr>
          <a:xfrm>
            <a:off x="3352800" y="3352800"/>
            <a:ext cx="297180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H.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Tutkun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Şen</a:t>
            </a:r>
            <a:endParaRPr kumimoji="0" lang="tr-TR" sz="2400" b="0" i="1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Mentor: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i="1" baseline="0" dirty="0" smtClean="0">
                <a:latin typeface="+mn-lt"/>
              </a:rPr>
              <a:t>Paul</a:t>
            </a:r>
            <a:r>
              <a:rPr lang="en-US" sz="2400" i="1" dirty="0" smtClean="0">
                <a:latin typeface="+mn-lt"/>
              </a:rPr>
              <a:t> </a:t>
            </a:r>
            <a:r>
              <a:rPr lang="en-US" sz="2400" i="1" dirty="0" err="1" smtClean="0">
                <a:latin typeface="+mn-lt"/>
              </a:rPr>
              <a:t>Thienphrapa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Motivation and Significance of Optimization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447800"/>
            <a:ext cx="3733800" cy="46783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For a 2 link mechanism in order to reach the destination point (</a:t>
            </a:r>
            <a:r>
              <a:rPr lang="en-US" sz="2400" dirty="0" err="1" smtClean="0"/>
              <a:t>xd</a:t>
            </a:r>
            <a:r>
              <a:rPr lang="en-US" sz="2400" dirty="0" smtClean="0"/>
              <a:t>, yd) there are two possible configurations.</a:t>
            </a:r>
            <a:endParaRPr lang="en-US" sz="2400" dirty="0"/>
          </a:p>
        </p:txBody>
      </p:sp>
      <p:pic>
        <p:nvPicPr>
          <p:cNvPr id="5" name="Content Placeholder 6" descr="Mechanis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447800"/>
            <a:ext cx="4270421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Motivation and Significance of Optimization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447800"/>
            <a:ext cx="3733800" cy="46783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How about for such complicated 7 degree of freedom(</a:t>
            </a:r>
            <a:r>
              <a:rPr lang="en-US" sz="2400" dirty="0" err="1" smtClean="0"/>
              <a:t>dof</a:t>
            </a:r>
            <a:r>
              <a:rPr lang="en-US" sz="2400" dirty="0" smtClean="0"/>
              <a:t>) system.</a:t>
            </a:r>
          </a:p>
          <a:p>
            <a:endParaRPr lang="en-US" sz="2400" dirty="0" smtClean="0"/>
          </a:p>
          <a:p>
            <a:r>
              <a:rPr lang="en-US" sz="2400" dirty="0" smtClean="0"/>
              <a:t>How many different configurations satisfy the desired final destination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pic>
        <p:nvPicPr>
          <p:cNvPr id="6" name="Picture 5" descr="complicated mechanis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95400"/>
            <a:ext cx="371348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Motivation and Significance of Optimization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447800"/>
            <a:ext cx="3733800" cy="46783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For such systems there are many solutions satisfying the requirement.</a:t>
            </a:r>
          </a:p>
          <a:p>
            <a:endParaRPr lang="en-US" sz="1800" dirty="0" smtClean="0"/>
          </a:p>
          <a:p>
            <a:r>
              <a:rPr lang="en-US" sz="1800" dirty="0" smtClean="0"/>
              <a:t>This is where optimization (constrained or not) plays an important role in choosing the most suitable configuration.</a:t>
            </a:r>
          </a:p>
          <a:p>
            <a:endParaRPr lang="en-US" sz="1800" dirty="0" smtClean="0"/>
          </a:p>
          <a:p>
            <a:r>
              <a:rPr lang="en-US" sz="1800" dirty="0" err="1" smtClean="0"/>
              <a:t>LARSnake</a:t>
            </a:r>
            <a:r>
              <a:rPr lang="en-US" sz="1800" dirty="0" smtClean="0"/>
              <a:t> has 7+4= 11 </a:t>
            </a:r>
            <a:r>
              <a:rPr lang="en-US" sz="1800" dirty="0" err="1" smtClean="0"/>
              <a:t>dof</a:t>
            </a:r>
            <a:r>
              <a:rPr lang="en-US" sz="1800" dirty="0" smtClean="0"/>
              <a:t>, so there are many options in reaching to a sample destination point.  </a:t>
            </a:r>
            <a:endParaRPr lang="en-US" sz="1800" dirty="0"/>
          </a:p>
        </p:txBody>
      </p:sp>
      <p:pic>
        <p:nvPicPr>
          <p:cNvPr id="5" name="Picture 4" descr="objection Func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43001"/>
            <a:ext cx="3526650" cy="2514600"/>
          </a:xfrm>
          <a:prstGeom prst="rect">
            <a:avLst/>
          </a:prstGeom>
        </p:spPr>
      </p:pic>
      <p:pic>
        <p:nvPicPr>
          <p:cNvPr id="7" name="Picture 6" descr="objection Function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657600"/>
            <a:ext cx="3429000" cy="2469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Current Methods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Inverse </a:t>
            </a:r>
            <a:r>
              <a:rPr lang="en-US" sz="2400" dirty="0" err="1" smtClean="0"/>
              <a:t>Jacobian</a:t>
            </a:r>
            <a:r>
              <a:rPr lang="en-US" sz="2400" dirty="0" smtClean="0"/>
              <a:t> Method:</a:t>
            </a:r>
          </a:p>
          <a:p>
            <a:pPr lvl="1"/>
            <a:r>
              <a:rPr lang="en-US" sz="2000" dirty="0" smtClean="0"/>
              <a:t>Depending on the deficiency or redundancy of </a:t>
            </a:r>
            <a:r>
              <a:rPr lang="en-US" sz="2000" dirty="0" err="1" smtClean="0"/>
              <a:t>dof</a:t>
            </a:r>
            <a:r>
              <a:rPr lang="en-US" sz="2000" dirty="0" smtClean="0"/>
              <a:t> (task-deficiency or task </a:t>
            </a:r>
            <a:r>
              <a:rPr lang="en-US" sz="2000" dirty="0" err="1" smtClean="0"/>
              <a:t>redundacncy</a:t>
            </a:r>
            <a:r>
              <a:rPr lang="en-US" sz="2000" dirty="0" smtClean="0"/>
              <a:t>), pseudo inverse can be used in taking the inverse of the </a:t>
            </a:r>
            <a:r>
              <a:rPr lang="en-US" sz="2000" dirty="0" err="1" smtClean="0"/>
              <a:t>Jacobian</a:t>
            </a:r>
            <a:r>
              <a:rPr lang="en-US" sz="20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Gradient protection techniques:</a:t>
            </a:r>
          </a:p>
          <a:p>
            <a:pPr lvl="1"/>
            <a:r>
              <a:rPr lang="en-US" sz="2000" dirty="0" smtClean="0"/>
              <a:t>where ‘z’ is an arbitrary vector in the null-space of the </a:t>
            </a:r>
            <a:r>
              <a:rPr lang="en-US" sz="2000" dirty="0" err="1" smtClean="0"/>
              <a:t>Jacobian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Setting                           allows specification of couple of secondary performance criteria like joint limit avoidance.</a:t>
            </a:r>
          </a:p>
          <a:p>
            <a:endParaRPr lang="en-US" sz="2400" dirty="0" smtClean="0"/>
          </a:p>
          <a:p>
            <a:r>
              <a:rPr lang="en-US" sz="2400" dirty="0" smtClean="0"/>
              <a:t>And many others..</a:t>
            </a:r>
            <a:endParaRPr lang="en-US" sz="2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002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525480"/>
            <a:ext cx="3124200" cy="36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4038600"/>
            <a:ext cx="145010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“</a:t>
            </a:r>
            <a:r>
              <a:rPr lang="en-US" sz="2800" i="1" dirty="0" smtClean="0"/>
              <a:t>Constrained Cartesian motion control for </a:t>
            </a:r>
            <a:r>
              <a:rPr lang="en-US" sz="2800" i="1" dirty="0" err="1" smtClean="0"/>
              <a:t>teleoperated</a:t>
            </a:r>
            <a:r>
              <a:rPr lang="en-US" sz="2800" i="1" dirty="0" smtClean="0"/>
              <a:t> surgical robots </a:t>
            </a:r>
            <a:r>
              <a:rPr lang="en-US" sz="2800" dirty="0" smtClean="0"/>
              <a:t>“ (1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Paper)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In this method desired motion is formulated as sets </a:t>
            </a:r>
            <a:r>
              <a:rPr lang="en-US" sz="2400" dirty="0" smtClean="0"/>
              <a:t>of task goals in different task frames, optionally subject to additional linear constraints in each of the task frames.</a:t>
            </a:r>
          </a:p>
          <a:p>
            <a:endParaRPr lang="en-US" sz="2400" dirty="0" smtClean="0"/>
          </a:p>
          <a:p>
            <a:r>
              <a:rPr lang="en-US" sz="2400" dirty="0" smtClean="0"/>
              <a:t>Then, using the quadratic optimization solution technique, the kinematic control problem is solved using a Real Time PC.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Nomenclature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{e} ---&gt; end- </a:t>
            </a:r>
            <a:r>
              <a:rPr lang="en-US" sz="2400" dirty="0" err="1" smtClean="0"/>
              <a:t>effector</a:t>
            </a:r>
            <a:r>
              <a:rPr lang="en-US" sz="2400" dirty="0" smtClean="0"/>
              <a:t> frame (coordinate frame of the tip of the laparoscope)</a:t>
            </a:r>
          </a:p>
          <a:p>
            <a:endParaRPr lang="en-US" sz="2400" dirty="0" smtClean="0"/>
          </a:p>
          <a:p>
            <a:r>
              <a:rPr lang="en-US" sz="2400" dirty="0" smtClean="0"/>
              <a:t>{c} ---&gt; camera frame (frame whose origin is at the optical center of projection of the laparoscopes optics)</a:t>
            </a:r>
          </a:p>
          <a:p>
            <a:endParaRPr lang="en-US" sz="2400" dirty="0" smtClean="0"/>
          </a:p>
          <a:p>
            <a:r>
              <a:rPr lang="en-US" sz="2400" dirty="0" smtClean="0"/>
              <a:t>{g} ---&gt; gaze frame </a:t>
            </a:r>
            <a:r>
              <a:rPr lang="en-US" sz="2400" dirty="0" smtClean="0"/>
              <a:t>(frame whose origin </a:t>
            </a:r>
            <a:r>
              <a:rPr lang="en-US" sz="2400" dirty="0" smtClean="0"/>
              <a:t>is coincident with the 3D point on the patient’s anatomy appearing in the center of 2D camera image)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Theory Implementation Example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143000"/>
            <a:ext cx="4267200" cy="49831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Changing the position of a laser beam </a:t>
            </a:r>
            <a:r>
              <a:rPr lang="en-US" sz="2400" dirty="0" smtClean="0"/>
              <a:t>with</a:t>
            </a:r>
            <a:r>
              <a:rPr lang="en-US" sz="2400" dirty="0" smtClean="0"/>
              <a:t> Cartesian displacement of the gaze frame by an amount of        .</a:t>
            </a:r>
          </a:p>
          <a:p>
            <a:endParaRPr lang="en-US" sz="2400" dirty="0" smtClean="0"/>
          </a:p>
          <a:p>
            <a:r>
              <a:rPr lang="en-US" sz="2400" dirty="0" smtClean="0"/>
              <a:t>‘q’ denotes the joint variables and ‘x’ denotes the state variables under concern such that:</a:t>
            </a:r>
          </a:p>
          <a:p>
            <a:endParaRPr lang="en-US" sz="2400" dirty="0"/>
          </a:p>
        </p:txBody>
      </p:sp>
      <p:pic>
        <p:nvPicPr>
          <p:cNvPr id="7" name="Picture 6" descr="example ta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95400"/>
            <a:ext cx="3733800" cy="3289820"/>
          </a:xfrm>
          <a:prstGeom prst="rect">
            <a:avLst/>
          </a:prstGeo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2374209"/>
            <a:ext cx="514351" cy="36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5162550"/>
            <a:ext cx="2619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Theory Implementation </a:t>
            </a:r>
            <a:r>
              <a:rPr lang="en-US" sz="3200" dirty="0" smtClean="0"/>
              <a:t>Example:</a:t>
            </a:r>
            <a:br>
              <a:rPr lang="en-US" sz="3200" dirty="0" smtClean="0"/>
            </a:br>
            <a:r>
              <a:rPr lang="en-US" sz="3200" dirty="0" smtClean="0"/>
              <a:t> Setting Constraints and Frame Objective Functions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76400"/>
            <a:ext cx="4495800" cy="533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1800" dirty="0" smtClean="0"/>
              <a:t>Laser beam hitting the target location within</a:t>
            </a:r>
          </a:p>
          <a:p>
            <a:pPr>
              <a:buNone/>
            </a:pPr>
            <a:r>
              <a:rPr lang="en-US" sz="1800" dirty="0" smtClean="0"/>
              <a:t>desired tolerance ‘</a:t>
            </a:r>
            <a:r>
              <a:rPr lang="el-GR" sz="1800" dirty="0" smtClean="0"/>
              <a:t>ε</a:t>
            </a:r>
            <a:r>
              <a:rPr lang="en-US" sz="1800" dirty="0" smtClean="0"/>
              <a:t>’. </a:t>
            </a:r>
            <a:endParaRPr lang="en-US" sz="1800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" y="1524001"/>
            <a:ext cx="3657600" cy="74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514600"/>
            <a:ext cx="483213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276600"/>
            <a:ext cx="1676400" cy="48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3886200"/>
            <a:ext cx="25908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4591050"/>
            <a:ext cx="1857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5231940"/>
            <a:ext cx="4114800" cy="94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638800" y="2590800"/>
            <a:ext cx="3276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Above equation may be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approximated in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this form.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514600" y="3352800"/>
            <a:ext cx="62484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..and it can be more simplified into this form.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505200" y="3886200"/>
            <a:ext cx="5181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Minimizing</a:t>
            </a:r>
            <a:r>
              <a:rPr kumimoji="0" lang="en-US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rotational error about the viewing ‘z’ axis, which is the same as minimizing  ∆x[6] - </a:t>
            </a:r>
            <a:r>
              <a:rPr lang="en-US" sz="1500" dirty="0" smtClean="0">
                <a:latin typeface="+mn-lt"/>
              </a:rPr>
              <a:t>∆</a:t>
            </a:r>
            <a:r>
              <a:rPr lang="en-US" sz="1500" dirty="0" err="1" smtClean="0">
                <a:latin typeface="+mn-lt"/>
              </a:rPr>
              <a:t>xd</a:t>
            </a:r>
            <a:r>
              <a:rPr lang="en-US" sz="1500" dirty="0" smtClean="0">
                <a:latin typeface="+mn-lt"/>
              </a:rPr>
              <a:t> [6</a:t>
            </a:r>
            <a:r>
              <a:rPr lang="en-US" sz="1500" dirty="0" smtClean="0">
                <a:latin typeface="+mn-lt"/>
              </a:rPr>
              <a:t>]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895600" y="4648200"/>
            <a:ext cx="5181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Putting linear constraints on the motion of the end </a:t>
            </a: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effector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where ‘He’ and ‘he’ can be defined</a:t>
            </a:r>
            <a:r>
              <a:rPr kumimoji="0" lang="en-US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below.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Theory Implementation </a:t>
            </a:r>
            <a:r>
              <a:rPr lang="en-US" sz="3200" dirty="0" smtClean="0"/>
              <a:t>Example:</a:t>
            </a:r>
            <a:br>
              <a:rPr lang="en-US" sz="3200" dirty="0" smtClean="0"/>
            </a:br>
            <a:r>
              <a:rPr lang="en-US" sz="3200" dirty="0" smtClean="0"/>
              <a:t> Setting Constraints and Frame Objective Functions</a:t>
            </a:r>
            <a:endParaRPr lang="en-US" sz="3200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752600"/>
            <a:ext cx="14573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438400"/>
            <a:ext cx="27527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200400"/>
            <a:ext cx="1533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038600"/>
            <a:ext cx="4267200" cy="82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5257800"/>
            <a:ext cx="12477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43200" y="1828800"/>
            <a:ext cx="4495800" cy="304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500" dirty="0" smtClean="0"/>
              <a:t>Minimizing extraneous motion of the instrument</a:t>
            </a:r>
            <a:endParaRPr lang="en-US" sz="15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352800" y="2514600"/>
            <a:ext cx="44958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Putting joint</a:t>
            </a:r>
            <a:r>
              <a:rPr kumimoji="0" lang="en-US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limits on actuators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209800" y="5257800"/>
            <a:ext cx="5715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Minimizing</a:t>
            </a:r>
            <a:r>
              <a:rPr kumimoji="0" lang="en-US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total motion of the joints of the surgical manipulator.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514600" y="3124200"/>
            <a:ext cx="5715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Above relation can be rewritten</a:t>
            </a:r>
            <a:r>
              <a:rPr kumimoji="0" lang="en-US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this form such that ‘</a:t>
            </a:r>
            <a:r>
              <a:rPr kumimoji="0" lang="en-US" sz="15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Hj</a:t>
            </a:r>
            <a:r>
              <a:rPr kumimoji="0" lang="en-US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 and ‘</a:t>
            </a:r>
            <a:r>
              <a:rPr kumimoji="0" lang="en-US" sz="15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hj</a:t>
            </a:r>
            <a:r>
              <a:rPr kumimoji="0" lang="en-US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 can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 defined below.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Theory Implementation </a:t>
            </a:r>
            <a:r>
              <a:rPr lang="en-US" sz="3200" dirty="0" smtClean="0"/>
              <a:t>Example:</a:t>
            </a:r>
            <a:br>
              <a:rPr lang="en-US" sz="3200" dirty="0" smtClean="0"/>
            </a:br>
            <a:r>
              <a:rPr lang="en-US" sz="3200" dirty="0" smtClean="0"/>
              <a:t> Setting Constraints and Frame Objective Functions</a:t>
            </a:r>
            <a:endParaRPr lang="en-US" sz="3200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752600"/>
            <a:ext cx="14668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2209800"/>
            <a:ext cx="3048000" cy="10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1" y="3552733"/>
            <a:ext cx="2895600" cy="40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572000"/>
            <a:ext cx="220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819400" y="1752600"/>
            <a:ext cx="4724400" cy="381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1500" dirty="0" smtClean="0"/>
              <a:t>To travel between different frames, this relation can be used.</a:t>
            </a:r>
            <a:endParaRPr lang="en-US" sz="15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429000" y="4648200"/>
            <a:ext cx="4724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500" dirty="0" smtClean="0">
                <a:latin typeface="+mn-lt"/>
              </a:rPr>
              <a:t>The above relation can be represented in this general form.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3581401"/>
            <a:ext cx="1828800" cy="2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3962400" y="3581400"/>
            <a:ext cx="4800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rotation</a:t>
            </a:r>
            <a:r>
              <a:rPr kumimoji="0" lang="en-US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minimization                                            can be represented in terms of joint variables.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Where were we??</a:t>
            </a:r>
            <a:endParaRPr lang="en-US" sz="3200" dirty="0"/>
          </a:p>
        </p:txBody>
      </p:sp>
      <p:sp>
        <p:nvSpPr>
          <p:cNvPr id="4" name="TextBox 5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00972" y="4876800"/>
            <a:ext cx="764953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Snake</a:t>
            </a:r>
            <a:endParaRPr lang="en-US" sz="1600" dirty="0"/>
          </a:p>
        </p:txBody>
      </p:sp>
      <p:sp>
        <p:nvSpPr>
          <p:cNvPr id="5" name="Text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00835" y="4876800"/>
            <a:ext cx="73129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Probe</a:t>
            </a:r>
            <a:endParaRPr lang="en-US" sz="1600" dirty="0"/>
          </a:p>
        </p:txBody>
      </p:sp>
      <p:sp>
        <p:nvSpPr>
          <p:cNvPr id="6" name="Rounded Rectangle 5"/>
          <p:cNvSpPr/>
          <p:nvPr>
            <p:custDataLst>
              <p:tags r:id="rId3"/>
            </p:custDataLst>
          </p:nvPr>
        </p:nvSpPr>
        <p:spPr>
          <a:xfrm>
            <a:off x="3659187" y="1447800"/>
            <a:ext cx="1655763" cy="1008063"/>
          </a:xfrm>
          <a:prstGeom prst="roundRect">
            <a:avLst/>
          </a:prstGeom>
          <a:noFill/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Workstation</a:t>
            </a:r>
          </a:p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Computer(s)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>
            <p:custDataLst>
              <p:tags r:id="rId4"/>
            </p:custDataLst>
          </p:nvPr>
        </p:nvSpPr>
        <p:spPr>
          <a:xfrm>
            <a:off x="3582987" y="5119688"/>
            <a:ext cx="1674813" cy="1008062"/>
          </a:xfrm>
          <a:prstGeom prst="roundRect">
            <a:avLst/>
          </a:prstGeom>
          <a:noFill/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Water Tank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>
            <p:custDataLst>
              <p:tags r:id="rId5"/>
            </p:custDataLst>
          </p:nvPr>
        </p:nvSpPr>
        <p:spPr>
          <a:xfrm>
            <a:off x="2133600" y="3248025"/>
            <a:ext cx="1584325" cy="1008063"/>
          </a:xfrm>
          <a:prstGeom prst="roundRect">
            <a:avLst/>
          </a:prstGeom>
          <a:noFill/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Ultrasound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System</a:t>
            </a:r>
          </a:p>
        </p:txBody>
      </p:sp>
      <p:sp>
        <p:nvSpPr>
          <p:cNvPr id="9" name="Rounded Rectangle 8"/>
          <p:cNvSpPr/>
          <p:nvPr>
            <p:custDataLst>
              <p:tags r:id="rId6"/>
            </p:custDataLst>
          </p:nvPr>
        </p:nvSpPr>
        <p:spPr>
          <a:xfrm>
            <a:off x="5334000" y="3733800"/>
            <a:ext cx="1584325" cy="685800"/>
          </a:xfrm>
          <a:prstGeom prst="roundRect">
            <a:avLst/>
          </a:prstGeom>
          <a:noFill/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LARS + Snake Robot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Curved Connector 29"/>
          <p:cNvCxnSpPr>
            <a:cxnSpLocks noChangeShapeType="1"/>
            <a:stCxn id="6" idx="3"/>
            <a:endCxn id="52" idx="0"/>
          </p:cNvCxnSpPr>
          <p:nvPr>
            <p:custDataLst>
              <p:tags r:id="rId7"/>
            </p:custDataLst>
          </p:nvPr>
        </p:nvCxnSpPr>
        <p:spPr bwMode="auto">
          <a:xfrm>
            <a:off x="5314950" y="1951832"/>
            <a:ext cx="811213" cy="1172368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 type="triangle" w="lg" len="lg"/>
            <a:tailEnd type="triangle" w="lg" len="lg"/>
          </a:ln>
        </p:spPr>
      </p:cxnSp>
      <p:cxnSp>
        <p:nvCxnSpPr>
          <p:cNvPr id="11" name="Shape 33"/>
          <p:cNvCxnSpPr>
            <a:cxnSpLocks noChangeShapeType="1"/>
            <a:stCxn id="8" idx="0"/>
            <a:endCxn id="6" idx="1"/>
          </p:cNvCxnSpPr>
          <p:nvPr>
            <p:custDataLst>
              <p:tags r:id="rId8"/>
            </p:custDataLst>
          </p:nvPr>
        </p:nvCxnSpPr>
        <p:spPr bwMode="auto">
          <a:xfrm rot="5400000" flipH="1" flipV="1">
            <a:off x="2644379" y="2233217"/>
            <a:ext cx="1296193" cy="733424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" name="TextBox 4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70125" y="2176462"/>
            <a:ext cx="846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TCP/IP</a:t>
            </a:r>
          </a:p>
        </p:txBody>
      </p:sp>
      <p:sp>
        <p:nvSpPr>
          <p:cNvPr id="13" name="TextBox 4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21375" y="2176462"/>
            <a:ext cx="844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TCP/IP</a:t>
            </a:r>
          </a:p>
        </p:txBody>
      </p:sp>
      <p:cxnSp>
        <p:nvCxnSpPr>
          <p:cNvPr id="14" name="Shape 33"/>
          <p:cNvCxnSpPr>
            <a:cxnSpLocks noChangeShapeType="1"/>
            <a:stCxn id="7" idx="1"/>
            <a:endCxn id="8" idx="2"/>
          </p:cNvCxnSpPr>
          <p:nvPr>
            <p:custDataLst>
              <p:tags r:id="rId11"/>
            </p:custDataLst>
          </p:nvPr>
        </p:nvCxnSpPr>
        <p:spPr bwMode="auto">
          <a:xfrm rot="10800000">
            <a:off x="2925763" y="4256089"/>
            <a:ext cx="657224" cy="1367631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 type="oval" w="lg" len="lg"/>
            <a:tailEnd type="triangle" w="lg" len="lg"/>
          </a:ln>
        </p:spPr>
      </p:cxnSp>
      <p:sp>
        <p:nvSpPr>
          <p:cNvPr id="22" name="Rounded Rectangle 21"/>
          <p:cNvSpPr/>
          <p:nvPr>
            <p:custDataLst>
              <p:tags r:id="rId12"/>
            </p:custDataLst>
          </p:nvPr>
        </p:nvSpPr>
        <p:spPr>
          <a:xfrm>
            <a:off x="3794126" y="3259137"/>
            <a:ext cx="1371600" cy="1008063"/>
          </a:xfrm>
          <a:prstGeom prst="roundRect">
            <a:avLst/>
          </a:prstGeom>
          <a:noFill/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C-arm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stCxn id="22" idx="0"/>
            <a:endCxn id="6" idx="2"/>
          </p:cNvCxnSpPr>
          <p:nvPr/>
        </p:nvCxnSpPr>
        <p:spPr bwMode="auto">
          <a:xfrm flipV="1">
            <a:off x="4479926" y="2455863"/>
            <a:ext cx="7143" cy="8032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lg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hape 33"/>
          <p:cNvCxnSpPr>
            <a:cxnSpLocks noChangeShapeType="1"/>
            <a:stCxn id="7" idx="0"/>
            <a:endCxn id="22" idx="2"/>
          </p:cNvCxnSpPr>
          <p:nvPr>
            <p:custDataLst>
              <p:tags r:id="rId13"/>
            </p:custDataLst>
          </p:nvPr>
        </p:nvCxnSpPr>
        <p:spPr bwMode="auto">
          <a:xfrm rot="5400000" flipH="1" flipV="1">
            <a:off x="4023916" y="4663678"/>
            <a:ext cx="852488" cy="59532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 type="oval" w="lg" len="lg"/>
            <a:tailEnd type="triangle" w="lg" len="lg"/>
          </a:ln>
        </p:spPr>
      </p:cxnSp>
      <p:sp>
        <p:nvSpPr>
          <p:cNvPr id="45" name="TextBox 4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108325" y="2895600"/>
            <a:ext cx="11805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Trigger(s)?</a:t>
            </a:r>
            <a:endParaRPr lang="en-US" sz="1600" dirty="0"/>
          </a:p>
        </p:txBody>
      </p:sp>
      <p:sp>
        <p:nvSpPr>
          <p:cNvPr id="46" name="TextBox 4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11581" y="2688431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?</a:t>
            </a:r>
            <a:endParaRPr lang="en-US" sz="1600" dirty="0"/>
          </a:p>
        </p:txBody>
      </p:sp>
      <p:cxnSp>
        <p:nvCxnSpPr>
          <p:cNvPr id="48" name="Shape 33"/>
          <p:cNvCxnSpPr>
            <a:cxnSpLocks noChangeShapeType="1"/>
            <a:stCxn id="7" idx="3"/>
            <a:endCxn id="9" idx="2"/>
          </p:cNvCxnSpPr>
          <p:nvPr>
            <p:custDataLst>
              <p:tags r:id="rId16"/>
            </p:custDataLst>
          </p:nvPr>
        </p:nvCxnSpPr>
        <p:spPr bwMode="auto">
          <a:xfrm flipV="1">
            <a:off x="5257800" y="4419600"/>
            <a:ext cx="868363" cy="1204119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 type="none" w="lg" len="lg"/>
            <a:tailEnd type="none" w="lg" len="lg"/>
          </a:ln>
        </p:spPr>
      </p:cxnSp>
      <p:sp>
        <p:nvSpPr>
          <p:cNvPr id="52" name="Rounded Rectangle 51"/>
          <p:cNvSpPr/>
          <p:nvPr>
            <p:custDataLst>
              <p:tags r:id="rId17"/>
            </p:custDataLst>
          </p:nvPr>
        </p:nvSpPr>
        <p:spPr>
          <a:xfrm>
            <a:off x="5334000" y="3124200"/>
            <a:ext cx="1584325" cy="423446"/>
          </a:xfrm>
          <a:prstGeom prst="roundRect">
            <a:avLst/>
          </a:prstGeom>
          <a:noFill/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Linux RTAI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 flipV="1">
            <a:off x="6080125" y="3547646"/>
            <a:ext cx="0" cy="1861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Box 4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32525" y="3505200"/>
            <a:ext cx="7649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FireWire</a:t>
            </a:r>
            <a:endParaRPr lang="en-US" sz="1200" dirty="0"/>
          </a:p>
        </p:txBody>
      </p:sp>
      <p:sp>
        <p:nvSpPr>
          <p:cNvPr id="58" name="TextBox 4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398528" y="3505200"/>
            <a:ext cx="6815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TCP/IP</a:t>
            </a:r>
            <a:endParaRPr lang="en-US" sz="1200" dirty="0"/>
          </a:p>
        </p:txBody>
      </p:sp>
      <p:cxnSp>
        <p:nvCxnSpPr>
          <p:cNvPr id="59" name="Straight Connector 58"/>
          <p:cNvCxnSpPr/>
          <p:nvPr/>
        </p:nvCxnSpPr>
        <p:spPr bwMode="auto">
          <a:xfrm flipV="1">
            <a:off x="6232525" y="3547646"/>
            <a:ext cx="0" cy="1861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086600" y="1615180"/>
            <a:ext cx="1827497" cy="2423420"/>
            <a:chOff x="539058" y="1600200"/>
            <a:chExt cx="3157467" cy="4199797"/>
          </a:xfrm>
        </p:grpSpPr>
        <p:pic>
          <p:nvPicPr>
            <p:cNvPr id="61" name="Picture 1" descr="Picture1.pn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539058" y="1600200"/>
              <a:ext cx="3157467" cy="4199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Rectangle 10"/>
            <p:cNvPicPr>
              <a:picLocks noChangeArrowheads="1"/>
            </p:cNvPicPr>
            <p:nvPr>
              <p:custDataLst>
                <p:tags r:id="rId25"/>
              </p:custDataLst>
            </p:nvPr>
          </p:nvPicPr>
          <p:blipFill>
            <a:blip r:embed="rId29" cstate="print"/>
            <a:srcRect/>
            <a:stretch>
              <a:fillRect/>
            </a:stretch>
          </p:blipFill>
          <p:spPr bwMode="auto">
            <a:xfrm rot="-1573237">
              <a:off x="2996060" y="2536767"/>
              <a:ext cx="403225" cy="160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3" name="Picture 4" descr="dual_snake_close_crop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620000" y="4256088"/>
            <a:ext cx="698519" cy="1676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4" name="Straight Arrow Connector 12"/>
          <p:cNvCxnSpPr>
            <a:cxnSpLocks noChangeShapeType="1"/>
          </p:cNvCxnSpPr>
          <p:nvPr>
            <p:custDataLst>
              <p:tags r:id="rId21"/>
            </p:custDataLst>
          </p:nvPr>
        </p:nvCxnSpPr>
        <p:spPr bwMode="auto">
          <a:xfrm flipV="1">
            <a:off x="8229600" y="3111843"/>
            <a:ext cx="533400" cy="115535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pic>
        <p:nvPicPr>
          <p:cNvPr id="66" name="Picture 5" descr="philipsIE33.jp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00123" y="3234154"/>
            <a:ext cx="1604877" cy="316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7" descr="tee.jp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2" cstate="print"/>
          <a:srcRect/>
          <a:stretch>
            <a:fillRect/>
          </a:stretch>
        </p:blipFill>
        <p:spPr bwMode="auto">
          <a:xfrm rot="7203109">
            <a:off x="2443987" y="5017153"/>
            <a:ext cx="461169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4" y="1447800"/>
            <a:ext cx="2218383" cy="1664044"/>
          </a:xfrm>
          <a:prstGeom prst="rect">
            <a:avLst/>
          </a:prstGeom>
        </p:spPr>
      </p:pic>
      <p:cxnSp>
        <p:nvCxnSpPr>
          <p:cNvPr id="42" name="41 Düz Bağlayıcı"/>
          <p:cNvCxnSpPr/>
          <p:nvPr/>
        </p:nvCxnSpPr>
        <p:spPr>
          <a:xfrm>
            <a:off x="3581400" y="1143000"/>
            <a:ext cx="5257800" cy="0"/>
          </a:xfrm>
          <a:prstGeom prst="line">
            <a:avLst/>
          </a:prstGeom>
          <a:ln w="34925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Düz Bağlayıcı"/>
          <p:cNvCxnSpPr/>
          <p:nvPr/>
        </p:nvCxnSpPr>
        <p:spPr>
          <a:xfrm rot="5400000">
            <a:off x="6400800" y="3581400"/>
            <a:ext cx="4876800" cy="0"/>
          </a:xfrm>
          <a:prstGeom prst="line">
            <a:avLst/>
          </a:prstGeom>
          <a:ln w="34925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Düz Bağlayıcı"/>
          <p:cNvCxnSpPr/>
          <p:nvPr/>
        </p:nvCxnSpPr>
        <p:spPr>
          <a:xfrm rot="10800000">
            <a:off x="5334000" y="6019800"/>
            <a:ext cx="3505200" cy="0"/>
          </a:xfrm>
          <a:prstGeom prst="line">
            <a:avLst/>
          </a:prstGeom>
          <a:ln w="34925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Düz Bağlayıcı"/>
          <p:cNvCxnSpPr/>
          <p:nvPr/>
        </p:nvCxnSpPr>
        <p:spPr>
          <a:xfrm rot="5400000">
            <a:off x="2895600" y="1828800"/>
            <a:ext cx="1371600" cy="0"/>
          </a:xfrm>
          <a:prstGeom prst="line">
            <a:avLst/>
          </a:prstGeom>
          <a:ln w="34925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Düz Bağlayıcı"/>
          <p:cNvCxnSpPr/>
          <p:nvPr/>
        </p:nvCxnSpPr>
        <p:spPr>
          <a:xfrm>
            <a:off x="3581400" y="2514600"/>
            <a:ext cx="1676400" cy="609600"/>
          </a:xfrm>
          <a:prstGeom prst="line">
            <a:avLst/>
          </a:prstGeom>
          <a:ln w="34925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Düz Bağlayıcı"/>
          <p:cNvCxnSpPr/>
          <p:nvPr/>
        </p:nvCxnSpPr>
        <p:spPr>
          <a:xfrm rot="16200000" flipH="1">
            <a:off x="3848100" y="4533900"/>
            <a:ext cx="2895600" cy="76200"/>
          </a:xfrm>
          <a:prstGeom prst="line">
            <a:avLst/>
          </a:prstGeom>
          <a:ln w="34925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85 Oval"/>
          <p:cNvSpPr/>
          <p:nvPr/>
        </p:nvSpPr>
        <p:spPr>
          <a:xfrm>
            <a:off x="6858000" y="304800"/>
            <a:ext cx="1600200" cy="6858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Main Focus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0" name="89 Şekil"/>
          <p:cNvCxnSpPr>
            <a:stCxn id="86" idx="2"/>
          </p:cNvCxnSpPr>
          <p:nvPr/>
        </p:nvCxnSpPr>
        <p:spPr>
          <a:xfrm rot="10800000" flipV="1">
            <a:off x="6477000" y="647700"/>
            <a:ext cx="381000" cy="495300"/>
          </a:xfrm>
          <a:prstGeom prst="curvedConnector2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0751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Theory Implementation </a:t>
            </a:r>
            <a:r>
              <a:rPr lang="en-US" sz="3200" dirty="0" smtClean="0"/>
              <a:t>Example:</a:t>
            </a:r>
            <a:br>
              <a:rPr lang="en-US" sz="3200" dirty="0" smtClean="0"/>
            </a:br>
            <a:r>
              <a:rPr lang="en-US" sz="3200" dirty="0" smtClean="0"/>
              <a:t> Combining all the constraining relations </a:t>
            </a:r>
            <a:endParaRPr lang="en-US" sz="3200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600200"/>
            <a:ext cx="5638800" cy="119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389745"/>
            <a:ext cx="4572000" cy="118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5410200"/>
            <a:ext cx="5257800" cy="38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676400" y="2819400"/>
            <a:ext cx="4724400" cy="381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Subject to the constraint:</a:t>
            </a:r>
            <a:endParaRPr lang="en-US" sz="2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676400" y="4724400"/>
            <a:ext cx="61722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final form of the problem turns out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be 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Theory Implementation </a:t>
            </a:r>
            <a:r>
              <a:rPr lang="en-US" sz="3200" dirty="0" smtClean="0"/>
              <a:t>Example:</a:t>
            </a:r>
            <a:br>
              <a:rPr lang="en-US" sz="3200" dirty="0" smtClean="0"/>
            </a:br>
            <a:r>
              <a:rPr lang="en-US" sz="3200" dirty="0" smtClean="0"/>
              <a:t> Choosing weighting factor</a:t>
            </a:r>
            <a:endParaRPr lang="en-US" sz="3200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448175"/>
            <a:ext cx="2438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676400"/>
            <a:ext cx="838200" cy="27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914400" y="1600200"/>
            <a:ext cx="75438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lang="en-US" sz="2000" dirty="0" smtClean="0">
                <a:latin typeface="+mn-lt"/>
              </a:rPr>
              <a:t>m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inimization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relation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in the total motion of the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joints of the surgical manipulator the choice of the weighting factors 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important.</a:t>
            </a:r>
            <a:endParaRPr lang="en-US" sz="20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not chosen properly undesired dynamics may dominate the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optimization process.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914400" y="3810000"/>
            <a:ext cx="6629400" cy="457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weighting constants compose of two terms:</a:t>
            </a:r>
            <a:endParaRPr lang="en-US" sz="20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990600" y="5257800"/>
            <a:ext cx="7543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14400" y="5029200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+mn-lt"/>
              </a:rPr>
              <a:t>u[</a:t>
            </a:r>
            <a:r>
              <a:rPr lang="en-US" sz="2000" dirty="0" err="1" smtClean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] is the relative importance of that particular joint, and v[f] takes care of unit conversion between linear and rotational axis movements.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Experimental Evaluation and Results</a:t>
            </a:r>
            <a:endParaRPr lang="en-US" sz="3200" dirty="0"/>
          </a:p>
        </p:txBody>
      </p:sp>
      <p:pic>
        <p:nvPicPr>
          <p:cNvPr id="5" name="Picture 4" descr="result table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38200"/>
            <a:ext cx="5715000" cy="556786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705600" y="990600"/>
            <a:ext cx="2438400" cy="4495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Results for 4 different motion types listed at the top of the table.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Dashed lines are for task-deficient system whereas the solid lines are for task-redundant system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Critical Summary &amp; Significance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It is good to show, how the algorithm worked for task-redundant and task-deficient </a:t>
            </a:r>
            <a:r>
              <a:rPr lang="en-US" sz="2400" dirty="0" err="1" smtClean="0"/>
              <a:t>dof</a:t>
            </a:r>
            <a:r>
              <a:rPr lang="en-US" sz="2400" dirty="0" smtClean="0"/>
              <a:t> systems.</a:t>
            </a:r>
          </a:p>
          <a:p>
            <a:endParaRPr lang="en-US" sz="2400" dirty="0" smtClean="0"/>
          </a:p>
          <a:p>
            <a:r>
              <a:rPr lang="en-US" sz="2400" dirty="0" smtClean="0"/>
              <a:t>But it needs a good initial guess which I can achieve by homing the </a:t>
            </a:r>
            <a:r>
              <a:rPr lang="en-US" sz="2400" dirty="0" err="1" smtClean="0"/>
              <a:t>LARSnake</a:t>
            </a:r>
            <a:r>
              <a:rPr lang="en-US" sz="2400" dirty="0" smtClean="0"/>
              <a:t> at the beginning of the procedure.</a:t>
            </a:r>
          </a:p>
          <a:p>
            <a:endParaRPr lang="en-US" sz="2400" dirty="0" smtClean="0"/>
          </a:p>
          <a:p>
            <a:r>
              <a:rPr lang="en-US" sz="2400" dirty="0" smtClean="0"/>
              <a:t>User must be careful in task-deficient operations as in the case of RCM mode operations because the required position may not be achievable with such constraints.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“</a:t>
            </a:r>
            <a:r>
              <a:rPr lang="en-US" sz="2800" i="1" dirty="0" smtClean="0"/>
              <a:t>Constrained Control for Surgical Assistant Robots</a:t>
            </a:r>
            <a:r>
              <a:rPr lang="en-US" sz="2800" dirty="0" smtClean="0"/>
              <a:t>“</a:t>
            </a:r>
            <a:br>
              <a:rPr lang="en-US" sz="2800" dirty="0" smtClean="0"/>
            </a:br>
            <a:r>
              <a:rPr lang="en-US" sz="2800" dirty="0" smtClean="0"/>
              <a:t> (2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Paper)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Using a weighted multi-objective linear and non-linear constrained optimization framework, formalizing virtual fixture libraries for different tasks.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Introduction of ‘soft’ tissue concept for virtual fixtures is established.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Theory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68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do we mean by virtual fixtures?</a:t>
            </a:r>
            <a:endParaRPr lang="en-US" sz="2400" dirty="0"/>
          </a:p>
        </p:txBody>
      </p:sp>
      <p:pic>
        <p:nvPicPr>
          <p:cNvPr id="4" name="Picture 3" descr="paper2 fi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336508"/>
            <a:ext cx="4638675" cy="154969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4267200"/>
            <a:ext cx="7467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Safety region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 be thought of as ‘soft’ fixture.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Theory</a:t>
            </a:r>
            <a:endParaRPr lang="en-US" sz="3200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752600"/>
            <a:ext cx="4267200" cy="107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572000"/>
            <a:ext cx="4572000" cy="148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295400" y="1371600"/>
            <a:ext cx="62484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most general form of the constrained optimization problem: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295400" y="2895600"/>
            <a:ext cx="64770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</a:t>
            </a:r>
            <a:r>
              <a:rPr kumimoji="0" lang="en-US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is the objective function , and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500" dirty="0" smtClean="0">
                <a:latin typeface="+mn-lt"/>
              </a:rPr>
              <a:t>r</a:t>
            </a:r>
            <a:r>
              <a:rPr lang="en-US" sz="1500" baseline="0" dirty="0" smtClean="0">
                <a:latin typeface="+mn-lt"/>
              </a:rPr>
              <a:t>epresents</a:t>
            </a:r>
            <a:r>
              <a:rPr lang="en-US" sz="1500" dirty="0" smtClean="0">
                <a:latin typeface="+mn-lt"/>
              </a:rPr>
              <a:t> the constraint condition. The inclusion of ‘s’, which is a vector of slack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500" dirty="0" smtClean="0">
                <a:latin typeface="+mn-lt"/>
              </a:rPr>
              <a:t>variables, provides a means of implementing ‘soft’ constraints.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295400" y="3886200"/>
            <a:ext cx="6324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en-US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complicated fixtures, which includes many sub fixture tasks, the above relation can be written as below.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2971800"/>
            <a:ext cx="1524000" cy="20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2971800"/>
            <a:ext cx="1676400" cy="20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Formation of Different Tasks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524001"/>
            <a:ext cx="4419600" cy="4191000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2400" dirty="0" smtClean="0"/>
              <a:t>Stay on a point</a:t>
            </a:r>
          </a:p>
          <a:p>
            <a:pPr marL="514350" indent="-514350">
              <a:buAutoNum type="arabicParenR"/>
            </a:pPr>
            <a:endParaRPr lang="en-US" sz="2400" dirty="0" smtClean="0"/>
          </a:p>
          <a:p>
            <a:pPr marL="514350" indent="-514350">
              <a:buAutoNum type="arabicParenR"/>
            </a:pPr>
            <a:r>
              <a:rPr lang="en-US" sz="2400" dirty="0" smtClean="0"/>
              <a:t>Maintain a direction</a:t>
            </a:r>
          </a:p>
          <a:p>
            <a:pPr marL="514350" indent="-514350">
              <a:buAutoNum type="arabicParenR"/>
            </a:pPr>
            <a:endParaRPr lang="en-US" sz="2400" dirty="0" smtClean="0"/>
          </a:p>
          <a:p>
            <a:pPr marL="514350" indent="-514350">
              <a:buAutoNum type="arabicParenR"/>
            </a:pPr>
            <a:r>
              <a:rPr lang="en-US" sz="2400" dirty="0" smtClean="0"/>
              <a:t>Move along a line</a:t>
            </a:r>
          </a:p>
          <a:p>
            <a:pPr marL="514350" indent="-514350">
              <a:buAutoNum type="arabicParenR"/>
            </a:pPr>
            <a:endParaRPr lang="en-US" sz="2400" dirty="0" smtClean="0"/>
          </a:p>
          <a:p>
            <a:pPr marL="514350" indent="-514350">
              <a:buAutoNum type="arabicParenR"/>
            </a:pPr>
            <a:r>
              <a:rPr lang="en-US" sz="2400" dirty="0" smtClean="0"/>
              <a:t>Rotate along a line</a:t>
            </a:r>
          </a:p>
          <a:p>
            <a:pPr marL="514350" indent="-514350">
              <a:buAutoNum type="arabicParenR"/>
            </a:pPr>
            <a:endParaRPr lang="en-US" sz="2400" dirty="0" smtClean="0"/>
          </a:p>
          <a:p>
            <a:pPr marL="514350" indent="-514350">
              <a:buAutoNum type="arabicParenR"/>
            </a:pPr>
            <a:r>
              <a:rPr lang="en-US" sz="2400" dirty="0" smtClean="0"/>
              <a:t>Stay above a plane.</a:t>
            </a:r>
            <a:endParaRPr lang="en-US" sz="2400" dirty="0"/>
          </a:p>
        </p:txBody>
      </p:sp>
      <p:pic>
        <p:nvPicPr>
          <p:cNvPr id="7" name="Picture 6" descr="Figure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286000"/>
            <a:ext cx="4995748" cy="2218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Constrained Control Algorithm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828801"/>
            <a:ext cx="2743200" cy="53339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Objective function</a:t>
            </a:r>
            <a:endParaRPr lang="en-US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9175" y="1352550"/>
            <a:ext cx="5076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66800" y="2667000"/>
            <a:ext cx="74676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1: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Describe an incremental motion based on the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6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2: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Decompose the task into task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primitives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6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3: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the robot and the task kinematic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equations and form the new constrained </a:t>
            </a:r>
            <a:r>
              <a:rPr lang="en-US" sz="2600" dirty="0" smtClean="0">
                <a:latin typeface="+mn-lt"/>
              </a:rPr>
              <a:t>optimization problem.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6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4: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Solve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problem using linear or non linear numerical techniques.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Linear Approximations and Sequential Programming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1447800"/>
            <a:ext cx="5715000" cy="457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 linear constrains of the form :</a:t>
            </a:r>
            <a:endParaRPr lang="en-US" sz="2400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981200"/>
            <a:ext cx="3200400" cy="94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914400" y="3048000"/>
            <a:ext cx="7620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staying on a point case, we can think of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each linear constraint as an hyper plane shrinking the conversion region.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hyperplan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657600"/>
            <a:ext cx="3276600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Project Timeline</a:t>
            </a:r>
            <a:endParaRPr lang="en-US" sz="3200" dirty="0"/>
          </a:p>
        </p:txBody>
      </p:sp>
      <p:sp>
        <p:nvSpPr>
          <p:cNvPr id="5" name="Down Arrow 4"/>
          <p:cNvSpPr/>
          <p:nvPr/>
        </p:nvSpPr>
        <p:spPr>
          <a:xfrm>
            <a:off x="5791200" y="17526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7315200" y="17526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8763000" y="17526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200" y="2133597"/>
          <a:ext cx="8991607" cy="3523470"/>
        </p:xfrm>
        <a:graphic>
          <a:graphicData uri="http://schemas.openxmlformats.org/drawingml/2006/table">
            <a:tbl>
              <a:tblPr/>
              <a:tblGrid>
                <a:gridCol w="2881711"/>
                <a:gridCol w="527948"/>
                <a:gridCol w="527948"/>
                <a:gridCol w="486702"/>
                <a:gridCol w="453705"/>
                <a:gridCol w="527948"/>
                <a:gridCol w="527948"/>
                <a:gridCol w="406959"/>
                <a:gridCol w="538946"/>
                <a:gridCol w="527948"/>
                <a:gridCol w="527948"/>
                <a:gridCol w="527948"/>
                <a:gridCol w="527948"/>
              </a:tblGrid>
              <a:tr h="3317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Task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14-Feb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21-Feb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28-Feb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7-Mar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14-Mar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21-Mar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28-Mar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4-Apr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11-Apr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18-Apr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25-Apr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2-May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Project Proposal Presentation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DONE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SPRING BREAK</a:t>
                      </a:r>
                    </a:p>
                  </a:txBody>
                  <a:tcPr marL="5596" marR="5596" marT="5596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Come Speed with CISST Library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DONE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DONE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7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Come Speed </a:t>
                      </a:r>
                      <a:r>
                        <a:rPr lang="en-US" sz="1100" b="1" i="1" u="none" strike="noStrike" baseline="0" dirty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Snake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 and LARS Robot Control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DONE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FFFFFF"/>
                          </a:solidFill>
                          <a:latin typeface="Arial" pitchFamily="34" charset="0"/>
                        </a:rPr>
                        <a:t>NOT YET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Devise Schemes of Integration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DONE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Kinematics Analysis of the Overall System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cross">
                      <a:fgClr>
                        <a:srgbClr val="000000"/>
                      </a:fgClr>
                      <a:bgClr>
                        <a:srgbClr val="00B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cross">
                      <a:fgClr>
                        <a:srgbClr val="000000"/>
                      </a:fgClr>
                      <a:bgClr>
                        <a:srgbClr val="00B050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Software Integration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cross">
                      <a:fgClr>
                        <a:srgbClr val="000000"/>
                      </a:fgClr>
                      <a:bgClr>
                        <a:srgbClr val="D99795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cross">
                      <a:fgClr>
                        <a:srgbClr val="000000"/>
                      </a:fgClr>
                      <a:bgClr>
                        <a:srgbClr val="D99795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System Debugging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cross">
                      <a:fgClr>
                        <a:srgbClr val="000000"/>
                      </a:fgClr>
                      <a:bgClr>
                        <a:srgbClr val="00B0F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cross">
                      <a:fgClr>
                        <a:srgbClr val="000000"/>
                      </a:fgClr>
                      <a:bgClr>
                        <a:srgbClr val="00B0F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cross">
                      <a:fgClr>
                        <a:srgbClr val="000000"/>
                      </a:fgClr>
                      <a:bgClr>
                        <a:srgbClr val="00B0F0"/>
                      </a:bgClr>
                    </a:pattFill>
                  </a:tcPr>
                </a:tc>
              </a:tr>
              <a:tr h="314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Medica School Experiments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cross">
                      <a:fgClr>
                        <a:srgbClr val="000000"/>
                      </a:fgClr>
                      <a:bgClr>
                        <a:srgbClr val="538ED5"/>
                      </a:bgClr>
                    </a:pattFill>
                  </a:tcPr>
                </a:tc>
              </a:tr>
              <a:tr h="314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Documentation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314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Final Presentation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Down Arrow 9"/>
          <p:cNvSpPr/>
          <p:nvPr/>
        </p:nvSpPr>
        <p:spPr>
          <a:xfrm>
            <a:off x="4495800" y="1219200"/>
            <a:ext cx="990600" cy="902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We are Here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Experiments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2590800"/>
            <a:ext cx="28194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task to guide a tool that passes through a port to follow a path.</a:t>
            </a:r>
            <a:endParaRPr lang="en-US" sz="2400" dirty="0"/>
          </a:p>
        </p:txBody>
      </p:sp>
      <p:pic>
        <p:nvPicPr>
          <p:cNvPr id="4" name="Picture 3" descr="paper 2 ex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95400"/>
            <a:ext cx="4484358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Results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5486400"/>
            <a:ext cx="7162800" cy="4572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Trajectory of a planar 6 link robot with 3</a:t>
            </a:r>
            <a:r>
              <a:rPr lang="en-US" baseline="30000" dirty="0" smtClean="0"/>
              <a:t>rd</a:t>
            </a:r>
            <a:r>
              <a:rPr lang="en-US" dirty="0" smtClean="0"/>
              <a:t> joint is restricted at a point.</a:t>
            </a:r>
            <a:endParaRPr lang="en-US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0700" y="1419225"/>
            <a:ext cx="56007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p2 results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2514600"/>
            <a:ext cx="6400800" cy="2874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Results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1"/>
            <a:ext cx="4038600" cy="45719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Trajectory points on robot :</a:t>
            </a:r>
            <a:endParaRPr lang="en-US" sz="2400" dirty="0"/>
          </a:p>
        </p:txBody>
      </p:sp>
      <p:pic>
        <p:nvPicPr>
          <p:cNvPr id="6" name="Picture 5" descr="p2 result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133600"/>
            <a:ext cx="7543800" cy="291974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5181600"/>
            <a:ext cx="4038600" cy="4571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+mn-lt"/>
              </a:rPr>
              <a:t>‘soft’ fixture for w = 1000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00600" y="5181601"/>
            <a:ext cx="4038600" cy="4571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‘</a:t>
            </a:r>
            <a:r>
              <a:rPr lang="en-US" sz="2400" dirty="0" smtClean="0">
                <a:latin typeface="+mn-lt"/>
              </a:rPr>
              <a:t>h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 fixture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w=0.001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Critical Summary &amp; Significance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It is gives an insight about the trade-offs in results between linear and nonlinear constraint formations.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In motion planning for future work, I may benefit dividing the task at hand into subtasks and giving weights to each task in reaching a solution.  </a:t>
            </a:r>
          </a:p>
          <a:p>
            <a:endParaRPr lang="en-US" sz="2400" dirty="0" smtClean="0"/>
          </a:p>
          <a:p>
            <a:r>
              <a:rPr lang="en-US" sz="2400" dirty="0" smtClean="0"/>
              <a:t>Compared to the previous paper, it suggests a solution to initial ‘good guess’ requirement: using linear approximation results.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tr-TR" sz="5400" dirty="0" smtClean="0"/>
              <a:t>THANK YOU FOR LISTENING!!</a:t>
            </a:r>
          </a:p>
          <a:p>
            <a:pPr algn="ctr">
              <a:buNone/>
            </a:pPr>
            <a:endParaRPr lang="tr-TR" sz="5400" dirty="0" smtClean="0"/>
          </a:p>
          <a:p>
            <a:pPr algn="ctr">
              <a:buNone/>
            </a:pPr>
            <a:r>
              <a:rPr lang="tr-TR" sz="5400" dirty="0" smtClean="0"/>
              <a:t>QUESTIONS??</a:t>
            </a:r>
            <a:endParaRPr lang="tr-T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38200"/>
            <a:ext cx="8382000" cy="52548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67000" y="2286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Class Hierarchy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Integration Scheme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en-US" sz="2500" dirty="0" smtClean="0"/>
          </a:p>
          <a:p>
            <a:pPr>
              <a:buFont typeface="Wingdings" pitchFamily="2" charset="2"/>
              <a:buChar char="q"/>
            </a:pPr>
            <a:r>
              <a:rPr lang="en-US" sz="2500" dirty="0" smtClean="0"/>
              <a:t>All </a:t>
            </a:r>
            <a:r>
              <a:rPr lang="en-US" sz="2500" dirty="0" smtClean="0"/>
              <a:t>code will be gathered in a single environment and worked through a single program.</a:t>
            </a:r>
          </a:p>
          <a:p>
            <a:endParaRPr lang="en-US" sz="2500" dirty="0" smtClean="0"/>
          </a:p>
          <a:p>
            <a:pPr>
              <a:buFont typeface="Wingdings" pitchFamily="2" charset="2"/>
              <a:buChar char="q"/>
            </a:pPr>
            <a:r>
              <a:rPr lang="en-US" sz="2500" dirty="0" smtClean="0"/>
              <a:t>The system will run on Linux operating system. Depending on the availability of </a:t>
            </a:r>
            <a:r>
              <a:rPr lang="en-US" sz="2500" dirty="0" err="1" smtClean="0"/>
              <a:t>Galil</a:t>
            </a:r>
            <a:r>
              <a:rPr lang="en-US" sz="2500" dirty="0" smtClean="0"/>
              <a:t> </a:t>
            </a:r>
            <a:r>
              <a:rPr lang="en-US" sz="2500" dirty="0" smtClean="0"/>
              <a:t>drivers (.</a:t>
            </a:r>
            <a:r>
              <a:rPr lang="en-US" sz="2500" dirty="0" err="1" smtClean="0"/>
              <a:t>dll</a:t>
            </a:r>
            <a:r>
              <a:rPr lang="en-US" sz="2500" dirty="0" smtClean="0"/>
              <a:t>), </a:t>
            </a:r>
            <a:r>
              <a:rPr lang="en-US" sz="2500" dirty="0" smtClean="0"/>
              <a:t>the system may shift to RTAI Linux.  </a:t>
            </a:r>
          </a:p>
          <a:p>
            <a:pPr>
              <a:buNone/>
            </a:pP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Dependencies</a:t>
            </a:r>
            <a:endParaRPr lang="en-US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Paul will update the low level portions of the Snake code.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Linux computer access</a:t>
            </a:r>
            <a:r>
              <a:rPr lang="tr-TR" dirty="0" smtClean="0"/>
              <a:t>.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Paul’s Linux Computer.</a:t>
            </a:r>
          </a:p>
          <a:p>
            <a:pPr lvl="1"/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Access of the robots to derive its kinematic relations.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Assembly of the system.</a:t>
            </a:r>
          </a:p>
          <a:p>
            <a:pPr lvl="1"/>
            <a:r>
              <a:rPr lang="en-US" dirty="0" smtClean="0"/>
              <a:t>Paul will help the assembly.</a:t>
            </a:r>
          </a:p>
          <a:p>
            <a:pPr lvl="1"/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Phantom Omni access.</a:t>
            </a:r>
          </a:p>
          <a:p>
            <a:pPr lvl="1"/>
            <a:r>
              <a:rPr lang="en-US" dirty="0" smtClean="0"/>
              <a:t>Permission will be sought from Anton.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Goals &amp; </a:t>
            </a:r>
            <a:r>
              <a:rPr lang="en-US" sz="3200" dirty="0" smtClean="0"/>
              <a:t>Deliverables (updated)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Minimum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Working </a:t>
            </a:r>
            <a:r>
              <a:rPr lang="en-US" sz="2000" dirty="0" smtClean="0"/>
              <a:t>robot with separate snake computer as a "black box", so you can set the joints over the network but you don't need to know what version of </a:t>
            </a:r>
            <a:r>
              <a:rPr lang="en-US" sz="2000" dirty="0" smtClean="0"/>
              <a:t>CISST </a:t>
            </a:r>
            <a:r>
              <a:rPr lang="en-US" sz="2000" dirty="0" smtClean="0"/>
              <a:t>it is using</a:t>
            </a:r>
            <a:r>
              <a:rPr lang="en-US" sz="20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800" dirty="0" smtClean="0"/>
              <a:t>Expected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Working robot with </a:t>
            </a:r>
            <a:r>
              <a:rPr lang="en-US" sz="2000" dirty="0" smtClean="0"/>
              <a:t>“some” </a:t>
            </a:r>
            <a:r>
              <a:rPr lang="en-US" sz="2000" dirty="0" smtClean="0"/>
              <a:t>updated snake code</a:t>
            </a:r>
            <a:r>
              <a:rPr lang="en-US" sz="20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800" dirty="0" smtClean="0"/>
              <a:t>Maximum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Working robot with full updated snake code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Near Future Job..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500" dirty="0" smtClean="0"/>
          </a:p>
          <a:p>
            <a:endParaRPr lang="en-US" sz="2500" dirty="0" smtClean="0"/>
          </a:p>
          <a:p>
            <a:pPr>
              <a:buFont typeface="Wingdings" pitchFamily="2" charset="2"/>
              <a:buChar char="q"/>
            </a:pPr>
            <a:r>
              <a:rPr lang="en-US" sz="2500" dirty="0" smtClean="0"/>
              <a:t>Until Paul prepares the code, working on Constrained Cartesian Motion Control of </a:t>
            </a:r>
            <a:r>
              <a:rPr lang="en-US" sz="2500" dirty="0" err="1" smtClean="0"/>
              <a:t>LARSnake</a:t>
            </a:r>
            <a:r>
              <a:rPr lang="en-US" sz="2500" dirty="0" smtClean="0"/>
              <a:t> will be the next thing to </a:t>
            </a:r>
            <a:r>
              <a:rPr lang="en-US" sz="2500" dirty="0" smtClean="0"/>
              <a:t>do starting from the next slide.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Today’s Papers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J. </a:t>
            </a:r>
            <a:r>
              <a:rPr lang="en-US" sz="2400" dirty="0" err="1" smtClean="0"/>
              <a:t>Funda</a:t>
            </a:r>
            <a:r>
              <a:rPr lang="en-US" sz="2400" dirty="0" smtClean="0"/>
              <a:t>, R. Taylor, B. Eldridge, S. </a:t>
            </a:r>
            <a:r>
              <a:rPr lang="en-US" sz="2400" dirty="0" err="1" smtClean="0"/>
              <a:t>Gomory</a:t>
            </a:r>
            <a:r>
              <a:rPr lang="en-US" sz="2400" dirty="0" smtClean="0"/>
              <a:t>, and K. </a:t>
            </a:r>
            <a:r>
              <a:rPr lang="en-US" sz="2400" dirty="0" err="1" smtClean="0"/>
              <a:t>Gruben</a:t>
            </a:r>
            <a:r>
              <a:rPr lang="en-US" sz="2400" dirty="0" smtClean="0"/>
              <a:t>, "</a:t>
            </a:r>
            <a:r>
              <a:rPr lang="en-US" sz="2400" i="1" dirty="0" smtClean="0"/>
              <a:t>Constrained Cartesian motion control for </a:t>
            </a:r>
            <a:r>
              <a:rPr lang="en-US" sz="2400" i="1" dirty="0" err="1" smtClean="0"/>
              <a:t>teleoperated</a:t>
            </a:r>
            <a:r>
              <a:rPr lang="en-US" sz="2400" i="1" dirty="0" smtClean="0"/>
              <a:t> surgical robots</a:t>
            </a:r>
            <a:r>
              <a:rPr lang="en-US" sz="2400" dirty="0" smtClean="0"/>
              <a:t>," IEEE Transactions on Robotics and Automation, vol. 12, pp. 453-466, 1996.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A. </a:t>
            </a:r>
            <a:r>
              <a:rPr lang="en-US" sz="2400" dirty="0" err="1" smtClean="0"/>
              <a:t>Kapoor</a:t>
            </a:r>
            <a:r>
              <a:rPr lang="en-US" sz="2400" dirty="0" smtClean="0"/>
              <a:t>, M. Li, and R. Taylor. </a:t>
            </a:r>
            <a:r>
              <a:rPr lang="en-US" sz="2400" i="1" dirty="0" smtClean="0"/>
              <a:t>Constrained Control for Surgical Assistant Robots. IEEE </a:t>
            </a:r>
            <a:r>
              <a:rPr lang="en-US" sz="2400" dirty="0" smtClean="0"/>
              <a:t>Int’l Conf. on Robotics and Automation. pp. 231-236. May 2006.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PhilipsLogo"/>
  <p:tag name="SHAPECLASSFILE" val="PHSMTR2$C.gif"/>
  <p:tag name="SHAPECLASSPROTECTIONTYPE" val="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;-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cheme1;Scheme1;-2;-2;SlideTextFontColor;-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cheme1;Scheme1;-2;-2;SlideTextFontColor;-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;-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SlideTextFontColor;-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;-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cheme1;Scheme1;-2;-2;SlideTextFontColor;-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cheme1;Scheme1;-2;-2;SlideTextFontColor;-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;-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SlideTextFontColor;-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2"/>
  <p:tag name="SHAPECLASSNAME" val="PhilipsLogoLarge"/>
  <p:tag name="SHAPECLASSFILE" val="PHLRTR2$C.gif"/>
  <p:tag name="SHAPECLASSPROTECTIONTYPE" val="3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cheme1;Scheme1;-2;-2;SlideTextFontColor;-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cheme1;Scheme1;-2;-2;SlideTextFontColor;-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;-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;-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cheme1;Scheme1;-2;-2;SlideTextFontColor;-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cheme1;Scheme1;-2;-2;SlideTextFontColor;-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SlideTextFontColor;-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SlideTextFontColor;-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SlideTextFontColor;-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SlideTextFontColor;-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;-2"/>
</p:tagLst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4300</TotalTime>
  <Words>1549</Words>
  <Application>Microsoft Office PowerPoint</Application>
  <PresentationFormat>On-screen Show (4:3)</PresentationFormat>
  <Paragraphs>364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Ofis Teması</vt:lpstr>
      <vt:lpstr>Integration of LARS and Snake Robots (LARSnake)  &amp;  System Development</vt:lpstr>
      <vt:lpstr>Where were we??</vt:lpstr>
      <vt:lpstr>Project Timeline</vt:lpstr>
      <vt:lpstr>Slide 4</vt:lpstr>
      <vt:lpstr>Integration Scheme</vt:lpstr>
      <vt:lpstr>Dependencies</vt:lpstr>
      <vt:lpstr>Goals &amp; Deliverables (updated)</vt:lpstr>
      <vt:lpstr>Near Future Job..</vt:lpstr>
      <vt:lpstr>Today’s Papers</vt:lpstr>
      <vt:lpstr>Motivation and Significance of Optimization</vt:lpstr>
      <vt:lpstr>Motivation and Significance of Optimization</vt:lpstr>
      <vt:lpstr>Motivation and Significance of Optimization</vt:lpstr>
      <vt:lpstr>Current Methods</vt:lpstr>
      <vt:lpstr> “Constrained Cartesian motion control for teleoperated surgical robots “ (1st Paper)</vt:lpstr>
      <vt:lpstr>Nomenclature</vt:lpstr>
      <vt:lpstr>Theory Implementation Example</vt:lpstr>
      <vt:lpstr>Theory Implementation Example:  Setting Constraints and Frame Objective Functions</vt:lpstr>
      <vt:lpstr>Theory Implementation Example:  Setting Constraints and Frame Objective Functions</vt:lpstr>
      <vt:lpstr>Theory Implementation Example:  Setting Constraints and Frame Objective Functions</vt:lpstr>
      <vt:lpstr>Theory Implementation Example:  Combining all the constraining relations </vt:lpstr>
      <vt:lpstr>Theory Implementation Example:  Choosing weighting factor</vt:lpstr>
      <vt:lpstr>Experimental Evaluation and Results</vt:lpstr>
      <vt:lpstr>Critical Summary &amp; Significance</vt:lpstr>
      <vt:lpstr> “Constrained Control for Surgical Assistant Robots“  (2nd Paper)</vt:lpstr>
      <vt:lpstr>Theory</vt:lpstr>
      <vt:lpstr>Theory</vt:lpstr>
      <vt:lpstr>Formation of Different Tasks</vt:lpstr>
      <vt:lpstr>Constrained Control Algorithm</vt:lpstr>
      <vt:lpstr>Linear Approximations and Sequential Programming</vt:lpstr>
      <vt:lpstr>Experiments</vt:lpstr>
      <vt:lpstr>Results</vt:lpstr>
      <vt:lpstr>Results</vt:lpstr>
      <vt:lpstr>Critical Summary &amp; Significance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</dc:creator>
  <cp:lastModifiedBy>tutkun</cp:lastModifiedBy>
  <cp:revision>1029</cp:revision>
  <cp:lastPrinted>1601-01-01T00:00:00Z</cp:lastPrinted>
  <dcterms:created xsi:type="dcterms:W3CDTF">1601-01-01T00:00:00Z</dcterms:created>
  <dcterms:modified xsi:type="dcterms:W3CDTF">2011-03-10T18:04:36Z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