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527" r:id="rId2"/>
    <p:sldId id="528" r:id="rId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12"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12"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12"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12" charset="0"/>
        <a:ea typeface="+mn-ea"/>
        <a:cs typeface="+mn-cs"/>
      </a:defRPr>
    </a:lvl5pPr>
    <a:lvl6pPr marL="2286000" algn="l" defTabSz="457200" rtl="0" eaLnBrk="1" latinLnBrk="0" hangingPunct="1">
      <a:defRPr sz="2400" kern="1200">
        <a:solidFill>
          <a:schemeClr val="tx1"/>
        </a:solidFill>
        <a:latin typeface="Arial" pitchFamily="-112" charset="0"/>
        <a:ea typeface="+mn-ea"/>
        <a:cs typeface="+mn-cs"/>
      </a:defRPr>
    </a:lvl6pPr>
    <a:lvl7pPr marL="2743200" algn="l" defTabSz="457200" rtl="0" eaLnBrk="1" latinLnBrk="0" hangingPunct="1">
      <a:defRPr sz="2400" kern="1200">
        <a:solidFill>
          <a:schemeClr val="tx1"/>
        </a:solidFill>
        <a:latin typeface="Arial" pitchFamily="-112" charset="0"/>
        <a:ea typeface="+mn-ea"/>
        <a:cs typeface="+mn-cs"/>
      </a:defRPr>
    </a:lvl7pPr>
    <a:lvl8pPr marL="3200400" algn="l" defTabSz="457200" rtl="0" eaLnBrk="1" latinLnBrk="0" hangingPunct="1">
      <a:defRPr sz="2400" kern="1200">
        <a:solidFill>
          <a:schemeClr val="tx1"/>
        </a:solidFill>
        <a:latin typeface="Arial" pitchFamily="-112" charset="0"/>
        <a:ea typeface="+mn-ea"/>
        <a:cs typeface="+mn-cs"/>
      </a:defRPr>
    </a:lvl8pPr>
    <a:lvl9pPr marL="3657600" algn="l" defTabSz="457200" rtl="0" eaLnBrk="1" latinLnBrk="0" hangingPunct="1">
      <a:defRPr sz="2400" kern="1200">
        <a:solidFill>
          <a:schemeClr val="tx1"/>
        </a:solidFill>
        <a:latin typeface="Arial" pitchFamily="-11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9593"/>
    <a:srgbClr val="8BBDBF"/>
    <a:srgbClr val="8BB4FD"/>
    <a:srgbClr val="CCCCFF"/>
    <a:srgbClr val="9999FF"/>
    <a:srgbClr val="FFCCCC"/>
    <a:srgbClr val="99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9" autoAdjust="0"/>
    <p:restoredTop sz="95326" autoAdjust="0"/>
  </p:normalViewPr>
  <p:slideViewPr>
    <p:cSldViewPr snapToGrid="0">
      <p:cViewPr>
        <p:scale>
          <a:sx n="69" d="100"/>
          <a:sy n="69" d="100"/>
        </p:scale>
        <p:origin x="-153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CBF8C59-4957-CB4B-A2D7-B5A4F0FDD9AE}" type="slidenum">
              <a:rPr lang="en-US"/>
              <a:pPr>
                <a:defRPr/>
              </a:pPr>
              <a:t>‹#›</a:t>
            </a:fld>
            <a:endParaRPr lang="en-US"/>
          </a:p>
        </p:txBody>
      </p:sp>
    </p:spTree>
    <p:extLst>
      <p:ext uri="{BB962C8B-B14F-4D97-AF65-F5344CB8AC3E}">
        <p14:creationId xmlns:p14="http://schemas.microsoft.com/office/powerpoint/2010/main" val="3861150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4BBD214-AA19-854A-A97A-B21DB3FA126C}" type="slidenum">
              <a:rPr lang="en-US"/>
              <a:pPr>
                <a:defRPr/>
              </a:pPr>
              <a:t>‹#›</a:t>
            </a:fld>
            <a:endParaRPr lang="en-US"/>
          </a:p>
        </p:txBody>
      </p:sp>
    </p:spTree>
    <p:extLst>
      <p:ext uri="{BB962C8B-B14F-4D97-AF65-F5344CB8AC3E}">
        <p14:creationId xmlns:p14="http://schemas.microsoft.com/office/powerpoint/2010/main" val="2275011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4BBD214-AA19-854A-A97A-B21DB3FA126C}" type="slidenum">
              <a:rPr lang="en-US" smtClean="0"/>
              <a:pPr>
                <a:defRPr/>
              </a:pPr>
              <a:t>1</a:t>
            </a:fld>
            <a:endParaRPr lang="en-US"/>
          </a:p>
        </p:txBody>
      </p:sp>
    </p:spTree>
    <p:extLst>
      <p:ext uri="{BB962C8B-B14F-4D97-AF65-F5344CB8AC3E}">
        <p14:creationId xmlns:p14="http://schemas.microsoft.com/office/powerpoint/2010/main" val="692616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4BBD214-AA19-854A-A97A-B21DB3FA126C}" type="slidenum">
              <a:rPr lang="en-US" smtClean="0"/>
              <a:pPr>
                <a:defRPr/>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914400"/>
            <a:ext cx="3810000" cy="5486400"/>
          </a:xfrm>
        </p:spPr>
        <p:txBody>
          <a:bodyPr/>
          <a:lstStyle/>
          <a:p>
            <a:pPr lvl="0"/>
            <a:endParaRPr lang="en-US" noProof="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914400"/>
            <a:ext cx="3810000" cy="5486400"/>
          </a:xfrm>
        </p:spPr>
        <p:txBody>
          <a:bodyPr/>
          <a:lstStyle/>
          <a:p>
            <a:pPr lvl="0"/>
            <a:endParaRPr lang="en-US" noProof="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14400"/>
            <a:ext cx="38100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14400"/>
            <a:ext cx="38100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33800"/>
            <a:ext cx="38100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8" name="Text Box 14"/>
          <p:cNvSpPr txBox="1">
            <a:spLocks noChangeArrowheads="1"/>
          </p:cNvSpPr>
          <p:nvPr/>
        </p:nvSpPr>
        <p:spPr bwMode="auto">
          <a:xfrm>
            <a:off x="3047633" y="6542128"/>
            <a:ext cx="5554663" cy="244475"/>
          </a:xfrm>
          <a:prstGeom prst="rect">
            <a:avLst/>
          </a:prstGeom>
          <a:noFill/>
          <a:ln w="9525">
            <a:noFill/>
            <a:miter lim="800000"/>
            <a:headEnd/>
            <a:tailEnd/>
          </a:ln>
          <a:effectLst/>
        </p:spPr>
        <p:txBody>
          <a:bodyPr wrap="none">
            <a:prstTxWarp prst="textNoShape">
              <a:avLst/>
            </a:prstTxWarp>
            <a:spAutoFit/>
          </a:bodyPr>
          <a:lstStyle/>
          <a:p>
            <a:pPr>
              <a:defRPr/>
            </a:pPr>
            <a:r>
              <a:rPr lang="en-US" sz="1000" b="1" dirty="0" smtClean="0">
                <a:solidFill>
                  <a:schemeClr val="bg2"/>
                </a:solidFill>
              </a:rPr>
              <a:t>Engineering </a:t>
            </a:r>
            <a:r>
              <a:rPr lang="en-US" sz="1000" b="1" dirty="0">
                <a:solidFill>
                  <a:schemeClr val="bg2"/>
                </a:solidFill>
              </a:rPr>
              <a:t>Research Center for Computer Integrated Surgical Systems and Technology</a:t>
            </a:r>
          </a:p>
        </p:txBody>
      </p:sp>
      <p:sp>
        <p:nvSpPr>
          <p:cNvPr id="1040" name="Text Box 16"/>
          <p:cNvSpPr txBox="1">
            <a:spLocks noChangeArrowheads="1"/>
          </p:cNvSpPr>
          <p:nvPr userDrawn="1"/>
        </p:nvSpPr>
        <p:spPr bwMode="auto">
          <a:xfrm>
            <a:off x="547987" y="6541255"/>
            <a:ext cx="2026685" cy="246221"/>
          </a:xfrm>
          <a:prstGeom prst="rect">
            <a:avLst/>
          </a:prstGeom>
          <a:noFill/>
          <a:ln w="9525">
            <a:noFill/>
            <a:miter lim="800000"/>
            <a:headEnd/>
            <a:tailEnd/>
          </a:ln>
          <a:effectLst/>
        </p:spPr>
        <p:txBody>
          <a:bodyPr wrap="square">
            <a:prstTxWarp prst="textNoShape">
              <a:avLst/>
            </a:prstTxWarp>
            <a:spAutoFit/>
          </a:bodyPr>
          <a:lstStyle/>
          <a:p>
            <a:pPr marL="341313" indent="-341313">
              <a:defRPr/>
            </a:pPr>
            <a:r>
              <a:rPr lang="en-US" sz="1000" smtClean="0">
                <a:latin typeface="+mj-lt"/>
              </a:rPr>
              <a:t>CIS 2, Spring 2011 </a:t>
            </a:r>
            <a:endParaRPr lang="en-US" sz="1000" dirty="0">
              <a:latin typeface="+mj-lt"/>
            </a:endParaRPr>
          </a:p>
        </p:txBody>
      </p:sp>
      <p:pic>
        <p:nvPicPr>
          <p:cNvPr id="7" name="Picture 6" descr="LCSR Logo - crop - tiny.jpg"/>
          <p:cNvPicPr>
            <a:picLocks noChangeAspect="1"/>
          </p:cNvPicPr>
          <p:nvPr/>
        </p:nvPicPr>
        <p:blipFill>
          <a:blip r:embed="rId17"/>
          <a:srcRect t="3885" b="9679"/>
          <a:stretch>
            <a:fillRect/>
          </a:stretch>
        </p:blipFill>
        <p:spPr>
          <a:xfrm>
            <a:off x="8814877" y="6437990"/>
            <a:ext cx="329123" cy="365760"/>
          </a:xfrm>
          <a:prstGeom prst="rect">
            <a:avLst/>
          </a:prstGeom>
        </p:spPr>
      </p:pic>
      <p:pic>
        <p:nvPicPr>
          <p:cNvPr id="8" name="Picture 7" descr="ERC logo 12.12.08.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8"/>
              <a:srcRect l="22560" t="19588" r="29205" b="37082"/>
              <a:stretch>
                <a:fillRect/>
              </a:stretch>
            </p:blipFill>
          </mc:Choice>
          <mc:Fallback>
            <p:blipFill>
              <a:blip r:embed="rId19"/>
              <a:srcRect l="22560" t="19588" r="29205" b="37082"/>
              <a:stretch>
                <a:fillRect/>
              </a:stretch>
            </p:blipFill>
          </mc:Fallback>
        </mc:AlternateContent>
        <p:spPr>
          <a:xfrm>
            <a:off x="8561193" y="6483710"/>
            <a:ext cx="274320" cy="320040"/>
          </a:xfrm>
          <a:prstGeom prst="rect">
            <a:avLst/>
          </a:prstGeom>
        </p:spPr>
      </p:pic>
      <p:pic>
        <p:nvPicPr>
          <p:cNvPr id="9" name="Picture 8" descr="cisst_446_projects_logo_whiteback.png"/>
          <p:cNvPicPr>
            <a:picLocks noChangeAspect="1"/>
          </p:cNvPicPr>
          <p:nvPr userDrawn="1"/>
        </p:nvPicPr>
        <p:blipFill>
          <a:blip r:embed="rId20"/>
          <a:srcRect t="12205" b="18228"/>
          <a:stretch>
            <a:fillRect/>
          </a:stretch>
        </p:blipFill>
        <p:spPr>
          <a:xfrm>
            <a:off x="1" y="6470731"/>
            <a:ext cx="556686" cy="38726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28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800" b="1">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2800" b="1">
          <a:solidFill>
            <a:schemeClr val="tx2"/>
          </a:solidFill>
          <a:latin typeface="Arial" pitchFamily="-112" charset="0"/>
        </a:defRPr>
      </a:lvl6pPr>
      <a:lvl7pPr marL="914400" algn="ctr" rtl="0" eaLnBrk="0" fontAlgn="base" hangingPunct="0">
        <a:spcBef>
          <a:spcPct val="0"/>
        </a:spcBef>
        <a:spcAft>
          <a:spcPct val="0"/>
        </a:spcAft>
        <a:defRPr sz="2800" b="1">
          <a:solidFill>
            <a:schemeClr val="tx2"/>
          </a:solidFill>
          <a:latin typeface="Arial" pitchFamily="-112" charset="0"/>
        </a:defRPr>
      </a:lvl7pPr>
      <a:lvl8pPr marL="1371600" algn="ctr" rtl="0" eaLnBrk="0" fontAlgn="base" hangingPunct="0">
        <a:spcBef>
          <a:spcPct val="0"/>
        </a:spcBef>
        <a:spcAft>
          <a:spcPct val="0"/>
        </a:spcAft>
        <a:defRPr sz="2800" b="1">
          <a:solidFill>
            <a:schemeClr val="tx2"/>
          </a:solidFill>
          <a:latin typeface="Arial" pitchFamily="-112" charset="0"/>
        </a:defRPr>
      </a:lvl8pPr>
      <a:lvl9pPr marL="1828800" algn="ctr" rtl="0" eaLnBrk="0" fontAlgn="base" hangingPunct="0">
        <a:spcBef>
          <a:spcPct val="0"/>
        </a:spcBef>
        <a:spcAft>
          <a:spcPct val="0"/>
        </a:spcAft>
        <a:defRPr sz="2800" b="1">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0858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22885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68605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14325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60045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57" y="101596"/>
            <a:ext cx="8548913" cy="1149189"/>
          </a:xfrm>
        </p:spPr>
        <p:txBody>
          <a:bodyPr/>
          <a:lstStyle/>
          <a:p>
            <a:r>
              <a:rPr lang="en-US" sz="2000" spc="50" dirty="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7000" endPos="23000" dir="5400000" sy="-100000" algn="bl" rotWithShape="0"/>
                </a:effectLst>
              </a:rPr>
              <a:t>Data-Driven Strategy For Optimization Of Intensity Modulated Radiation Therapy (IMRT) </a:t>
            </a:r>
            <a:r>
              <a:rPr lang="en-US" sz="2000" spc="50" dirty="0" smtClean="0">
                <a:ln w="13500">
                  <a:solidFill>
                    <a:schemeClr val="accent1">
                      <a:shade val="2500"/>
                      <a:alpha val="6500"/>
                    </a:schemeClr>
                  </a:solidFill>
                  <a:prstDash val="solid"/>
                </a:ln>
                <a:solidFill>
                  <a:schemeClr val="tx1">
                    <a:lumMod val="95000"/>
                    <a:lumOff val="5000"/>
                  </a:schemeClr>
                </a:solidFill>
                <a:effectLst>
                  <a:innerShdw blurRad="50900" dist="38500" dir="13500000">
                    <a:srgbClr val="000000">
                      <a:alpha val="60000"/>
                    </a:srgbClr>
                  </a:innerShdw>
                  <a:reflection blurRad="6350" stA="7000" endPos="23000" dir="5400000" sy="-100000" algn="bl" rotWithShape="0"/>
                </a:effectLst>
              </a:rPr>
              <a:t>Planning For Head And Neck Region</a:t>
            </a:r>
            <a:r>
              <a:rPr lang="en-US" dirty="0" smtClean="0">
                <a:solidFill>
                  <a:schemeClr val="tx1">
                    <a:lumMod val="95000"/>
                    <a:lumOff val="5000"/>
                  </a:schemeClr>
                </a:solidFill>
              </a:rPr>
              <a:t/>
            </a:r>
            <a:br>
              <a:rPr lang="en-US" dirty="0" smtClean="0">
                <a:solidFill>
                  <a:schemeClr val="tx1">
                    <a:lumMod val="95000"/>
                    <a:lumOff val="5000"/>
                  </a:schemeClr>
                </a:solidFill>
              </a:rPr>
            </a:br>
            <a:r>
              <a:rPr lang="en-US" sz="1600" b="0" dirty="0" smtClean="0">
                <a:solidFill>
                  <a:schemeClr val="tx1">
                    <a:lumMod val="95000"/>
                    <a:lumOff val="5000"/>
                  </a:schemeClr>
                </a:solidFill>
              </a:rPr>
              <a:t>Yang </a:t>
            </a:r>
            <a:r>
              <a:rPr lang="en-US" sz="1600" b="0" dirty="0" err="1" smtClean="0">
                <a:solidFill>
                  <a:schemeClr val="tx1">
                    <a:lumMod val="95000"/>
                    <a:lumOff val="5000"/>
                  </a:schemeClr>
                </a:solidFill>
              </a:rPr>
              <a:t>Wuyang</a:t>
            </a:r>
            <a:r>
              <a:rPr lang="en-US" sz="1600" b="0" dirty="0" smtClean="0">
                <a:solidFill>
                  <a:schemeClr val="tx1">
                    <a:lumMod val="95000"/>
                    <a:lumOff val="5000"/>
                  </a:schemeClr>
                </a:solidFill>
              </a:rPr>
              <a:t/>
            </a:r>
            <a:br>
              <a:rPr lang="en-US" sz="1600" b="0" dirty="0" smtClean="0">
                <a:solidFill>
                  <a:schemeClr val="tx1">
                    <a:lumMod val="95000"/>
                    <a:lumOff val="5000"/>
                  </a:schemeClr>
                </a:solidFill>
              </a:rPr>
            </a:br>
            <a:r>
              <a:rPr lang="en-US" sz="1600" b="0" dirty="0" smtClean="0">
                <a:solidFill>
                  <a:schemeClr val="tx1">
                    <a:lumMod val="95000"/>
                    <a:lumOff val="5000"/>
                  </a:schemeClr>
                </a:solidFill>
              </a:rPr>
              <a:t>Mentors: Dr. Todd McNutt; Prof. Russell Taylor</a:t>
            </a:r>
            <a:endParaRPr lang="en-US" sz="1600" b="0" dirty="0">
              <a:solidFill>
                <a:schemeClr val="tx1">
                  <a:lumMod val="95000"/>
                  <a:lumOff val="5000"/>
                </a:schemeClr>
              </a:solidFill>
            </a:endParaRPr>
          </a:p>
        </p:txBody>
      </p:sp>
      <p:sp>
        <p:nvSpPr>
          <p:cNvPr id="5" name="Content Placeholder 4"/>
          <p:cNvSpPr>
            <a:spLocks noGrp="1"/>
          </p:cNvSpPr>
          <p:nvPr>
            <p:ph sz="half" idx="1"/>
          </p:nvPr>
        </p:nvSpPr>
        <p:spPr>
          <a:xfrm>
            <a:off x="259570" y="1395088"/>
            <a:ext cx="3869086" cy="4999441"/>
          </a:xfrm>
        </p:spPr>
        <p:txBody>
          <a:bodyPr/>
          <a:lstStyle/>
          <a:p>
            <a:pPr>
              <a:buNone/>
            </a:pPr>
            <a:r>
              <a:rPr lang="en-US" sz="1800" b="1" dirty="0" smtClean="0"/>
              <a:t>Goals: </a:t>
            </a:r>
          </a:p>
          <a:p>
            <a:pPr indent="-176213"/>
            <a:r>
              <a:rPr lang="en-US" sz="1800" dirty="0" smtClean="0"/>
              <a:t>Improve quality control  of IMRT treatment plan for head and neck region</a:t>
            </a:r>
          </a:p>
          <a:p>
            <a:pPr>
              <a:buNone/>
            </a:pPr>
            <a:r>
              <a:rPr lang="en-US" sz="1800" b="1" dirty="0" smtClean="0"/>
              <a:t>Significance:</a:t>
            </a:r>
          </a:p>
          <a:p>
            <a:pPr indent="-176213"/>
            <a:r>
              <a:rPr lang="en-US" sz="1800" dirty="0" smtClean="0"/>
              <a:t>Introduce a data-driven strategy package that has the potential of standardizing practice</a:t>
            </a:r>
          </a:p>
          <a:p>
            <a:pPr indent="-176213"/>
            <a:r>
              <a:rPr lang="en-US" sz="1800" dirty="0" smtClean="0"/>
              <a:t>Better treatment plans for patient</a:t>
            </a:r>
          </a:p>
          <a:p>
            <a:pPr>
              <a:buNone/>
            </a:pPr>
            <a:r>
              <a:rPr lang="en-US" sz="1800" b="1" dirty="0" smtClean="0"/>
              <a:t>Results:</a:t>
            </a:r>
          </a:p>
          <a:p>
            <a:pPr indent="-176213"/>
            <a:r>
              <a:rPr lang="en-US" sz="1800" dirty="0" smtClean="0"/>
              <a:t>A package in python and SQL developed that can initiate optimized plans for patient.</a:t>
            </a:r>
          </a:p>
          <a:p>
            <a:pPr indent="-176213"/>
            <a:r>
              <a:rPr lang="en-US" sz="1800" dirty="0" smtClean="0"/>
              <a:t>Clinical workflow </a:t>
            </a:r>
            <a:r>
              <a:rPr lang="en-US" sz="1800" dirty="0" smtClean="0"/>
              <a:t>set </a:t>
            </a:r>
            <a:r>
              <a:rPr lang="en-US" sz="1800" dirty="0" smtClean="0"/>
              <a:t>up ready for use for head and neck planning on patients.</a:t>
            </a:r>
          </a:p>
          <a:p>
            <a:pPr>
              <a:buNone/>
            </a:pPr>
            <a:endParaRPr lang="en-US" sz="1800" b="1" dirty="0" smtClean="0"/>
          </a:p>
          <a:p>
            <a:pPr indent="-176213">
              <a:buNone/>
            </a:pPr>
            <a:endParaRPr lang="en-US" sz="1800" dirty="0" smtClean="0"/>
          </a:p>
        </p:txBody>
      </p:sp>
      <p:sp>
        <p:nvSpPr>
          <p:cNvPr id="19" name="Rectangle 18"/>
          <p:cNvSpPr/>
          <p:nvPr/>
        </p:nvSpPr>
        <p:spPr>
          <a:xfrm flipV="1">
            <a:off x="0" y="1296421"/>
            <a:ext cx="9144000" cy="18288"/>
          </a:xfrm>
          <a:prstGeom prst="rect">
            <a:avLst/>
          </a:prstGeom>
          <a:gradFill flip="none" rotWithShape="1">
            <a:gsLst>
              <a:gs pos="20000">
                <a:schemeClr val="bg1"/>
              </a:gs>
              <a:gs pos="68000">
                <a:srgbClr val="00B0F0">
                  <a:lumMod val="71000"/>
                  <a:lumOff val="29000"/>
                </a:srgbClr>
              </a:gs>
              <a:gs pos="53000">
                <a:srgbClr val="002060">
                  <a:lumMod val="86000"/>
                  <a:lumOff val="14000"/>
                </a:srgbClr>
              </a:gs>
              <a:gs pos="38000">
                <a:srgbClr val="00B0F0">
                  <a:lumMod val="71000"/>
                  <a:lumOff val="29000"/>
                </a:srgbClr>
              </a:gs>
              <a:gs pos="86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7000" endPos="23000" dir="5400000" sy="-100000" algn="bl" rotWithShape="0"/>
              </a:effectLst>
            </a:endParaRPr>
          </a:p>
        </p:txBody>
      </p:sp>
      <p:sp>
        <p:nvSpPr>
          <p:cNvPr id="20" name="Rectangle 19"/>
          <p:cNvSpPr/>
          <p:nvPr/>
        </p:nvSpPr>
        <p:spPr>
          <a:xfrm>
            <a:off x="5805054" y="6279113"/>
            <a:ext cx="1986441" cy="230832"/>
          </a:xfrm>
          <a:prstGeom prst="rect">
            <a:avLst/>
          </a:prstGeom>
        </p:spPr>
        <p:txBody>
          <a:bodyPr wrap="none">
            <a:spAutoFit/>
          </a:bodyPr>
          <a:lstStyle/>
          <a:p>
            <a:pPr algn="ctr"/>
            <a:r>
              <a:rPr lang="en-US" sz="900"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c</a:t>
            </a:r>
            <a:r>
              <a:rPr lang="en-US" sz="900" i="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ourtesy from  Dr. Todd McNutt</a:t>
            </a:r>
          </a:p>
        </p:txBody>
      </p:sp>
      <p:pic>
        <p:nvPicPr>
          <p:cNvPr id="23" name="Picture 3" descr="gantry"/>
          <p:cNvPicPr>
            <a:picLocks noGrp="1" noChangeAspect="1" noChangeArrowheads="1"/>
          </p:cNvPicPr>
          <p:nvPr>
            <p:ph idx="4294967295"/>
          </p:nvPr>
        </p:nvPicPr>
        <p:blipFill>
          <a:blip r:embed="rId3" cstate="print"/>
          <a:srcRect/>
          <a:stretch>
            <a:fillRect/>
          </a:stretch>
        </p:blipFill>
        <p:spPr>
          <a:xfrm>
            <a:off x="4508576" y="1559055"/>
            <a:ext cx="2592955" cy="4545578"/>
          </a:xfrm>
          <a:noFill/>
        </p:spPr>
      </p:pic>
      <p:sp>
        <p:nvSpPr>
          <p:cNvPr id="28" name="Rectangle 27"/>
          <p:cNvSpPr/>
          <p:nvPr/>
        </p:nvSpPr>
        <p:spPr>
          <a:xfrm>
            <a:off x="4313195" y="1440874"/>
            <a:ext cx="18288" cy="4953656"/>
          </a:xfrm>
          <a:prstGeom prst="rect">
            <a:avLst/>
          </a:prstGeom>
          <a:gradFill flip="none" rotWithShape="1">
            <a:gsLst>
              <a:gs pos="20000">
                <a:schemeClr val="bg1"/>
              </a:gs>
              <a:gs pos="68000">
                <a:srgbClr val="00B0F0">
                  <a:lumMod val="71000"/>
                  <a:lumOff val="29000"/>
                </a:srgbClr>
              </a:gs>
              <a:gs pos="53000">
                <a:srgbClr val="002060">
                  <a:lumMod val="86000"/>
                  <a:lumOff val="14000"/>
                </a:srgbClr>
              </a:gs>
              <a:gs pos="38000">
                <a:srgbClr val="00B0F0">
                  <a:lumMod val="71000"/>
                  <a:lumOff val="29000"/>
                </a:srgbClr>
              </a:gs>
              <a:gs pos="86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7000" endPos="23000" dir="5400000" sy="-100000" algn="bl" rotWithShape="0"/>
              </a:effectLst>
            </a:endParaRPr>
          </a:p>
        </p:txBody>
      </p:sp>
      <p:pic>
        <p:nvPicPr>
          <p:cNvPr id="1027" name="Picture 3" descr="C:\Users\Yang\Deskto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140" y="1565564"/>
            <a:ext cx="1273970" cy="1219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Yang\Desktop\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138" y="4865470"/>
            <a:ext cx="1273971" cy="123916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Yang\Desktop\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8138" y="3181546"/>
            <a:ext cx="1273972" cy="125285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7176062" y="2940031"/>
            <a:ext cx="1498121" cy="18288"/>
          </a:xfrm>
          <a:prstGeom prst="rect">
            <a:avLst/>
          </a:prstGeom>
          <a:gradFill flip="none" rotWithShape="1">
            <a:gsLst>
              <a:gs pos="20000">
                <a:schemeClr val="bg1"/>
              </a:gs>
              <a:gs pos="68000">
                <a:srgbClr val="00B0F0">
                  <a:lumMod val="71000"/>
                  <a:lumOff val="29000"/>
                </a:srgbClr>
              </a:gs>
              <a:gs pos="53000">
                <a:srgbClr val="002060">
                  <a:lumMod val="86000"/>
                  <a:lumOff val="14000"/>
                </a:srgbClr>
              </a:gs>
              <a:gs pos="38000">
                <a:srgbClr val="00B0F0">
                  <a:lumMod val="71000"/>
                  <a:lumOff val="29000"/>
                </a:srgbClr>
              </a:gs>
              <a:gs pos="86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7000" endPos="23000" dir="5400000" sy="-100000" algn="bl" rotWithShape="0"/>
              </a:effectLst>
            </a:endParaRPr>
          </a:p>
        </p:txBody>
      </p:sp>
      <p:sp>
        <p:nvSpPr>
          <p:cNvPr id="33" name="Rectangle 32"/>
          <p:cNvSpPr/>
          <p:nvPr/>
        </p:nvSpPr>
        <p:spPr>
          <a:xfrm>
            <a:off x="7176061" y="4657994"/>
            <a:ext cx="1498121" cy="18288"/>
          </a:xfrm>
          <a:prstGeom prst="rect">
            <a:avLst/>
          </a:prstGeom>
          <a:gradFill flip="none" rotWithShape="1">
            <a:gsLst>
              <a:gs pos="20000">
                <a:schemeClr val="bg1"/>
              </a:gs>
              <a:gs pos="68000">
                <a:srgbClr val="00B0F0">
                  <a:lumMod val="71000"/>
                  <a:lumOff val="29000"/>
                </a:srgbClr>
              </a:gs>
              <a:gs pos="53000">
                <a:srgbClr val="002060">
                  <a:lumMod val="86000"/>
                  <a:lumOff val="14000"/>
                </a:srgbClr>
              </a:gs>
              <a:gs pos="38000">
                <a:srgbClr val="00B0F0">
                  <a:lumMod val="71000"/>
                  <a:lumOff val="29000"/>
                </a:srgbClr>
              </a:gs>
              <a:gs pos="86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7000" endPos="23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004795" y="103399"/>
            <a:ext cx="5692336" cy="1255363"/>
            <a:chOff x="3498273" y="152400"/>
            <a:chExt cx="5573345" cy="1478204"/>
          </a:xfrm>
        </p:grpSpPr>
        <p:sp>
          <p:nvSpPr>
            <p:cNvPr id="9" name="Rectangle 8"/>
            <p:cNvSpPr/>
            <p:nvPr/>
          </p:nvSpPr>
          <p:spPr>
            <a:xfrm>
              <a:off x="3745922" y="152400"/>
              <a:ext cx="5078045" cy="616098"/>
            </a:xfrm>
            <a:prstGeom prst="rect">
              <a:avLst/>
            </a:prstGeom>
            <a:noFill/>
          </p:spPr>
          <p:txBody>
            <a:bodyPr wrap="square" lIns="91440" tIns="45720" rIns="91440" bIns="45720">
              <a:spAutoFit/>
            </a:bodyPr>
            <a:lstStyle/>
            <a:p>
              <a:pPr algn="ctr"/>
              <a:r>
                <a:rPr lang="en-US" sz="28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7000" endPos="23000" dir="5400000" sy="-100000" algn="bl" rotWithShape="0"/>
                  </a:effectLst>
                </a:rPr>
                <a:t>CIS Project</a:t>
              </a:r>
              <a:endParaRPr lang="en-US" sz="2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7000" endPos="23000" dir="5400000" sy="-100000" algn="bl" rotWithShape="0"/>
                </a:effectLst>
              </a:endParaRPr>
            </a:p>
          </p:txBody>
        </p:sp>
        <p:sp>
          <p:nvSpPr>
            <p:cNvPr id="10" name="Rectangle 9"/>
            <p:cNvSpPr/>
            <p:nvPr/>
          </p:nvSpPr>
          <p:spPr>
            <a:xfrm>
              <a:off x="3498273" y="942025"/>
              <a:ext cx="5573345" cy="688579"/>
            </a:xfrm>
            <a:prstGeom prst="rect">
              <a:avLst/>
            </a:prstGeom>
            <a:noFill/>
          </p:spPr>
          <p:txBody>
            <a:bodyPr wrap="square" lIns="91440" tIns="45720" rIns="91440" bIns="45720">
              <a:spAutoFit/>
            </a:bodyPr>
            <a:lstStyle/>
            <a:p>
              <a:pPr algn="ctr"/>
              <a:r>
                <a:rPr lang="en-US" sz="16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7000" endPos="23000" dir="5400000" sy="-100000" algn="bl" rotWithShape="0"/>
                  </a:effectLst>
                </a:rPr>
                <a:t>Data-Driven Strategy For Optimization Of Intensity Modulated Radiation Therapy (IMRT) Planning</a:t>
              </a:r>
              <a:endParaRPr lang="en-US" sz="16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reflection blurRad="6350" stA="7000" endPos="23000" dir="5400000" sy="-100000" algn="bl" rotWithShape="0"/>
                </a:effectLst>
              </a:endParaRPr>
            </a:p>
          </p:txBody>
        </p:sp>
        <p:sp>
          <p:nvSpPr>
            <p:cNvPr id="11" name="Rectangle 10"/>
            <p:cNvSpPr/>
            <p:nvPr/>
          </p:nvSpPr>
          <p:spPr>
            <a:xfrm>
              <a:off x="3764749" y="768498"/>
              <a:ext cx="5078045" cy="46713"/>
            </a:xfrm>
            <a:prstGeom prst="rect">
              <a:avLst/>
            </a:prstGeom>
            <a:gradFill flip="none" rotWithShape="1">
              <a:gsLst>
                <a:gs pos="20000">
                  <a:schemeClr val="bg1"/>
                </a:gs>
                <a:gs pos="68000">
                  <a:srgbClr val="00B0F0">
                    <a:lumMod val="71000"/>
                    <a:lumOff val="29000"/>
                  </a:srgbClr>
                </a:gs>
                <a:gs pos="53000">
                  <a:srgbClr val="002060">
                    <a:lumMod val="86000"/>
                    <a:lumOff val="14000"/>
                  </a:srgbClr>
                </a:gs>
                <a:gs pos="38000">
                  <a:srgbClr val="00B0F0">
                    <a:lumMod val="71000"/>
                    <a:lumOff val="29000"/>
                  </a:srgbClr>
                </a:gs>
                <a:gs pos="86000">
                  <a:schemeClr val="bg1"/>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reflection blurRad="6350" stA="7000" endPos="23000" dir="5400000" sy="-100000" algn="bl" rotWithShape="0"/>
                </a:effectLst>
              </a:endParaRPr>
            </a:p>
          </p:txBody>
        </p:sp>
      </p:grpSp>
      <p:grpSp>
        <p:nvGrpSpPr>
          <p:cNvPr id="91" name="Group 90"/>
          <p:cNvGrpSpPr/>
          <p:nvPr/>
        </p:nvGrpSpPr>
        <p:grpSpPr>
          <a:xfrm>
            <a:off x="562606" y="132005"/>
            <a:ext cx="2422963" cy="1198152"/>
            <a:chOff x="519534" y="267009"/>
            <a:chExt cx="2712391" cy="1341274"/>
          </a:xfrm>
        </p:grpSpPr>
        <p:pic>
          <p:nvPicPr>
            <p:cNvPr id="92" name="Picture 2" descr="C:\Users\Yang\Desktop\bra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34" y="267009"/>
              <a:ext cx="1198585" cy="1341274"/>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oup 92"/>
            <p:cNvGrpSpPr/>
            <p:nvPr/>
          </p:nvGrpSpPr>
          <p:grpSpPr>
            <a:xfrm>
              <a:off x="1246395" y="446072"/>
              <a:ext cx="1985530" cy="1073174"/>
              <a:chOff x="1075461" y="354590"/>
              <a:chExt cx="2649680" cy="1504578"/>
            </a:xfrm>
          </p:grpSpPr>
          <p:sp>
            <p:nvSpPr>
              <p:cNvPr id="94" name="TextBox 93"/>
              <p:cNvSpPr txBox="1"/>
              <p:nvPr/>
            </p:nvSpPr>
            <p:spPr>
              <a:xfrm>
                <a:off x="2010641" y="738433"/>
                <a:ext cx="1714500" cy="39415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ln w="3175">
                      <a:solidFill>
                        <a:schemeClr val="accent1">
                          <a:lumMod val="60000"/>
                          <a:lumOff val="40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rPr>
                  <a:t>Inner Ear</a:t>
                </a:r>
                <a:endParaRPr lang="en-US" sz="1200" dirty="0">
                  <a:ln w="3175">
                    <a:solidFill>
                      <a:schemeClr val="accent1">
                        <a:lumMod val="60000"/>
                        <a:lumOff val="40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endParaRPr>
              </a:p>
            </p:txBody>
          </p:sp>
          <p:sp>
            <p:nvSpPr>
              <p:cNvPr id="95" name="TextBox 94"/>
              <p:cNvSpPr txBox="1"/>
              <p:nvPr/>
            </p:nvSpPr>
            <p:spPr>
              <a:xfrm>
                <a:off x="1782041" y="354590"/>
                <a:ext cx="1943100" cy="39415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ln w="3175">
                      <a:solidFill>
                        <a:schemeClr val="accent1">
                          <a:lumMod val="75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rPr>
                  <a:t>Parotid</a:t>
                </a:r>
                <a:endParaRPr lang="en-US" sz="1200" dirty="0">
                  <a:ln w="3175">
                    <a:solidFill>
                      <a:schemeClr val="accent1">
                        <a:lumMod val="75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endParaRPr>
              </a:p>
            </p:txBody>
          </p:sp>
          <p:sp>
            <p:nvSpPr>
              <p:cNvPr id="96" name="TextBox 95"/>
              <p:cNvSpPr txBox="1"/>
              <p:nvPr/>
            </p:nvSpPr>
            <p:spPr>
              <a:xfrm>
                <a:off x="2334491" y="1107765"/>
                <a:ext cx="1226595" cy="39415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ln w="3175">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rPr>
                  <a:t>Cord</a:t>
                </a:r>
                <a:endParaRPr lang="en-US" sz="1200" dirty="0">
                  <a:ln w="3175">
                    <a:solidFill>
                      <a:schemeClr val="accent1">
                        <a:lumMod val="40000"/>
                        <a:lumOff val="60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endParaRPr>
              </a:p>
            </p:txBody>
          </p:sp>
          <p:sp>
            <p:nvSpPr>
              <p:cNvPr id="97" name="TextBox 96"/>
              <p:cNvSpPr txBox="1"/>
              <p:nvPr/>
            </p:nvSpPr>
            <p:spPr>
              <a:xfrm>
                <a:off x="2133598" y="1465010"/>
                <a:ext cx="1267690" cy="39415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200" dirty="0" smtClean="0">
                    <a:ln w="3175">
                      <a:solidFill>
                        <a:schemeClr val="accent1">
                          <a:lumMod val="20000"/>
                          <a:lumOff val="80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rPr>
                  <a:t>Brain</a:t>
                </a:r>
                <a:endParaRPr lang="en-US" sz="1200" dirty="0">
                  <a:ln w="3175">
                    <a:solidFill>
                      <a:schemeClr val="accent1">
                        <a:lumMod val="20000"/>
                        <a:lumOff val="80000"/>
                      </a:schemeClr>
                    </a:solidFill>
                  </a:ln>
                  <a:solidFill>
                    <a:schemeClr val="tx1">
                      <a:lumMod val="95000"/>
                      <a:lumOff val="5000"/>
                    </a:schemeClr>
                  </a:solidFill>
                  <a:effectLst>
                    <a:reflection blurRad="6350" stA="55000" endA="300" endPos="45500" dir="5400000" sy="-100000" algn="bl" rotWithShape="0"/>
                  </a:effectLst>
                  <a:latin typeface="Felix Titling" pitchFamily="82" charset="0"/>
                </a:endParaRPr>
              </a:p>
            </p:txBody>
          </p:sp>
          <p:cxnSp>
            <p:nvCxnSpPr>
              <p:cNvPr id="98" name="Straight Connector 97"/>
              <p:cNvCxnSpPr>
                <a:stCxn id="95" idx="1"/>
              </p:cNvCxnSpPr>
              <p:nvPr/>
            </p:nvCxnSpPr>
            <p:spPr>
              <a:xfrm flipH="1" flipV="1">
                <a:off x="1257302" y="551668"/>
                <a:ext cx="524739" cy="1"/>
              </a:xfrm>
              <a:prstGeom prst="line">
                <a:avLst/>
              </a:prstGeom>
              <a:ln w="6350" cap="rnd">
                <a:solidFill>
                  <a:schemeClr val="tx1">
                    <a:lumMod val="95000"/>
                  </a:schemeClr>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a:stCxn id="94" idx="1"/>
              </p:cNvCxnSpPr>
              <p:nvPr/>
            </p:nvCxnSpPr>
            <p:spPr>
              <a:xfrm flipH="1" flipV="1">
                <a:off x="1376655" y="915402"/>
                <a:ext cx="633985" cy="20110"/>
              </a:xfrm>
              <a:prstGeom prst="line">
                <a:avLst/>
              </a:prstGeom>
              <a:ln w="6350" cap="rnd">
                <a:solidFill>
                  <a:schemeClr val="tx1">
                    <a:lumMod val="95000"/>
                  </a:schemeClr>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a:stCxn id="96" idx="1"/>
              </p:cNvCxnSpPr>
              <p:nvPr/>
            </p:nvCxnSpPr>
            <p:spPr>
              <a:xfrm flipH="1">
                <a:off x="1075461" y="1304844"/>
                <a:ext cx="1259029" cy="0"/>
              </a:xfrm>
              <a:prstGeom prst="line">
                <a:avLst/>
              </a:prstGeom>
              <a:ln w="6350" cap="rnd">
                <a:solidFill>
                  <a:schemeClr val="tx1">
                    <a:lumMod val="95000"/>
                  </a:schemeClr>
                </a:solidFill>
                <a:prstDash val="sysDot"/>
                <a:tailEnd type="ova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a:stCxn id="97" idx="1"/>
              </p:cNvCxnSpPr>
              <p:nvPr/>
            </p:nvCxnSpPr>
            <p:spPr>
              <a:xfrm flipH="1">
                <a:off x="1075461" y="1662089"/>
                <a:ext cx="1058137" cy="0"/>
              </a:xfrm>
              <a:prstGeom prst="line">
                <a:avLst/>
              </a:prstGeom>
              <a:ln w="6350" cap="rnd">
                <a:solidFill>
                  <a:schemeClr val="tx1">
                    <a:lumMod val="95000"/>
                  </a:schemeClr>
                </a:solidFill>
                <a:prstDash val="sysDot"/>
                <a:tailEnd type="oval"/>
              </a:ln>
            </p:spPr>
            <p:style>
              <a:lnRef idx="2">
                <a:schemeClr val="accent1"/>
              </a:lnRef>
              <a:fillRef idx="0">
                <a:schemeClr val="accent1"/>
              </a:fillRef>
              <a:effectRef idx="1">
                <a:schemeClr val="accent1"/>
              </a:effectRef>
              <a:fontRef idx="minor">
                <a:schemeClr val="tx1"/>
              </a:fontRef>
            </p:style>
          </p:cxnSp>
        </p:grpSp>
      </p:grpSp>
      <p:cxnSp>
        <p:nvCxnSpPr>
          <p:cNvPr id="102" name="Straight Connector 101"/>
          <p:cNvCxnSpPr/>
          <p:nvPr/>
        </p:nvCxnSpPr>
        <p:spPr>
          <a:xfrm>
            <a:off x="0" y="1533525"/>
            <a:ext cx="9144000" cy="0"/>
          </a:xfrm>
          <a:prstGeom prst="line">
            <a:avLst/>
          </a:prstGeom>
          <a:ln>
            <a:solidFill>
              <a:schemeClr val="tx1">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6200" y="1671843"/>
            <a:ext cx="4953000" cy="400110"/>
          </a:xfrm>
          <a:prstGeom prst="rect">
            <a:avLst/>
          </a:prstGeom>
          <a:noFill/>
        </p:spPr>
        <p:txBody>
          <a:bodyPr wrap="square" rtlCol="0">
            <a:spAutoFit/>
          </a:bodyPr>
          <a:lstStyle/>
          <a:p>
            <a:r>
              <a:rPr lang="en-US" sz="2000" b="1" spc="50" dirty="0" smtClean="0">
                <a:ln w="13500">
                  <a:solidFill>
                    <a:schemeClr val="accent1">
                      <a:shade val="25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rPr>
              <a:t>General Overview Of Project</a:t>
            </a:r>
            <a:endParaRPr lang="en-US" sz="2000" b="1" spc="50" dirty="0">
              <a:ln w="13500">
                <a:solidFill>
                  <a:schemeClr val="accent1">
                    <a:shade val="25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endParaRPr>
          </a:p>
        </p:txBody>
      </p:sp>
      <p:sp>
        <p:nvSpPr>
          <p:cNvPr id="105" name="TextBox 104"/>
          <p:cNvSpPr txBox="1"/>
          <p:nvPr/>
        </p:nvSpPr>
        <p:spPr>
          <a:xfrm>
            <a:off x="188043" y="2228905"/>
            <a:ext cx="5113529" cy="1569660"/>
          </a:xfrm>
          <a:prstGeom prst="rect">
            <a:avLst/>
          </a:prstGeom>
          <a:noFill/>
        </p:spPr>
        <p:txBody>
          <a:bodyPr wrap="square" rtlCol="0">
            <a:spAutoFit/>
          </a:bodyPr>
          <a:lstStyle/>
          <a:p>
            <a:pPr algn="just"/>
            <a:r>
              <a:rPr lang="en-US" sz="1200" b="1" spc="50" dirty="0" smtClean="0">
                <a:ln w="13500">
                  <a:solidFill>
                    <a:schemeClr val="accent1">
                      <a:shade val="2500"/>
                      <a:alpha val="6500"/>
                    </a:schemeClr>
                  </a:solidFill>
                  <a:prstDash val="solid"/>
                </a:ln>
                <a:solidFill>
                  <a:schemeClr val="tx1">
                    <a:lumMod val="50000"/>
                    <a:lumOff val="50000"/>
                    <a:alpha val="95000"/>
                  </a:schemeClr>
                </a:solidFill>
                <a:effectLst>
                  <a:innerShdw blurRad="50900" dist="38500" dir="13500000">
                    <a:srgbClr val="000000">
                      <a:alpha val="60000"/>
                    </a:srgbClr>
                  </a:innerShdw>
                </a:effectLst>
              </a:rPr>
              <a:t>In IMRT, the intensity of every beam can be modulated to form a specific shape to specify target. The planning of IMRT can be very complicated. Current planning process rely on physician experience,  causing practice variations, difficulties in evaluating planning quality and unintended burden in clinical workflow. We proposed a data-driven approach to solve this problem, using prior patient data to do real time evaluation and decision support of  current patient  planning </a:t>
            </a:r>
            <a:endParaRPr lang="en-US" sz="1200" b="1" spc="50" dirty="0">
              <a:ln w="13500">
                <a:solidFill>
                  <a:schemeClr val="accent1">
                    <a:shade val="2500"/>
                    <a:alpha val="6500"/>
                  </a:schemeClr>
                </a:solidFill>
                <a:prstDash val="solid"/>
              </a:ln>
              <a:solidFill>
                <a:schemeClr val="tx1">
                  <a:lumMod val="50000"/>
                  <a:lumOff val="50000"/>
                  <a:alpha val="95000"/>
                </a:schemeClr>
              </a:solidFill>
              <a:effectLst>
                <a:innerShdw blurRad="50900" dist="38500" dir="13500000">
                  <a:srgbClr val="000000">
                    <a:alpha val="60000"/>
                  </a:srgbClr>
                </a:innerShdw>
              </a:effectLst>
            </a:endParaRPr>
          </a:p>
        </p:txBody>
      </p:sp>
      <p:sp>
        <p:nvSpPr>
          <p:cNvPr id="106" name="TextBox 105"/>
          <p:cNvSpPr txBox="1"/>
          <p:nvPr/>
        </p:nvSpPr>
        <p:spPr>
          <a:xfrm>
            <a:off x="76200" y="4034135"/>
            <a:ext cx="5263994" cy="400110"/>
          </a:xfrm>
          <a:prstGeom prst="rect">
            <a:avLst/>
          </a:prstGeom>
          <a:noFill/>
        </p:spPr>
        <p:txBody>
          <a:bodyPr wrap="square" rtlCol="0">
            <a:spAutoFit/>
          </a:bodyPr>
          <a:lstStyle/>
          <a:p>
            <a:r>
              <a:rPr lang="en-US" sz="2000" b="1" spc="50" dirty="0" smtClean="0">
                <a:ln w="13500">
                  <a:solidFill>
                    <a:schemeClr val="accent1">
                      <a:shade val="25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rPr>
              <a:t>Method: </a:t>
            </a:r>
            <a:r>
              <a:rPr lang="en-US" sz="2000" b="1" u="sng" spc="50" dirty="0" smtClean="0">
                <a:ln w="13500">
                  <a:solidFill>
                    <a:schemeClr val="accent1">
                      <a:lumMod val="60000"/>
                      <a:lumOff val="400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rPr>
              <a:t>Optimizing Workflow</a:t>
            </a:r>
            <a:endParaRPr lang="en-US" sz="2000" b="1" spc="50" dirty="0">
              <a:ln w="13500">
                <a:solidFill>
                  <a:schemeClr val="accent1">
                    <a:shade val="25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endParaRPr>
          </a:p>
        </p:txBody>
      </p:sp>
      <p:grpSp>
        <p:nvGrpSpPr>
          <p:cNvPr id="126" name="Group 125"/>
          <p:cNvGrpSpPr/>
          <p:nvPr/>
        </p:nvGrpSpPr>
        <p:grpSpPr>
          <a:xfrm>
            <a:off x="98682" y="4630355"/>
            <a:ext cx="5340208" cy="1271344"/>
            <a:chOff x="172711" y="4644328"/>
            <a:chExt cx="5008889" cy="1010595"/>
          </a:xfrm>
        </p:grpSpPr>
        <p:sp>
          <p:nvSpPr>
            <p:cNvPr id="107" name="Rectangle 106"/>
            <p:cNvSpPr/>
            <p:nvPr/>
          </p:nvSpPr>
          <p:spPr>
            <a:xfrm>
              <a:off x="444685" y="4738329"/>
              <a:ext cx="1027409" cy="210235"/>
            </a:xfrm>
            <a:prstGeom prst="rect">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Physician</a:t>
              </a:r>
              <a:endParaRPr lang="en-US" sz="1100" b="1" spc="50" baseline="-25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108" name="Straight Arrow Connector 107"/>
            <p:cNvCxnSpPr>
              <a:stCxn id="107" idx="3"/>
              <a:endCxn id="109" idx="1"/>
            </p:cNvCxnSpPr>
            <p:nvPr/>
          </p:nvCxnSpPr>
          <p:spPr>
            <a:xfrm>
              <a:off x="1472094" y="4843447"/>
              <a:ext cx="882515" cy="1"/>
            </a:xfrm>
            <a:prstGeom prst="straightConnector1">
              <a:avLst/>
            </a:prstGeom>
            <a:ln w="19050">
              <a:solidFill>
                <a:schemeClr val="tx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2354609" y="4738330"/>
              <a:ext cx="1404328" cy="210235"/>
            </a:xfrm>
            <a:prstGeom prst="rect">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Planning System</a:t>
              </a:r>
              <a:endParaRPr 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110" name="Straight Arrow Connector 109"/>
            <p:cNvCxnSpPr>
              <a:stCxn id="109" idx="3"/>
              <a:endCxn id="111" idx="1"/>
            </p:cNvCxnSpPr>
            <p:nvPr/>
          </p:nvCxnSpPr>
          <p:spPr>
            <a:xfrm>
              <a:off x="3758937" y="4843448"/>
              <a:ext cx="234204" cy="0"/>
            </a:xfrm>
            <a:prstGeom prst="straightConnector1">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3993141" y="4738331"/>
              <a:ext cx="1010870" cy="210234"/>
            </a:xfrm>
            <a:prstGeom prst="rect">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Result</a:t>
              </a:r>
              <a:endParaRPr lang="en-US" sz="11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112" name="Elbow Connector 111"/>
            <p:cNvCxnSpPr>
              <a:stCxn id="109" idx="2"/>
              <a:endCxn id="107" idx="2"/>
            </p:cNvCxnSpPr>
            <p:nvPr/>
          </p:nvCxnSpPr>
          <p:spPr>
            <a:xfrm rot="5400000" flipH="1">
              <a:off x="2007581" y="3899374"/>
              <a:ext cx="1" cy="2098383"/>
            </a:xfrm>
            <a:prstGeom prst="bentConnector3">
              <a:avLst>
                <a:gd name="adj1" fmla="val -22860000000"/>
              </a:avLst>
            </a:prstGeom>
            <a:ln>
              <a:solidFill>
                <a:schemeClr val="tx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1082048" y="4963210"/>
              <a:ext cx="1920493" cy="246221"/>
            </a:xfrm>
            <a:prstGeom prst="rect">
              <a:avLst/>
            </a:prstGeom>
            <a:noFill/>
          </p:spPr>
          <p:txBody>
            <a:bodyPr wrap="square" rtlCol="0">
              <a:spAutoFit/>
            </a:bodyPr>
            <a:lstStyle/>
            <a:p>
              <a:r>
                <a:rPr lang="en-US" sz="1000" b="1" spc="50" dirty="0" smtClean="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rPr>
                <a:t>looping for about 30 times</a:t>
              </a:r>
              <a:endParaRPr lang="en-US" sz="1000" b="1" spc="50" dirty="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endParaRPr>
            </a:p>
          </p:txBody>
        </p:sp>
        <p:cxnSp>
          <p:nvCxnSpPr>
            <p:cNvPr id="114" name="Elbow Connector 113"/>
            <p:cNvCxnSpPr>
              <a:stCxn id="107" idx="1"/>
              <a:endCxn id="115" idx="1"/>
            </p:cNvCxnSpPr>
            <p:nvPr/>
          </p:nvCxnSpPr>
          <p:spPr>
            <a:xfrm rot="10800000" flipH="1" flipV="1">
              <a:off x="444685" y="4843446"/>
              <a:ext cx="2956578" cy="673007"/>
            </a:xfrm>
            <a:prstGeom prst="bentConnector3">
              <a:avLst>
                <a:gd name="adj1" fmla="val -7732"/>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401263" y="5377984"/>
              <a:ext cx="1635403" cy="276939"/>
            </a:xfrm>
            <a:prstGeom prst="rect">
              <a:avLst/>
            </a:prstGeom>
            <a:solidFill>
              <a:schemeClr val="accent3">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1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Data Driven Planning</a:t>
              </a:r>
              <a:endParaRPr lang="en-US" sz="1100" b="1" spc="50" baseline="-2500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16" name="TextBox 115"/>
            <p:cNvSpPr txBox="1"/>
            <p:nvPr/>
          </p:nvSpPr>
          <p:spPr>
            <a:xfrm>
              <a:off x="1492864" y="4644328"/>
              <a:ext cx="941967" cy="246221"/>
            </a:xfrm>
            <a:prstGeom prst="rect">
              <a:avLst/>
            </a:prstGeom>
            <a:noFill/>
          </p:spPr>
          <p:txBody>
            <a:bodyPr wrap="square" rtlCol="0">
              <a:spAutoFit/>
            </a:bodyPr>
            <a:lstStyle/>
            <a:p>
              <a:pPr algn="ctr"/>
              <a:r>
                <a:rPr lang="en-US" sz="1000" b="1" spc="50" dirty="0" smtClean="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rPr>
                <a:t>experience</a:t>
              </a:r>
              <a:endParaRPr lang="en-US" sz="1000" b="1" spc="50" dirty="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endParaRPr>
            </a:p>
          </p:txBody>
        </p:sp>
        <p:cxnSp>
          <p:nvCxnSpPr>
            <p:cNvPr id="117" name="Elbow Connector 116"/>
            <p:cNvCxnSpPr>
              <a:endCxn id="109" idx="2"/>
            </p:cNvCxnSpPr>
            <p:nvPr/>
          </p:nvCxnSpPr>
          <p:spPr>
            <a:xfrm rot="16200000" flipV="1">
              <a:off x="2979693" y="5025645"/>
              <a:ext cx="465994" cy="311834"/>
            </a:xfrm>
            <a:prstGeom prst="bentConnector3">
              <a:avLst>
                <a:gd name="adj1" fmla="val -1100"/>
              </a:avLst>
            </a:prstGeom>
            <a:ln w="190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172711" y="5280822"/>
              <a:ext cx="3141923" cy="246221"/>
            </a:xfrm>
            <a:prstGeom prst="rect">
              <a:avLst/>
            </a:prstGeom>
            <a:noFill/>
          </p:spPr>
          <p:txBody>
            <a:bodyPr wrap="square" rtlCol="0">
              <a:spAutoFit/>
            </a:bodyPr>
            <a:lstStyle/>
            <a:p>
              <a:r>
                <a:rPr lang="en-US" sz="1000" b="1" spc="50" dirty="0" smtClean="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rPr>
                <a:t>goes first to the data driven planning system</a:t>
              </a:r>
              <a:endParaRPr lang="en-US" sz="1000" b="1" spc="50" dirty="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endParaRPr>
            </a:p>
          </p:txBody>
        </p:sp>
        <p:cxnSp>
          <p:nvCxnSpPr>
            <p:cNvPr id="119" name="Elbow Connector 118"/>
            <p:cNvCxnSpPr>
              <a:endCxn id="115" idx="3"/>
            </p:cNvCxnSpPr>
            <p:nvPr/>
          </p:nvCxnSpPr>
          <p:spPr>
            <a:xfrm>
              <a:off x="3183264" y="5280824"/>
              <a:ext cx="1853402" cy="235630"/>
            </a:xfrm>
            <a:prstGeom prst="bentConnector3">
              <a:avLst>
                <a:gd name="adj1" fmla="val 112334"/>
              </a:avLst>
            </a:prstGeom>
            <a:ln>
              <a:solidFill>
                <a:srgbClr val="00B0F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3459741" y="5057031"/>
              <a:ext cx="1721859" cy="246221"/>
            </a:xfrm>
            <a:prstGeom prst="rect">
              <a:avLst/>
            </a:prstGeom>
            <a:noFill/>
          </p:spPr>
          <p:txBody>
            <a:bodyPr wrap="square" rtlCol="0">
              <a:spAutoFit/>
            </a:bodyPr>
            <a:lstStyle/>
            <a:p>
              <a:r>
                <a:rPr lang="en-US" sz="1000" b="1" spc="50" dirty="0" smtClean="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rPr>
                <a:t>Only loop about 2 times</a:t>
              </a:r>
              <a:endParaRPr lang="en-US" sz="1000" b="1" spc="50" dirty="0">
                <a:ln w="13500">
                  <a:solidFill>
                    <a:schemeClr val="accent1">
                      <a:shade val="2500"/>
                      <a:alpha val="6500"/>
                    </a:schemeClr>
                  </a:solidFill>
                  <a:prstDash val="solid"/>
                </a:ln>
                <a:solidFill>
                  <a:schemeClr val="tx1">
                    <a:lumMod val="50000"/>
                    <a:lumOff val="50000"/>
                  </a:schemeClr>
                </a:solidFill>
                <a:effectLst>
                  <a:innerShdw blurRad="50900" dist="38500" dir="13500000">
                    <a:srgbClr val="000000">
                      <a:alpha val="60000"/>
                    </a:srgbClr>
                  </a:innerShdw>
                </a:effectLst>
              </a:endParaRPr>
            </a:p>
          </p:txBody>
        </p:sp>
        <p:cxnSp>
          <p:nvCxnSpPr>
            <p:cNvPr id="121" name="Straight Connector 120"/>
            <p:cNvCxnSpPr/>
            <p:nvPr/>
          </p:nvCxnSpPr>
          <p:spPr>
            <a:xfrm flipV="1">
              <a:off x="3183264" y="4948566"/>
              <a:ext cx="0" cy="332258"/>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5610174" y="1671843"/>
            <a:ext cx="4092353" cy="400110"/>
          </a:xfrm>
          <a:prstGeom prst="rect">
            <a:avLst/>
          </a:prstGeom>
          <a:noFill/>
        </p:spPr>
        <p:txBody>
          <a:bodyPr wrap="square" rtlCol="0">
            <a:spAutoFit/>
          </a:bodyPr>
          <a:lstStyle/>
          <a:p>
            <a:r>
              <a:rPr lang="en-US" sz="2000" b="1" spc="50" dirty="0" smtClean="0">
                <a:ln w="13500">
                  <a:solidFill>
                    <a:schemeClr val="accent1">
                      <a:shade val="25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rPr>
              <a:t>Result : </a:t>
            </a:r>
            <a:r>
              <a:rPr lang="en-US" sz="2000" b="1" u="sng" spc="50" dirty="0" smtClean="0">
                <a:ln w="13500">
                  <a:solidFill>
                    <a:schemeClr val="accent1">
                      <a:lumMod val="60000"/>
                      <a:lumOff val="400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rPr>
              <a:t>Improved Plan</a:t>
            </a:r>
            <a:endParaRPr lang="en-US" sz="2000" b="1" spc="50" dirty="0">
              <a:ln w="13500">
                <a:solidFill>
                  <a:schemeClr val="accent1">
                    <a:shade val="2500"/>
                    <a:alpha val="6500"/>
                  </a:schemeClr>
                </a:solidFill>
                <a:prstDash val="solid"/>
              </a:ln>
              <a:solidFill>
                <a:schemeClr val="tx1">
                  <a:lumMod val="75000"/>
                  <a:lumOff val="25000"/>
                  <a:alpha val="95000"/>
                </a:schemeClr>
              </a:solidFill>
              <a:effectLst>
                <a:innerShdw blurRad="50900" dist="38500" dir="13500000">
                  <a:srgbClr val="000000">
                    <a:alpha val="60000"/>
                  </a:srgbClr>
                </a:innerShdw>
              </a:effectLst>
            </a:endParaRPr>
          </a:p>
        </p:txBody>
      </p:sp>
      <p:sp>
        <p:nvSpPr>
          <p:cNvPr id="123" name="Rectangle 122"/>
          <p:cNvSpPr/>
          <p:nvPr/>
        </p:nvSpPr>
        <p:spPr>
          <a:xfrm>
            <a:off x="5929405" y="5581228"/>
            <a:ext cx="2707793" cy="400110"/>
          </a:xfrm>
          <a:prstGeom prst="rect">
            <a:avLst/>
          </a:prstGeom>
        </p:spPr>
        <p:txBody>
          <a:bodyPr wrap="none">
            <a:spAutoFit/>
          </a:bodyPr>
          <a:lstStyle/>
          <a:p>
            <a:pPr algn="ctr"/>
            <a:r>
              <a:rPr lang="en-US" sz="1000" b="1" i="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c</a:t>
            </a:r>
            <a:r>
              <a:rPr lang="en-US" sz="1000" b="1" i="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ourtesy from  Wu </a:t>
            </a:r>
            <a:r>
              <a:rPr lang="en-US" sz="1000" b="1" i="1" spc="50" dirty="0" err="1"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Binbin</a:t>
            </a:r>
            <a:r>
              <a:rPr lang="en-US" sz="1000" b="1" i="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 et al</a:t>
            </a:r>
          </a:p>
          <a:p>
            <a:pPr algn="ctr"/>
            <a:r>
              <a:rPr lang="en-US" sz="1000" b="1" i="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 PTV stands for Planned Target Volume </a:t>
            </a:r>
          </a:p>
        </p:txBody>
      </p:sp>
      <p:pic>
        <p:nvPicPr>
          <p:cNvPr id="12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703" y="2239693"/>
            <a:ext cx="2631196" cy="311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7" name="Straight Connector 126"/>
          <p:cNvCxnSpPr/>
          <p:nvPr/>
        </p:nvCxnSpPr>
        <p:spPr>
          <a:xfrm>
            <a:off x="5610174" y="1533525"/>
            <a:ext cx="0" cy="4714875"/>
          </a:xfrm>
          <a:prstGeom prst="line">
            <a:avLst/>
          </a:prstGeom>
          <a:ln>
            <a:solidFill>
              <a:schemeClr val="tx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0" y="6248400"/>
            <a:ext cx="9144000" cy="0"/>
          </a:xfrm>
          <a:prstGeom prst="line">
            <a:avLst/>
          </a:prstGeom>
          <a:ln>
            <a:solidFill>
              <a:schemeClr val="tx1">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482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RC 2010 Talk Templat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IS-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S-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S-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ERC 2010 Talk Template.potx</Template>
  <TotalTime>571</TotalTime>
  <Words>241</Words>
  <Application>Microsoft Office PowerPoint</Application>
  <PresentationFormat>On-screen Show (4:3)</PresentationFormat>
  <Paragraphs>32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ERC 2010 Talk Template</vt:lpstr>
      <vt:lpstr>Data-Driven Strategy For Optimization Of Intensity Modulated Radiation Therapy (IMRT) Planning For Head And Neck Region Yang Wuyang Mentors: Dr. Todd McNutt; Prof. Russell Taylor</vt:lpstr>
      <vt:lpstr>PowerPoint Presentation</vt:lpstr>
    </vt:vector>
  </TitlesOfParts>
  <Company>Johns Hopkins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Russell Taylor</dc:creator>
  <cp:lastModifiedBy>Yang</cp:lastModifiedBy>
  <cp:revision>25</cp:revision>
  <cp:lastPrinted>2010-08-24T19:06:24Z</cp:lastPrinted>
  <dcterms:created xsi:type="dcterms:W3CDTF">2011-05-03T16:27:11Z</dcterms:created>
  <dcterms:modified xsi:type="dcterms:W3CDTF">2011-05-16T23:50:32Z</dcterms:modified>
</cp:coreProperties>
</file>