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5" r:id="rId5"/>
    <p:sldId id="261" r:id="rId6"/>
    <p:sldId id="271" r:id="rId7"/>
    <p:sldId id="267" r:id="rId8"/>
    <p:sldId id="263" r:id="rId9"/>
    <p:sldId id="282" r:id="rId10"/>
    <p:sldId id="283" r:id="rId11"/>
    <p:sldId id="287" r:id="rId12"/>
    <p:sldId id="258" r:id="rId13"/>
    <p:sldId id="274" r:id="rId14"/>
    <p:sldId id="277" r:id="rId15"/>
    <p:sldId id="278" r:id="rId16"/>
    <p:sldId id="276" r:id="rId17"/>
    <p:sldId id="279" r:id="rId18"/>
    <p:sldId id="280" r:id="rId19"/>
    <p:sldId id="284" r:id="rId20"/>
    <p:sldId id="285" r:id="rId21"/>
    <p:sldId id="286" r:id="rId22"/>
    <p:sldId id="26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5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B5EA-E329-4168-A830-B43658B84164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DBAF1-49A4-4823-9124-764CD3B4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1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B5EA-E329-4168-A830-B43658B84164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DBAF1-49A4-4823-9124-764CD3B4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12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B5EA-E329-4168-A830-B43658B84164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DBAF1-49A4-4823-9124-764CD3B4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583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B5EA-E329-4168-A830-B43658B84164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DBAF1-49A4-4823-9124-764CD3B4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6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B5EA-E329-4168-A830-B43658B84164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DBAF1-49A4-4823-9124-764CD3B4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558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B5EA-E329-4168-A830-B43658B84164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DBAF1-49A4-4823-9124-764CD3B4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10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B5EA-E329-4168-A830-B43658B84164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DBAF1-49A4-4823-9124-764CD3B4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615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B5EA-E329-4168-A830-B43658B84164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DBAF1-49A4-4823-9124-764CD3B4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98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B5EA-E329-4168-A830-B43658B84164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DBAF1-49A4-4823-9124-764CD3B4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399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B5EA-E329-4168-A830-B43658B84164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DBAF1-49A4-4823-9124-764CD3B4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265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B5EA-E329-4168-A830-B43658B84164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DBAF1-49A4-4823-9124-764CD3B4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73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2B5EA-E329-4168-A830-B43658B84164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DBAF1-49A4-4823-9124-764CD3B43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04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3.xlsx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16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500" y="1122363"/>
            <a:ext cx="10090150" cy="1141451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Ultrasound-based Visual </a:t>
            </a:r>
            <a:r>
              <a:rPr lang="en-US" sz="4800" b="1" dirty="0" err="1" smtClean="0">
                <a:latin typeface="Cambria" panose="02040503050406030204" pitchFamily="18" charset="0"/>
                <a:cs typeface="Times New Roman" panose="02020603050405020304" pitchFamily="18" charset="0"/>
              </a:rPr>
              <a:t>Servoing</a:t>
            </a:r>
            <a:endParaRPr lang="en-US" sz="48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314700"/>
            <a:ext cx="9144000" cy="1949450"/>
          </a:xfrm>
          <a:ln>
            <a:solidFill>
              <a:srgbClr val="002060"/>
            </a:solidFill>
          </a:ln>
        </p:spPr>
        <p:txBody>
          <a:bodyPr anchor="ctr"/>
          <a:lstStyle/>
          <a:p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Team Members: Michael Scarlett</a:t>
            </a:r>
            <a:endParaRPr lang="en-US" sz="200" dirty="0" smtClean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Mentors: Bernhard </a:t>
            </a:r>
            <a:r>
              <a:rPr lang="en-US" dirty="0" err="1" smtClean="0">
                <a:latin typeface="Cambria" panose="02040503050406030204" pitchFamily="18" charset="0"/>
                <a:cs typeface="Times New Roman" panose="02020603050405020304" pitchFamily="18" charset="0"/>
              </a:rPr>
              <a:t>Fuerst</a:t>
            </a:r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, Prof. </a:t>
            </a:r>
            <a:r>
              <a:rPr lang="en-US" dirty="0" err="1" smtClean="0">
                <a:latin typeface="Cambria" panose="02040503050406030204" pitchFamily="18" charset="0"/>
                <a:cs typeface="Times New Roman" panose="02020603050405020304" pitchFamily="18" charset="0"/>
              </a:rPr>
              <a:t>Navab</a:t>
            </a:r>
            <a:endParaRPr lang="en-US" dirty="0" smtClean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March 31, 2015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2876" y="5628585"/>
            <a:ext cx="2810480" cy="1041510"/>
          </a:xfrm>
          <a:prstGeom prst="rect">
            <a:avLst/>
          </a:prstGeom>
        </p:spPr>
      </p:pic>
      <p:pic>
        <p:nvPicPr>
          <p:cNvPr id="5" name="Picture 4" descr="http://camp.lcsr.jhu.edu/wp-content/uploads/2015/01/whiting.logo_.small_.horizontal.blue_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06" y="5634420"/>
            <a:ext cx="3801508" cy="1029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http://www.na-mic.org/Wiki/images/thumb/1/1f/CAMP_logo_blue.png/110px-CAMP_logo_blu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334" y="5740265"/>
            <a:ext cx="808859" cy="882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5332921" y="2411834"/>
            <a:ext cx="1642110" cy="4137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Group 8</a:t>
            </a:r>
            <a:endParaRPr lang="en-US" sz="32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912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Current progress – ROS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A standard way is needed of communicating transformations</a:t>
            </a:r>
          </a:p>
          <a:p>
            <a:r>
              <a:rPr lang="en-US" dirty="0" smtClean="0">
                <a:latin typeface="Cambria" panose="02040503050406030204" pitchFamily="18" charset="0"/>
              </a:rPr>
              <a:t>Use Pose message which consists of a 3D point and a quaternion</a:t>
            </a:r>
          </a:p>
          <a:p>
            <a:endParaRPr lang="en-US" dirty="0" smtClean="0">
              <a:latin typeface="Cambria" panose="020405030504060302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103" y="3218936"/>
            <a:ext cx="11794524" cy="3492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872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Current progress – ROS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3D rotation matrix can be represented as a unit quaternion</a:t>
            </a:r>
          </a:p>
          <a:p>
            <a:endParaRPr lang="en-US" dirty="0" smtClean="0">
              <a:latin typeface="Cambria" panose="02040503050406030204" pitchFamily="18" charset="0"/>
            </a:endParaRPr>
          </a:p>
        </p:txBody>
      </p:sp>
      <p:pic>
        <p:nvPicPr>
          <p:cNvPr id="3074" name="Picture 2" descr="https://dev.opera.com/articles/w3c-device-orientation-usage/equation1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511" y="3594100"/>
            <a:ext cx="8177014" cy="294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71475" y="2800965"/>
                <a:ext cx="4027706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𝑟𝑜𝑡𝑎𝑡𝑖𝑜𝑛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𝑎𝑟𝑜𝑢𝑛𝑑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𝑎𝑥𝑖𝑠</m:t>
                      </m:r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𝑟𝑜𝑡𝑎𝑡𝑖𝑜𝑛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𝑎𝑟𝑜𝑢𝑛𝑑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𝑎𝑥𝑖𝑠</m:t>
                      </m:r>
                    </m:oMath>
                  </m:oMathPara>
                </a14:m>
                <a:endParaRPr lang="en-US" sz="240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𝑟𝑜𝑡𝑎𝑡𝑖𝑜𝑛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𝑎𝑟𝑜𝑢𝑛𝑑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𝑎𝑥𝑖𝑠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2800965"/>
                <a:ext cx="4027706" cy="120032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6407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Current progress – ROS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Currently working on ROS plugin for ImFusion</a:t>
            </a:r>
          </a:p>
          <a:p>
            <a:r>
              <a:rPr lang="en-US" dirty="0" smtClean="0">
                <a:latin typeface="Cambria" panose="02040503050406030204" pitchFamily="18" charset="0"/>
              </a:rPr>
              <a:t>Collaborate with other students who are creating a ROS node for KUKA Sunrise which will accept a Pose message</a:t>
            </a:r>
          </a:p>
          <a:p>
            <a:endParaRPr lang="en-US" dirty="0" smtClean="0">
              <a:latin typeface="Cambria" panose="020405030504060302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33257" y="3963135"/>
            <a:ext cx="2204357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ROS core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3757" y="5476249"/>
            <a:ext cx="2204357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ImFusion ROS node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343900" y="5437470"/>
            <a:ext cx="2204357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KUKA Sunrise</a:t>
            </a:r>
            <a:endParaRPr lang="en-US" dirty="0">
              <a:latin typeface="Cambria" panose="02040503050406030204" pitchFamily="18" charset="0"/>
            </a:endParaRPr>
          </a:p>
        </p:txBody>
      </p:sp>
      <p:cxnSp>
        <p:nvCxnSpPr>
          <p:cNvPr id="10" name="Straight Arrow Connector 9"/>
          <p:cNvCxnSpPr>
            <a:stCxn id="8" idx="0"/>
            <a:endCxn id="7" idx="1"/>
          </p:cNvCxnSpPr>
          <p:nvPr/>
        </p:nvCxnSpPr>
        <p:spPr>
          <a:xfrm flipV="1">
            <a:off x="2315936" y="4335971"/>
            <a:ext cx="2517321" cy="1140278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3"/>
            <a:endCxn id="9" idx="0"/>
          </p:cNvCxnSpPr>
          <p:nvPr/>
        </p:nvCxnSpPr>
        <p:spPr>
          <a:xfrm>
            <a:off x="7037614" y="4335971"/>
            <a:ext cx="2408465" cy="1101499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5237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Deliverables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Minimum</a:t>
            </a:r>
          </a:p>
          <a:p>
            <a:pPr lvl="1"/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ImFusion plugin for communication between ImFusion and KUKA robot</a:t>
            </a:r>
          </a:p>
          <a:p>
            <a:pPr lvl="1"/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ImFusion plugin for automated registration of ultrasound volume with volume of interest to obtain transformation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858898" y="5048512"/>
            <a:ext cx="1118728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ROS core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148957" y="5059122"/>
            <a:ext cx="1237443" cy="72444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ImFusion ROS node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9450124" y="5048512"/>
            <a:ext cx="1015019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KUKA Sunrise</a:t>
            </a:r>
            <a:endParaRPr lang="en-US" dirty="0">
              <a:latin typeface="Cambria" panose="02040503050406030204" pitchFamily="18" charset="0"/>
            </a:endParaRPr>
          </a:p>
        </p:txBody>
      </p:sp>
      <p:cxnSp>
        <p:nvCxnSpPr>
          <p:cNvPr id="39" name="Straight Arrow Connector 38"/>
          <p:cNvCxnSpPr>
            <a:stCxn id="37" idx="3"/>
            <a:endCxn id="36" idx="1"/>
          </p:cNvCxnSpPr>
          <p:nvPr/>
        </p:nvCxnSpPr>
        <p:spPr>
          <a:xfrm>
            <a:off x="7386400" y="5421347"/>
            <a:ext cx="472498" cy="1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6" idx="3"/>
            <a:endCxn id="38" idx="1"/>
          </p:cNvCxnSpPr>
          <p:nvPr/>
        </p:nvCxnSpPr>
        <p:spPr>
          <a:xfrm>
            <a:off x="8977626" y="5421348"/>
            <a:ext cx="472498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590688" y="5150194"/>
            <a:ext cx="1727998" cy="5423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Transformation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81728" y="5579052"/>
            <a:ext cx="1395874" cy="5423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Volume of interest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81728" y="4678873"/>
            <a:ext cx="1395874" cy="5423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Ultrasound probe</a:t>
            </a:r>
            <a:endParaRPr lang="en-US" dirty="0">
              <a:latin typeface="Cambria" panose="02040503050406030204" pitchFamily="18" charset="0"/>
            </a:endParaRPr>
          </a:p>
        </p:txBody>
      </p:sp>
      <p:cxnSp>
        <p:nvCxnSpPr>
          <p:cNvPr id="44" name="Elbow Connector 43"/>
          <p:cNvCxnSpPr>
            <a:stCxn id="43" idx="3"/>
            <a:endCxn id="41" idx="1"/>
          </p:cNvCxnSpPr>
          <p:nvPr/>
        </p:nvCxnSpPr>
        <p:spPr>
          <a:xfrm>
            <a:off x="1877602" y="4950026"/>
            <a:ext cx="713086" cy="471321"/>
          </a:xfrm>
          <a:prstGeom prst="bentConnector3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42" idx="3"/>
            <a:endCxn id="41" idx="1"/>
          </p:cNvCxnSpPr>
          <p:nvPr/>
        </p:nvCxnSpPr>
        <p:spPr>
          <a:xfrm flipV="1">
            <a:off x="1877602" y="5421347"/>
            <a:ext cx="713086" cy="428858"/>
          </a:xfrm>
          <a:prstGeom prst="bentConnector3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8" idx="3"/>
            <a:endCxn id="47" idx="1"/>
          </p:cNvCxnSpPr>
          <p:nvPr/>
        </p:nvCxnSpPr>
        <p:spPr>
          <a:xfrm>
            <a:off x="10465143" y="5421348"/>
            <a:ext cx="440730" cy="8036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10905873" y="5056548"/>
            <a:ext cx="1015019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KUKA robot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04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1303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Deliverables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31803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Expected</a:t>
            </a:r>
          </a:p>
          <a:p>
            <a:pPr lvl="1"/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Given an initial location adjacent to phantom and volume of interest, move robotic ultrasound probe to location of volume of interest</a:t>
            </a:r>
          </a:p>
          <a:p>
            <a:pPr lvl="1"/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Perform validation of path planning on different ultrasound phantoms</a:t>
            </a:r>
          </a:p>
          <a:p>
            <a:pPr lvl="1"/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Evaluate performance of different registration techniques</a:t>
            </a:r>
          </a:p>
          <a:p>
            <a:pPr lvl="1"/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Provide documentation of completed portions</a:t>
            </a:r>
            <a:endParaRPr lang="en-US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858898" y="5054690"/>
            <a:ext cx="1118728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ROS core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148957" y="5065300"/>
            <a:ext cx="1237443" cy="72444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ImFusion ROS node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450124" y="5054690"/>
            <a:ext cx="1015019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KUKA Sunrise</a:t>
            </a:r>
            <a:endParaRPr lang="en-US" dirty="0">
              <a:latin typeface="Cambria" panose="02040503050406030204" pitchFamily="18" charset="0"/>
            </a:endParaRPr>
          </a:p>
        </p:txBody>
      </p:sp>
      <p:cxnSp>
        <p:nvCxnSpPr>
          <p:cNvPr id="22" name="Straight Arrow Connector 21"/>
          <p:cNvCxnSpPr>
            <a:stCxn id="20" idx="3"/>
            <a:endCxn id="19" idx="1"/>
          </p:cNvCxnSpPr>
          <p:nvPr/>
        </p:nvCxnSpPr>
        <p:spPr>
          <a:xfrm>
            <a:off x="7386400" y="5427525"/>
            <a:ext cx="472498" cy="1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9" idx="3"/>
            <a:endCxn id="21" idx="1"/>
          </p:cNvCxnSpPr>
          <p:nvPr/>
        </p:nvCxnSpPr>
        <p:spPr>
          <a:xfrm>
            <a:off x="8977626" y="5427526"/>
            <a:ext cx="472498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590688" y="5156372"/>
            <a:ext cx="1727998" cy="5423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Transformation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81728" y="5585230"/>
            <a:ext cx="1395874" cy="5423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Volume of interest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81728" y="4685051"/>
            <a:ext cx="1395874" cy="5423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Ultrasound probe</a:t>
            </a:r>
            <a:endParaRPr lang="en-US" dirty="0">
              <a:latin typeface="Cambria" panose="02040503050406030204" pitchFamily="18" charset="0"/>
            </a:endParaRPr>
          </a:p>
        </p:txBody>
      </p:sp>
      <p:cxnSp>
        <p:nvCxnSpPr>
          <p:cNvPr id="27" name="Elbow Connector 26"/>
          <p:cNvCxnSpPr>
            <a:stCxn id="26" idx="3"/>
            <a:endCxn id="24" idx="1"/>
          </p:cNvCxnSpPr>
          <p:nvPr/>
        </p:nvCxnSpPr>
        <p:spPr>
          <a:xfrm>
            <a:off x="1877602" y="4956204"/>
            <a:ext cx="713086" cy="471321"/>
          </a:xfrm>
          <a:prstGeom prst="bentConnector3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5" idx="3"/>
            <a:endCxn id="24" idx="1"/>
          </p:cNvCxnSpPr>
          <p:nvPr/>
        </p:nvCxnSpPr>
        <p:spPr>
          <a:xfrm flipV="1">
            <a:off x="1877602" y="5427525"/>
            <a:ext cx="713086" cy="428858"/>
          </a:xfrm>
          <a:prstGeom prst="bentConnector3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1" idx="3"/>
            <a:endCxn id="30" idx="1"/>
          </p:cNvCxnSpPr>
          <p:nvPr/>
        </p:nvCxnSpPr>
        <p:spPr>
          <a:xfrm>
            <a:off x="10465143" y="5427526"/>
            <a:ext cx="440730" cy="8036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0905873" y="5062726"/>
            <a:ext cx="1015019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KUKA robot</a:t>
            </a:r>
            <a:endParaRPr lang="en-US" dirty="0">
              <a:latin typeface="Cambria" panose="02040503050406030204" pitchFamily="18" charset="0"/>
            </a:endParaRPr>
          </a:p>
        </p:txBody>
      </p:sp>
      <p:cxnSp>
        <p:nvCxnSpPr>
          <p:cNvPr id="31" name="Straight Arrow Connector 30"/>
          <p:cNvCxnSpPr>
            <a:stCxn id="24" idx="3"/>
            <a:endCxn id="33" idx="1"/>
          </p:cNvCxnSpPr>
          <p:nvPr/>
        </p:nvCxnSpPr>
        <p:spPr>
          <a:xfrm>
            <a:off x="4318686" y="5427525"/>
            <a:ext cx="295347" cy="1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4614033" y="5054690"/>
            <a:ext cx="1094194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Motion planning</a:t>
            </a:r>
            <a:endParaRPr lang="en-US" dirty="0">
              <a:latin typeface="Cambria" panose="02040503050406030204" pitchFamily="18" charset="0"/>
            </a:endParaRPr>
          </a:p>
        </p:txBody>
      </p:sp>
      <p:cxnSp>
        <p:nvCxnSpPr>
          <p:cNvPr id="34" name="Straight Arrow Connector 33"/>
          <p:cNvCxnSpPr>
            <a:stCxn id="33" idx="3"/>
            <a:endCxn id="20" idx="1"/>
          </p:cNvCxnSpPr>
          <p:nvPr/>
        </p:nvCxnSpPr>
        <p:spPr>
          <a:xfrm flipV="1">
            <a:off x="5708227" y="5427525"/>
            <a:ext cx="440730" cy="1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4879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Deliverables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Maximum</a:t>
            </a:r>
          </a:p>
          <a:p>
            <a:pPr lvl="1"/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Integrate Kinect sensor with visual </a:t>
            </a:r>
            <a:r>
              <a:rPr lang="en-US" dirty="0" err="1" smtClean="0">
                <a:latin typeface="Cambria" panose="02040503050406030204" pitchFamily="18" charset="0"/>
                <a:cs typeface="Times New Roman" panose="02020603050405020304" pitchFamily="18" charset="0"/>
              </a:rPr>
              <a:t>servoing</a:t>
            </a:r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 system</a:t>
            </a:r>
            <a:endParaRPr lang="en-US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Given the volume of interest and initial location away from phantom, move robotic ultrasound probe to location of volume of interest</a:t>
            </a:r>
            <a:endParaRPr lang="en-US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858898" y="5048512"/>
            <a:ext cx="1118728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ROS core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48957" y="5059122"/>
            <a:ext cx="1237443" cy="72444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ImFusion ROS node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450124" y="5048512"/>
            <a:ext cx="1015019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KUKA Sunrise</a:t>
            </a:r>
            <a:endParaRPr lang="en-US" dirty="0">
              <a:latin typeface="Cambria" panose="02040503050406030204" pitchFamily="18" charset="0"/>
            </a:endParaRPr>
          </a:p>
        </p:txBody>
      </p:sp>
      <p:cxnSp>
        <p:nvCxnSpPr>
          <p:cNvPr id="7" name="Straight Arrow Connector 6"/>
          <p:cNvCxnSpPr>
            <a:stCxn id="5" idx="3"/>
            <a:endCxn id="4" idx="1"/>
          </p:cNvCxnSpPr>
          <p:nvPr/>
        </p:nvCxnSpPr>
        <p:spPr>
          <a:xfrm>
            <a:off x="7386400" y="5421347"/>
            <a:ext cx="472498" cy="1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4" idx="3"/>
            <a:endCxn id="6" idx="1"/>
          </p:cNvCxnSpPr>
          <p:nvPr/>
        </p:nvCxnSpPr>
        <p:spPr>
          <a:xfrm>
            <a:off x="8977626" y="5421348"/>
            <a:ext cx="472498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590688" y="5150194"/>
            <a:ext cx="1715642" cy="5423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Transformation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1728" y="5579052"/>
            <a:ext cx="1395874" cy="5423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Volume of interest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1728" y="4678873"/>
            <a:ext cx="1395874" cy="5423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Ultrasound probe</a:t>
            </a:r>
            <a:endParaRPr lang="en-US" dirty="0">
              <a:latin typeface="Cambria" panose="02040503050406030204" pitchFamily="18" charset="0"/>
            </a:endParaRPr>
          </a:p>
        </p:txBody>
      </p:sp>
      <p:cxnSp>
        <p:nvCxnSpPr>
          <p:cNvPr id="12" name="Elbow Connector 11"/>
          <p:cNvCxnSpPr>
            <a:stCxn id="11" idx="3"/>
            <a:endCxn id="9" idx="1"/>
          </p:cNvCxnSpPr>
          <p:nvPr/>
        </p:nvCxnSpPr>
        <p:spPr>
          <a:xfrm>
            <a:off x="1877602" y="4950026"/>
            <a:ext cx="713086" cy="471321"/>
          </a:xfrm>
          <a:prstGeom prst="bentConnector3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10" idx="3"/>
            <a:endCxn id="9" idx="1"/>
          </p:cNvCxnSpPr>
          <p:nvPr/>
        </p:nvCxnSpPr>
        <p:spPr>
          <a:xfrm flipV="1">
            <a:off x="1877602" y="5421347"/>
            <a:ext cx="713086" cy="428858"/>
          </a:xfrm>
          <a:prstGeom prst="bentConnector3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3"/>
            <a:endCxn id="15" idx="1"/>
          </p:cNvCxnSpPr>
          <p:nvPr/>
        </p:nvCxnSpPr>
        <p:spPr>
          <a:xfrm>
            <a:off x="10465143" y="5421348"/>
            <a:ext cx="440730" cy="8036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0905873" y="5056548"/>
            <a:ext cx="1015019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KUKA robot</a:t>
            </a:r>
            <a:endParaRPr lang="en-US" dirty="0">
              <a:latin typeface="Cambria" panose="02040503050406030204" pitchFamily="18" charset="0"/>
            </a:endParaRPr>
          </a:p>
        </p:txBody>
      </p:sp>
      <p:cxnSp>
        <p:nvCxnSpPr>
          <p:cNvPr id="16" name="Straight Arrow Connector 15"/>
          <p:cNvCxnSpPr>
            <a:stCxn id="9" idx="3"/>
            <a:endCxn id="24" idx="1"/>
          </p:cNvCxnSpPr>
          <p:nvPr/>
        </p:nvCxnSpPr>
        <p:spPr>
          <a:xfrm>
            <a:off x="4306330" y="5421347"/>
            <a:ext cx="307703" cy="1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527571" y="3894370"/>
            <a:ext cx="1237443" cy="72444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Kinect sensor</a:t>
            </a:r>
            <a:endParaRPr lang="en-US" dirty="0">
              <a:latin typeface="Cambria" panose="02040503050406030204" pitchFamily="18" charset="0"/>
            </a:endParaRPr>
          </a:p>
        </p:txBody>
      </p:sp>
      <p:cxnSp>
        <p:nvCxnSpPr>
          <p:cNvPr id="18" name="Straight Arrow Connector 17"/>
          <p:cNvCxnSpPr>
            <a:stCxn id="17" idx="2"/>
            <a:endCxn id="24" idx="0"/>
          </p:cNvCxnSpPr>
          <p:nvPr/>
        </p:nvCxnSpPr>
        <p:spPr>
          <a:xfrm flipH="1">
            <a:off x="5145246" y="4618819"/>
            <a:ext cx="1047" cy="429693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614033" y="5048512"/>
            <a:ext cx="1062426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Motion planning</a:t>
            </a:r>
            <a:endParaRPr lang="en-US" dirty="0">
              <a:latin typeface="Cambria" panose="02040503050406030204" pitchFamily="18" charset="0"/>
            </a:endParaRPr>
          </a:p>
        </p:txBody>
      </p:sp>
      <p:cxnSp>
        <p:nvCxnSpPr>
          <p:cNvPr id="35" name="Straight Arrow Connector 34"/>
          <p:cNvCxnSpPr>
            <a:stCxn id="24" idx="3"/>
            <a:endCxn id="5" idx="1"/>
          </p:cNvCxnSpPr>
          <p:nvPr/>
        </p:nvCxnSpPr>
        <p:spPr>
          <a:xfrm flipV="1">
            <a:off x="5676459" y="5421347"/>
            <a:ext cx="472498" cy="1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731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913" y="0"/>
            <a:ext cx="10515600" cy="1325563"/>
          </a:xfrm>
        </p:spPr>
        <p:txBody>
          <a:bodyPr/>
          <a:lstStyle/>
          <a:p>
            <a:r>
              <a:rPr lang="en-US" dirty="0" smtClean="0"/>
              <a:t>Original timeline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1902342"/>
              </p:ext>
            </p:extLst>
          </p:nvPr>
        </p:nvGraphicFramePr>
        <p:xfrm>
          <a:off x="166817" y="1059507"/>
          <a:ext cx="11891833" cy="549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6983"/>
                <a:gridCol w="514350"/>
                <a:gridCol w="552450"/>
                <a:gridCol w="488950"/>
                <a:gridCol w="539750"/>
                <a:gridCol w="558800"/>
                <a:gridCol w="584200"/>
                <a:gridCol w="546100"/>
                <a:gridCol w="501650"/>
                <a:gridCol w="495300"/>
                <a:gridCol w="546100"/>
                <a:gridCol w="571500"/>
                <a:gridCol w="577850"/>
                <a:gridCol w="5778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Notes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Feb 13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Feb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Feb 27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 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 13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 27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 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 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 17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 24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May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May 8</a:t>
                      </a:r>
                      <a:endParaRPr lang="en-US" sz="1600" dirty="0"/>
                    </a:p>
                  </a:txBody>
                  <a:tcPr/>
                </a:tc>
              </a:tr>
              <a:tr h="2316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Learn</a:t>
                      </a:r>
                      <a:r>
                        <a:rPr lang="en-US" sz="1400" baseline="0" dirty="0" smtClean="0"/>
                        <a:t> ROS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Make</a:t>
                      </a:r>
                      <a:r>
                        <a:rPr lang="en-US" sz="1400" baseline="0" dirty="0" smtClean="0"/>
                        <a:t> first ROS node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1676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Set up ImFusion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1676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Perform</a:t>
                      </a:r>
                      <a:r>
                        <a:rPr lang="en-US" sz="1400" baseline="0" dirty="0" smtClean="0"/>
                        <a:t> literature review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First control of robot from ImFusion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ImFusion</a:t>
                      </a:r>
                      <a:r>
                        <a:rPr lang="en-US" sz="1400" baseline="0" dirty="0" smtClean="0"/>
                        <a:t> plugin for robot control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First</a:t>
                      </a:r>
                      <a:r>
                        <a:rPr lang="en-US" sz="1400" baseline="0" dirty="0" smtClean="0"/>
                        <a:t> image transformation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ImFusion plugin for image transformation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167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First ultrasound image acquisition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167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System-level integration of modules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Obtain correct ultrasound</a:t>
                      </a:r>
                      <a:r>
                        <a:rPr lang="en-US" sz="1400" baseline="0" dirty="0" smtClean="0"/>
                        <a:t> volume given volume of interest and location adjacent to ultrasound phantom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System</a:t>
                      </a:r>
                      <a:r>
                        <a:rPr lang="en-US" sz="1400" baseline="0" dirty="0" smtClean="0"/>
                        <a:t> testing and validation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Integrate</a:t>
                      </a:r>
                      <a:r>
                        <a:rPr lang="en-US" sz="1400" baseline="0" dirty="0" smtClean="0"/>
                        <a:t> existing modules with Kinect sensor plugin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Obtain correct ultrasound</a:t>
                      </a:r>
                      <a:r>
                        <a:rPr lang="en-US" sz="1400" baseline="0" dirty="0" smtClean="0"/>
                        <a:t> volume given only volume of interest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53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62913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Revised timeline</a:t>
            </a:r>
            <a:endParaRPr lang="en-US" dirty="0"/>
          </a:p>
        </p:txBody>
      </p:sp>
      <p:graphicFrame>
        <p:nvGraphicFramePr>
          <p:cNvPr id="6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9508504"/>
              </p:ext>
            </p:extLst>
          </p:nvPr>
        </p:nvGraphicFramePr>
        <p:xfrm>
          <a:off x="166817" y="1059507"/>
          <a:ext cx="11891833" cy="549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6983"/>
                <a:gridCol w="514350"/>
                <a:gridCol w="552450"/>
                <a:gridCol w="488950"/>
                <a:gridCol w="539750"/>
                <a:gridCol w="558800"/>
                <a:gridCol w="584200"/>
                <a:gridCol w="546100"/>
                <a:gridCol w="501650"/>
                <a:gridCol w="495300"/>
                <a:gridCol w="546100"/>
                <a:gridCol w="571500"/>
                <a:gridCol w="577850"/>
                <a:gridCol w="5778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Notes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Feb 13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Feb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Feb 27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 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 13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 27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 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 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 17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 24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May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May 8</a:t>
                      </a:r>
                      <a:endParaRPr lang="en-US" sz="1600" dirty="0"/>
                    </a:p>
                  </a:txBody>
                  <a:tcPr/>
                </a:tc>
              </a:tr>
              <a:tr h="2316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Learn</a:t>
                      </a:r>
                      <a:r>
                        <a:rPr lang="en-US" sz="1400" baseline="0" dirty="0" smtClean="0"/>
                        <a:t> ROS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Make</a:t>
                      </a:r>
                      <a:r>
                        <a:rPr lang="en-US" sz="1400" baseline="0" dirty="0" smtClean="0"/>
                        <a:t> first ROS node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1676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Set up ImFusion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1676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Perform</a:t>
                      </a:r>
                      <a:r>
                        <a:rPr lang="en-US" sz="1400" baseline="0" dirty="0" smtClean="0"/>
                        <a:t> literature review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First control of robot from ImFusion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ImFusion</a:t>
                      </a:r>
                      <a:r>
                        <a:rPr lang="en-US" sz="1400" baseline="0" dirty="0" smtClean="0"/>
                        <a:t> plugin for basic robot control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First</a:t>
                      </a:r>
                      <a:r>
                        <a:rPr lang="en-US" sz="1400" baseline="0" dirty="0" smtClean="0"/>
                        <a:t> image transformation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ImFusion plugin for image transformation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167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First ultrasound probe acquisition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167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System-level integration of modules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Obtain correct ultrasound</a:t>
                      </a:r>
                      <a:r>
                        <a:rPr lang="en-US" sz="1400" baseline="0" dirty="0" smtClean="0"/>
                        <a:t> volume given volume of interest and location adjacent to ultrasound phantom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System</a:t>
                      </a:r>
                      <a:r>
                        <a:rPr lang="en-US" sz="1400" baseline="0" dirty="0" smtClean="0"/>
                        <a:t> testing and validation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Integrate</a:t>
                      </a:r>
                      <a:r>
                        <a:rPr lang="en-US" sz="1400" baseline="0" dirty="0" smtClean="0"/>
                        <a:t> existing modules with Kinect sensor plugin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Obtain correct ultrasound</a:t>
                      </a:r>
                      <a:r>
                        <a:rPr lang="en-US" sz="1400" baseline="0" dirty="0" smtClean="0"/>
                        <a:t> volume given only volume of interest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647363"/>
              </p:ext>
            </p:extLst>
          </p:nvPr>
        </p:nvGraphicFramePr>
        <p:xfrm>
          <a:off x="5453063" y="3243263"/>
          <a:ext cx="1284287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Worksheet" r:id="rId3" imgW="1284113" imgH="369501" progId="Excel.Sheet.12">
                  <p:embed/>
                </p:oleObj>
              </mc:Choice>
              <mc:Fallback>
                <p:oleObj name="Worksheet" r:id="rId3" imgW="1284113" imgH="36950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53063" y="3243263"/>
                        <a:ext cx="1284287" cy="369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739325"/>
              </p:ext>
            </p:extLst>
          </p:nvPr>
        </p:nvGraphicFramePr>
        <p:xfrm>
          <a:off x="5453063" y="3243263"/>
          <a:ext cx="1284287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Worksheet" r:id="rId5" imgW="1284113" imgH="369501" progId="Excel.Sheet.12">
                  <p:embed/>
                </p:oleObj>
              </mc:Choice>
              <mc:Fallback>
                <p:oleObj name="Worksheet" r:id="rId5" imgW="1284113" imgH="36950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53063" y="3243263"/>
                        <a:ext cx="1284287" cy="369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226499"/>
              </p:ext>
            </p:extLst>
          </p:nvPr>
        </p:nvGraphicFramePr>
        <p:xfrm>
          <a:off x="5453063" y="3243263"/>
          <a:ext cx="1284287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7" name="Worksheet" r:id="rId6" imgW="1284113" imgH="369501" progId="Excel.Sheet.12">
                  <p:embed/>
                </p:oleObj>
              </mc:Choice>
              <mc:Fallback>
                <p:oleObj name="Worksheet" r:id="rId6" imgW="1284113" imgH="36950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53063" y="3243263"/>
                        <a:ext cx="1284287" cy="369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val 9"/>
          <p:cNvSpPr/>
          <p:nvPr/>
        </p:nvSpPr>
        <p:spPr>
          <a:xfrm>
            <a:off x="76200" y="2952750"/>
            <a:ext cx="2940050" cy="355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91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Dependencies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Resolved</a:t>
            </a:r>
          </a:p>
          <a:p>
            <a:pPr lvl="1"/>
            <a:r>
              <a:rPr lang="en-US" dirty="0" smtClean="0">
                <a:latin typeface="Cambria" panose="02040503050406030204" pitchFamily="18" charset="0"/>
              </a:rPr>
              <a:t>Ability to meet mentors</a:t>
            </a:r>
          </a:p>
          <a:p>
            <a:pPr lvl="1"/>
            <a:r>
              <a:rPr lang="en-US" dirty="0" smtClean="0">
                <a:latin typeface="Cambria" panose="02040503050406030204" pitchFamily="18" charset="0"/>
              </a:rPr>
              <a:t>Workstation with ImFusion and KUKA robot</a:t>
            </a:r>
          </a:p>
          <a:p>
            <a:pPr lvl="1"/>
            <a:r>
              <a:rPr lang="en-US" dirty="0" smtClean="0">
                <a:latin typeface="Cambria" panose="02040503050406030204" pitchFamily="18" charset="0"/>
              </a:rPr>
              <a:t>Ultrasound probe and phantoms</a:t>
            </a:r>
          </a:p>
          <a:p>
            <a:pPr lvl="1"/>
            <a:r>
              <a:rPr lang="en-US" dirty="0" smtClean="0">
                <a:latin typeface="Cambria" panose="02040503050406030204" pitchFamily="18" charset="0"/>
              </a:rPr>
              <a:t>Kinect sensor</a:t>
            </a:r>
          </a:p>
          <a:p>
            <a:r>
              <a:rPr lang="en-US" dirty="0" smtClean="0">
                <a:latin typeface="Cambria" panose="02040503050406030204" pitchFamily="18" charset="0"/>
              </a:rPr>
              <a:t>Additional</a:t>
            </a:r>
          </a:p>
          <a:p>
            <a:pPr lvl="1"/>
            <a:r>
              <a:rPr lang="en-US" dirty="0" smtClean="0">
                <a:latin typeface="Cambria" panose="02040503050406030204" pitchFamily="18" charset="0"/>
              </a:rPr>
              <a:t>Collaborate with other students to create ROS node for KUKA Sunrise </a:t>
            </a:r>
          </a:p>
        </p:txBody>
      </p:sp>
    </p:spTree>
    <p:extLst>
      <p:ext uri="{BB962C8B-B14F-4D97-AF65-F5344CB8AC3E}">
        <p14:creationId xmlns:p14="http://schemas.microsoft.com/office/powerpoint/2010/main" val="40633413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Reading list</a:t>
            </a:r>
            <a:endParaRPr lang="en-US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Abolmaesumi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P,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Salcudean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SE, Zhu WH. Visual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servoing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for robot-assisted diagnostic ultrasound. 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Proc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 22nd 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Annu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Int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Conf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 IEEE 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Eng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 Med 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Biol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Soc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 (Cat No00CH37143)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2000;4:2532-2535. doi:10.1109/IEMBS.2000.901348</a:t>
            </a:r>
            <a:r>
              <a:rPr lang="en-US" sz="18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Abolmaesumi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P,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Salcudean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S,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Sirouspour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MR,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DiMaio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SP. Image-guided control of a robot for medical ultrasound. 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IEEE Trans Robot 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Autom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2002;18(1):11-23. doi:10.1109/70.988970</a:t>
            </a:r>
            <a:r>
              <a:rPr lang="en-US" sz="18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Bischoff R,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Kurth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J, Schreiber G, et al. The KUKA-DLR Lightweight Robot arm – a new reference platform for robotics research and manufacturing. In: 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Joint 41th 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Internatiional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 Symposium on Robotics and 6th German Conference on Robotics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.; 2010:741-748</a:t>
            </a:r>
            <a:r>
              <a:rPr lang="en-US" sz="18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Chaumette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F, Hutchinson S. Visual Servo Control. 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IEEE Robot 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Autom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 Mag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2007;1(March):109-118</a:t>
            </a:r>
            <a:r>
              <a:rPr lang="en-US" sz="18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Chatelain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P,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Krupa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A,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Navab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N. Optimization of ultrasound image quality via visual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servoing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2015</a:t>
            </a:r>
            <a:r>
              <a:rPr lang="en-US" sz="18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Choset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H. 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Principles of Robot Motion: Theory, Algorithms, and Implementation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(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Choset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HM, ed.). MIT Press; 2005:603. Available at: http://books.google.com/books?id=S3biKR21i-QC&amp;pgis=1. Accessed October 27, 2014</a:t>
            </a:r>
            <a:r>
              <a:rPr lang="en-US" sz="18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38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/>
        </p:nvSpPr>
        <p:spPr>
          <a:xfrm>
            <a:off x="838200" y="27031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Cambria" panose="02040503050406030204" pitchFamily="18" charset="0"/>
              </a:rPr>
              <a:t>Topic – Ultrasound Visual </a:t>
            </a:r>
            <a:r>
              <a:rPr lang="en-US" dirty="0" err="1" smtClean="0">
                <a:latin typeface="Cambria" panose="02040503050406030204" pitchFamily="18" charset="0"/>
              </a:rPr>
              <a:t>Servoing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/>
        </p:nvSpPr>
        <p:spPr>
          <a:xfrm>
            <a:off x="838200" y="1586282"/>
            <a:ext cx="9084276" cy="17989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Cambria" panose="02040503050406030204" pitchFamily="18" charset="0"/>
              </a:rPr>
              <a:t>Automatic feedback control of robot as a function of input image and reference image</a:t>
            </a:r>
          </a:p>
          <a:p>
            <a:r>
              <a:rPr lang="en-US" dirty="0" smtClean="0">
                <a:latin typeface="Cambria" panose="02040503050406030204" pitchFamily="18" charset="0"/>
              </a:rPr>
              <a:t>Use current ultrasound volume to automatically move robotic ultrasound probe to volume of interest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818" y="3560538"/>
            <a:ext cx="6848475" cy="30099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476837" y="4424157"/>
            <a:ext cx="1212850" cy="1250950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Current ultrasound volume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529174" y="4424157"/>
            <a:ext cx="1231900" cy="1250950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Volume of interest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9" idx="3"/>
            <a:endCxn id="10" idx="1"/>
          </p:cNvCxnSpPr>
          <p:nvPr/>
        </p:nvCxnSpPr>
        <p:spPr>
          <a:xfrm>
            <a:off x="9689687" y="5049632"/>
            <a:ext cx="83948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210137" y="5687104"/>
            <a:ext cx="176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Current position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0383124" y="5682547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Final position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9689687" y="4613970"/>
            <a:ext cx="749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Move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718478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Reading list</a:t>
            </a:r>
            <a:endParaRPr lang="en-US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Conti 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F, Park J,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Khatib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O. Interface Design and Control Strategies for a Robot Assisted Ultrasonic Examination System.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Khatib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O, Kumar V,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Sukhatme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G, eds. 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Exp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 Robot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2014;79:97-113. doi:10.1007/978-3-642-28572-1</a:t>
            </a:r>
            <a:r>
              <a:rPr lang="en-US" sz="18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Fuerst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B,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Hennersperger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C,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Navab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N. DRAFT : Towards MRI-Based Autonomous Robotic US Acquisition : A First Feasibility Study</a:t>
            </a:r>
            <a:r>
              <a:rPr lang="en-US" sz="18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Gardiazabal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J, Esposito M,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Matthies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P, et al. Towards Personalized Interventional SPECT-CT Imaging. In: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Golland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P,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Hata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N,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Barillot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C,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Hornegger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J, Howe R, eds. 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Medical Image Computing and Computer-Assisted Intervention – MICCAI 2014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.Vol 8673. Lecture Notes in Computer Science. Cham: Springer International Publishing; 2014:504-511. doi:10.1007/978-3-319-10404-1</a:t>
            </a:r>
            <a:r>
              <a:rPr lang="en-US" sz="18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Janvier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M-A, Durand L-G, Cardinal M-HR, et al. Performance evaluation of a medical robotic 3D-ultrasound imaging system. 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Med Image Anal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2008;12(3):275-90. doi:10.1016/j.media.2007.10.006</a:t>
            </a:r>
            <a:r>
              <a:rPr lang="en-US" sz="18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Krupa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A. Automatic calibration of a robotized 3D ultrasound imaging system by visual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servoing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In: 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IEEE International Conference on Robotics and Automation, 2006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.Vol 2006.; 2006:4136-4141. doi:10.1109/ROBOT.2006.1642338.</a:t>
            </a:r>
          </a:p>
        </p:txBody>
      </p:sp>
    </p:spTree>
    <p:extLst>
      <p:ext uri="{BB962C8B-B14F-4D97-AF65-F5344CB8AC3E}">
        <p14:creationId xmlns:p14="http://schemas.microsoft.com/office/powerpoint/2010/main" val="41713279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Reading list</a:t>
            </a:r>
            <a:endParaRPr lang="en-US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Nakadate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R, Matsunaga Y, Solis J. Development of a robot assisted carotid blood flow measurement system. 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Mech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 Mach Theory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2011;46(8):1066-1083. Available at: http://www.sciencedirect.com/science/article/pii/S0094114X11000607. Accessed August 25, 2014</a:t>
            </a:r>
            <a:r>
              <a:rPr lang="en-US" sz="18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Schreiber G, Stemmer A, Bischoff R. The Fast Research Interface for the KUKA Lightweight Robot. In: 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IEEE Workshop on Innovative Robot Control Architectures for Demanding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ICRA; 2010:15-21</a:t>
            </a:r>
            <a:r>
              <a:rPr lang="en-US" sz="18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Shepherd S,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Buchstab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A. KUKA Robots On-Site. McGee W, Ponce de Leon M, eds. 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Robot 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Fabr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Archit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 Art Des 2014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2014:373-380. doi:10.1007/978-3-319-04663-1</a:t>
            </a:r>
            <a:r>
              <a:rPr lang="en-US" sz="18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Tauscher S,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Tokuda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J, Schreiber G, Neff T,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Hata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N,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Ortmaier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T.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OpenIGTLink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interface for state control and </a:t>
            </a:r>
            <a:r>
              <a:rPr lang="en-US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visualisation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of a robot for image-guided therapy systems. 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Int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 J 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Comput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 Assist </a:t>
            </a:r>
            <a:r>
              <a:rPr lang="en-US" sz="1800" i="1" dirty="0" err="1">
                <a:latin typeface="Cambria" panose="02040503050406030204" pitchFamily="18" charset="0"/>
                <a:cs typeface="Times New Roman" panose="02020603050405020304" pitchFamily="18" charset="0"/>
              </a:rPr>
              <a:t>Radiol</a:t>
            </a:r>
            <a:r>
              <a:rPr lang="en-US" sz="1800" i="1" dirty="0">
                <a:latin typeface="Cambria" panose="02040503050406030204" pitchFamily="18" charset="0"/>
                <a:cs typeface="Times New Roman" panose="02020603050405020304" pitchFamily="18" charset="0"/>
              </a:rPr>
              <a:t> Surg</a:t>
            </a:r>
            <a:r>
              <a:rPr lang="en-US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2014. doi:10.1007/s11548-014-1081-1.</a:t>
            </a:r>
          </a:p>
        </p:txBody>
      </p:sp>
    </p:spTree>
    <p:extLst>
      <p:ext uri="{BB962C8B-B14F-4D97-AF65-F5344CB8AC3E}">
        <p14:creationId xmlns:p14="http://schemas.microsoft.com/office/powerpoint/2010/main" val="28269572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Thank You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129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847178" y="1595877"/>
            <a:ext cx="6500987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ambria" panose="02040503050406030204" pitchFamily="18" charset="0"/>
              </a:rPr>
              <a:t>Doctor chooses volume of interest within reference image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ambria" panose="02040503050406030204" pitchFamily="18" charset="0"/>
              </a:rPr>
              <a:t>Use current ultrasound volume to find transformation to volume of interest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ambria" panose="02040503050406030204" pitchFamily="18" charset="0"/>
              </a:rPr>
              <a:t>Move ultrasound probe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ambria" panose="02040503050406030204" pitchFamily="18" charset="0"/>
              </a:rPr>
              <a:t>Repeat 2-3 until error is small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27" name="Title 1"/>
          <p:cNvSpPr>
            <a:spLocks noGrp="1"/>
          </p:cNvSpPr>
          <p:nvPr/>
        </p:nvSpPr>
        <p:spPr>
          <a:xfrm>
            <a:off x="838200" y="27031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Cambria" panose="02040503050406030204" pitchFamily="18" charset="0"/>
              </a:rPr>
              <a:t>Topic – Ultrasound Visual </a:t>
            </a:r>
            <a:r>
              <a:rPr lang="en-US" dirty="0" err="1" smtClean="0">
                <a:latin typeface="Cambria" panose="02040503050406030204" pitchFamily="18" charset="0"/>
              </a:rPr>
              <a:t>Servoing</a:t>
            </a:r>
            <a:endParaRPr lang="en-US" dirty="0">
              <a:latin typeface="Cambria" panose="02040503050406030204" pitchFamily="18" charset="0"/>
            </a:endParaRPr>
          </a:p>
        </p:txBody>
      </p:sp>
      <p:pic>
        <p:nvPicPr>
          <p:cNvPr id="45" name="Picture 4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4100" y="3721100"/>
            <a:ext cx="5721351" cy="2961205"/>
          </a:xfrm>
          <a:prstGeom prst="rect">
            <a:avLst/>
          </a:prstGeom>
        </p:spPr>
      </p:pic>
      <p:sp>
        <p:nvSpPr>
          <p:cNvPr id="46" name="Oval 45"/>
          <p:cNvSpPr/>
          <p:nvPr/>
        </p:nvSpPr>
        <p:spPr>
          <a:xfrm>
            <a:off x="9137650" y="4464050"/>
            <a:ext cx="605820" cy="439305"/>
          </a:xfrm>
          <a:prstGeom prst="ellipse">
            <a:avLst/>
          </a:prstGeom>
          <a:solidFill>
            <a:schemeClr val="bg1">
              <a:alpha val="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7" name="Text Box 2"/>
          <p:cNvSpPr txBox="1">
            <a:spLocks noChangeArrowheads="1"/>
          </p:cNvSpPr>
          <p:nvPr/>
        </p:nvSpPr>
        <p:spPr bwMode="auto">
          <a:xfrm>
            <a:off x="10522017" y="3169568"/>
            <a:ext cx="1498534" cy="643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Volume of interest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9743470" y="3987800"/>
            <a:ext cx="988032" cy="6286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56" idx="1"/>
          </p:cNvCxnSpPr>
          <p:nvPr/>
        </p:nvCxnSpPr>
        <p:spPr>
          <a:xfrm flipH="1" flipV="1">
            <a:off x="10033000" y="5581650"/>
            <a:ext cx="628750" cy="44874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2"/>
          <p:cNvSpPr txBox="1">
            <a:spLocks noChangeArrowheads="1"/>
          </p:cNvSpPr>
          <p:nvPr/>
        </p:nvSpPr>
        <p:spPr bwMode="auto">
          <a:xfrm>
            <a:off x="10661750" y="5708611"/>
            <a:ext cx="1498534" cy="643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 image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6996608" y="3317428"/>
            <a:ext cx="1466464" cy="1528777"/>
            <a:chOff x="3314238" y="2390894"/>
            <a:chExt cx="1466464" cy="1528777"/>
          </a:xfrm>
        </p:grpSpPr>
        <p:pic>
          <p:nvPicPr>
            <p:cNvPr id="58" name="Picture 57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14238" y="2390894"/>
              <a:ext cx="1466464" cy="1040964"/>
            </a:xfrm>
            <a:prstGeom prst="rect">
              <a:avLst/>
            </a:prstGeom>
          </p:spPr>
        </p:pic>
        <p:sp>
          <p:nvSpPr>
            <p:cNvPr id="59" name="Trapezoid 58"/>
            <p:cNvSpPr/>
            <p:nvPr/>
          </p:nvSpPr>
          <p:spPr>
            <a:xfrm>
              <a:off x="3657600" y="3332847"/>
              <a:ext cx="762484" cy="586824"/>
            </a:xfrm>
            <a:prstGeom prst="trapezoid">
              <a:avLst>
                <a:gd name="adj" fmla="val 34709"/>
              </a:avLst>
            </a:prstGeom>
            <a:solidFill>
              <a:schemeClr val="bg1">
                <a:alpha val="1000"/>
              </a:schemeClr>
            </a:solidFill>
            <a:ln w="38100">
              <a:noFill/>
            </a:ln>
            <a:effectLst>
              <a:glow rad="2032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cxnSp>
        <p:nvCxnSpPr>
          <p:cNvPr id="62" name="Straight Arrow Connector 61"/>
          <p:cNvCxnSpPr>
            <a:stCxn id="64" idx="2"/>
            <a:endCxn id="58" idx="0"/>
          </p:cNvCxnSpPr>
          <p:nvPr/>
        </p:nvCxnSpPr>
        <p:spPr>
          <a:xfrm flipH="1">
            <a:off x="7729840" y="2307020"/>
            <a:ext cx="815978" cy="10104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2"/>
          <p:cNvSpPr txBox="1">
            <a:spLocks noChangeArrowheads="1"/>
          </p:cNvSpPr>
          <p:nvPr/>
        </p:nvSpPr>
        <p:spPr bwMode="auto">
          <a:xfrm>
            <a:off x="7348165" y="1663452"/>
            <a:ext cx="2395305" cy="643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Ultrasound probe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9" name="Trapezoid 68"/>
          <p:cNvSpPr/>
          <p:nvPr/>
        </p:nvSpPr>
        <p:spPr>
          <a:xfrm>
            <a:off x="7463900" y="4616512"/>
            <a:ext cx="762483" cy="586824"/>
          </a:xfrm>
          <a:prstGeom prst="trapezoid">
            <a:avLst>
              <a:gd name="adj" fmla="val 34709"/>
            </a:avLst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0" name="Trapezoid 69"/>
          <p:cNvSpPr/>
          <p:nvPr/>
        </p:nvSpPr>
        <p:spPr>
          <a:xfrm>
            <a:off x="7282383" y="4482868"/>
            <a:ext cx="762483" cy="586824"/>
          </a:xfrm>
          <a:prstGeom prst="trapezoid">
            <a:avLst>
              <a:gd name="adj" fmla="val 34709"/>
            </a:avLst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cxnSp>
        <p:nvCxnSpPr>
          <p:cNvPr id="71" name="Straight Arrow Connector 70"/>
          <p:cNvCxnSpPr>
            <a:stCxn id="74" idx="3"/>
            <a:endCxn id="69" idx="1"/>
          </p:cNvCxnSpPr>
          <p:nvPr/>
        </p:nvCxnSpPr>
        <p:spPr>
          <a:xfrm flipV="1">
            <a:off x="6331579" y="4909924"/>
            <a:ext cx="1234161" cy="11377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Box 2"/>
          <p:cNvSpPr txBox="1">
            <a:spLocks noChangeArrowheads="1"/>
          </p:cNvSpPr>
          <p:nvPr/>
        </p:nvSpPr>
        <p:spPr bwMode="auto">
          <a:xfrm>
            <a:off x="4762500" y="5689150"/>
            <a:ext cx="1569079" cy="717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Ultrasound volume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6" name="Straight Arrow Connector 75"/>
          <p:cNvCxnSpPr>
            <a:endCxn id="46" idx="2"/>
          </p:cNvCxnSpPr>
          <p:nvPr/>
        </p:nvCxnSpPr>
        <p:spPr>
          <a:xfrm flipV="1">
            <a:off x="7857118" y="4683703"/>
            <a:ext cx="1280532" cy="229324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2"/>
          <p:cNvSpPr txBox="1">
            <a:spLocks noChangeArrowheads="1"/>
          </p:cNvSpPr>
          <p:nvPr/>
        </p:nvSpPr>
        <p:spPr bwMode="auto">
          <a:xfrm>
            <a:off x="8385174" y="4778559"/>
            <a:ext cx="1188358" cy="36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R, t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161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847178" y="1595877"/>
            <a:ext cx="9198522" cy="4351338"/>
          </a:xfrm>
        </p:spPr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During procedure, reference image differs from current anatomy due to deformations and organ movement</a:t>
            </a:r>
          </a:p>
          <a:p>
            <a:r>
              <a:rPr lang="en-US" dirty="0" smtClean="0">
                <a:latin typeface="Cambria" panose="02040503050406030204" pitchFamily="18" charset="0"/>
              </a:rPr>
              <a:t>Robotic ultrasound provides superior dexterity relative to hand-held ultrasound and allows 3D reconstruction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27" name="Title 1"/>
          <p:cNvSpPr>
            <a:spLocks noGrp="1"/>
          </p:cNvSpPr>
          <p:nvPr/>
        </p:nvSpPr>
        <p:spPr>
          <a:xfrm>
            <a:off x="838200" y="27031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Cambria" panose="02040503050406030204" pitchFamily="18" charset="0"/>
              </a:rPr>
              <a:t>Motivation</a:t>
            </a:r>
            <a:endParaRPr lang="en-US" dirty="0">
              <a:latin typeface="Cambria" panose="02040503050406030204" pitchFamily="18" charset="0"/>
            </a:endParaRPr>
          </a:p>
        </p:txBody>
      </p:sp>
      <p:pic>
        <p:nvPicPr>
          <p:cNvPr id="21" name="Picture 20" descr="http://music.runmc-radiology.nl/images/thumb/e/e0/Fusion.jpg/500px-Fusion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50" y="3420110"/>
            <a:ext cx="4762500" cy="3307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251" y="3470543"/>
            <a:ext cx="4311649" cy="3241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551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/>
        </p:nvSpPr>
        <p:spPr>
          <a:xfrm>
            <a:off x="921315" y="20109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Cambria" panose="02040503050406030204" pitchFamily="18" charset="0"/>
              </a:rPr>
              <a:t>Project Goal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22" name="Content Placeholder 2"/>
          <p:cNvSpPr>
            <a:spLocks noGrp="1"/>
          </p:cNvSpPr>
          <p:nvPr/>
        </p:nvSpPr>
        <p:spPr>
          <a:xfrm>
            <a:off x="921315" y="1526659"/>
            <a:ext cx="9724769" cy="866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Cambria" panose="02040503050406030204" pitchFamily="18" charset="0"/>
              </a:rPr>
              <a:t>ImFusion plugin that uses visual servo control of KUKA robot to move ultrasound probe to volume of interest </a:t>
            </a:r>
            <a:endParaRPr lang="en-US" dirty="0">
              <a:latin typeface="Cambria" panose="02040503050406030204" pitchFamily="18" charset="0"/>
            </a:endParaRPr>
          </a:p>
        </p:txBody>
      </p:sp>
      <p:pic>
        <p:nvPicPr>
          <p:cNvPr id="37" name="Picture 36" descr="http://www.imfusion.de/images/Screenshot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900" y="2852222"/>
            <a:ext cx="6686549" cy="3576379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Picture 3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84" y="2852222"/>
            <a:ext cx="2774950" cy="3576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098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System Setup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1976438"/>
            <a:ext cx="3321050" cy="463550"/>
          </a:xfrm>
          <a:prstGeom prst="rect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User interface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7406" y="2900363"/>
            <a:ext cx="3321844" cy="476249"/>
          </a:xfrm>
          <a:prstGeom prst="rect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Workstation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10" name="Straight Arrow Connector 9"/>
          <p:cNvCxnSpPr>
            <a:stCxn id="5" idx="2"/>
            <a:endCxn id="6" idx="0"/>
          </p:cNvCxnSpPr>
          <p:nvPr/>
        </p:nvCxnSpPr>
        <p:spPr>
          <a:xfrm flipH="1">
            <a:off x="2498328" y="2439988"/>
            <a:ext cx="397" cy="460375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37404" y="3823496"/>
            <a:ext cx="3321845" cy="441324"/>
          </a:xfrm>
          <a:prstGeom prst="rect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KUKA robot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12" name="Straight Arrow Connector 11"/>
          <p:cNvCxnSpPr>
            <a:stCxn id="6" idx="2"/>
            <a:endCxn id="11" idx="0"/>
          </p:cNvCxnSpPr>
          <p:nvPr/>
        </p:nvCxnSpPr>
        <p:spPr>
          <a:xfrm flipH="1">
            <a:off x="2498327" y="3376612"/>
            <a:ext cx="1" cy="446884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837404" y="4705350"/>
            <a:ext cx="3321845" cy="460375"/>
          </a:xfrm>
          <a:prstGeom prst="rect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Ultrasound probe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17" name="Straight Arrow Connector 16"/>
          <p:cNvCxnSpPr>
            <a:stCxn id="11" idx="2"/>
            <a:endCxn id="16" idx="0"/>
          </p:cNvCxnSpPr>
          <p:nvPr/>
        </p:nvCxnSpPr>
        <p:spPr>
          <a:xfrm>
            <a:off x="2498327" y="4264820"/>
            <a:ext cx="0" cy="440530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837405" y="5613400"/>
            <a:ext cx="3321845" cy="508000"/>
          </a:xfrm>
          <a:prstGeom prst="rect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Ultrasound phantom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27" name="Straight Arrow Connector 26"/>
          <p:cNvCxnSpPr>
            <a:stCxn id="16" idx="2"/>
            <a:endCxn id="21" idx="0"/>
          </p:cNvCxnSpPr>
          <p:nvPr/>
        </p:nvCxnSpPr>
        <p:spPr>
          <a:xfrm>
            <a:off x="2498327" y="5165725"/>
            <a:ext cx="1" cy="447675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4495800" y="1976438"/>
            <a:ext cx="3412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mbria" panose="02040503050406030204" pitchFamily="18" charset="0"/>
              </a:rPr>
              <a:t>Select volume of interest</a:t>
            </a:r>
            <a:endParaRPr lang="en-US" sz="2400" dirty="0">
              <a:latin typeface="Cambria" panose="02040503050406030204" pitchFamily="18" charset="0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4517647" y="4720153"/>
            <a:ext cx="3575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mbria" panose="02040503050406030204" pitchFamily="18" charset="0"/>
              </a:rPr>
              <a:t>Acquire ultrasound image</a:t>
            </a:r>
            <a:endParaRPr lang="en-US" sz="2400" dirty="0">
              <a:latin typeface="Cambria" panose="02040503050406030204" pitchFamily="18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4517647" y="2953821"/>
            <a:ext cx="3907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mbria" panose="02040503050406030204" pitchFamily="18" charset="0"/>
              </a:rPr>
              <a:t>Visual servo control of robot</a:t>
            </a:r>
            <a:endParaRPr lang="en-US" sz="2400" dirty="0">
              <a:latin typeface="Cambria" panose="02040503050406030204" pitchFamily="18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517647" y="3836987"/>
            <a:ext cx="70063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mbria" panose="02040503050406030204" pitchFamily="18" charset="0"/>
              </a:rPr>
              <a:t>Movement of ultrasound probe and current position</a:t>
            </a:r>
            <a:endParaRPr lang="en-US" sz="2400" dirty="0">
              <a:latin typeface="Cambria" panose="02040503050406030204" pitchFamily="18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4495800" y="5682734"/>
            <a:ext cx="48689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mbria" panose="02040503050406030204" pitchFamily="18" charset="0"/>
              </a:rPr>
              <a:t>Experimental testing and validation</a:t>
            </a:r>
            <a:endParaRPr lang="en-US" sz="2400" dirty="0">
              <a:latin typeface="Cambria" panose="02040503050406030204" pitchFamily="18" charset="0"/>
            </a:endParaRPr>
          </a:p>
        </p:txBody>
      </p:sp>
      <p:sp>
        <p:nvSpPr>
          <p:cNvPr id="3" name="Arc 2"/>
          <p:cNvSpPr/>
          <p:nvPr/>
        </p:nvSpPr>
        <p:spPr>
          <a:xfrm flipH="1">
            <a:off x="259729" y="3084684"/>
            <a:ext cx="846438" cy="1850040"/>
          </a:xfrm>
          <a:prstGeom prst="arc">
            <a:avLst>
              <a:gd name="adj1" fmla="val 16172473"/>
              <a:gd name="adj2" fmla="val 6053659"/>
            </a:avLst>
          </a:prstGeom>
          <a:ln w="22225">
            <a:solidFill>
              <a:schemeClr val="tx1"/>
            </a:solidFill>
            <a:head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 rot="5400000">
            <a:off x="718274" y="3006196"/>
            <a:ext cx="96965" cy="167617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46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77685" y="925248"/>
            <a:ext cx="10711015" cy="5108840"/>
            <a:chOff x="477685" y="925248"/>
            <a:chExt cx="10711015" cy="5108840"/>
          </a:xfrm>
        </p:grpSpPr>
        <p:sp>
          <p:nvSpPr>
            <p:cNvPr id="4" name="Rectangle 3"/>
            <p:cNvSpPr/>
            <p:nvPr/>
          </p:nvSpPr>
          <p:spPr>
            <a:xfrm>
              <a:off x="6326021" y="2814800"/>
              <a:ext cx="1333500" cy="54102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Interpolator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" name="Straight Arrow Connector 4"/>
            <p:cNvCxnSpPr>
              <a:stCxn id="24" idx="3"/>
              <a:endCxn id="25" idx="1"/>
            </p:cNvCxnSpPr>
            <p:nvPr/>
          </p:nvCxnSpPr>
          <p:spPr>
            <a:xfrm flipV="1">
              <a:off x="2278919" y="3085310"/>
              <a:ext cx="1183887" cy="6350"/>
            </a:xfrm>
            <a:prstGeom prst="straightConnector1">
              <a:avLst/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Rectangle 5"/>
            <p:cNvSpPr/>
            <p:nvPr/>
          </p:nvSpPr>
          <p:spPr>
            <a:xfrm>
              <a:off x="8181491" y="4373923"/>
              <a:ext cx="1798320" cy="51816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Is |T| small?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Straight Arrow Connector 6"/>
            <p:cNvCxnSpPr>
              <a:stCxn id="6" idx="1"/>
              <a:endCxn id="14" idx="3"/>
            </p:cNvCxnSpPr>
            <p:nvPr/>
          </p:nvCxnSpPr>
          <p:spPr>
            <a:xfrm flipH="1">
              <a:off x="7355500" y="4633003"/>
              <a:ext cx="825991" cy="10681"/>
            </a:xfrm>
            <a:prstGeom prst="straightConnector1">
              <a:avLst/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8181491" y="5369289"/>
              <a:ext cx="1798320" cy="51816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END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Straight Arrow Connector 8"/>
            <p:cNvCxnSpPr>
              <a:stCxn id="6" idx="2"/>
              <a:endCxn id="8" idx="0"/>
            </p:cNvCxnSpPr>
            <p:nvPr/>
          </p:nvCxnSpPr>
          <p:spPr>
            <a:xfrm>
              <a:off x="9080651" y="4892083"/>
              <a:ext cx="0" cy="477206"/>
            </a:xfrm>
            <a:prstGeom prst="straightConnector1">
              <a:avLst/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7534865" y="4295731"/>
              <a:ext cx="5276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</a:t>
              </a:r>
              <a:endPara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212254" y="5020672"/>
              <a:ext cx="5276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yes</a:t>
              </a:r>
              <a:endPara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Straight Arrow Connector 77"/>
            <p:cNvCxnSpPr/>
            <p:nvPr/>
          </p:nvCxnSpPr>
          <p:spPr>
            <a:xfrm>
              <a:off x="2259073" y="2925711"/>
              <a:ext cx="1203733" cy="166183"/>
            </a:xfrm>
            <a:prstGeom prst="bentConnector3">
              <a:avLst>
                <a:gd name="adj1" fmla="val 50396"/>
              </a:avLst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477685" y="5376929"/>
              <a:ext cx="1798320" cy="51816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KUKA Robot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734345" y="4317294"/>
              <a:ext cx="1621155" cy="65278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kern="1200" dirty="0" smtClean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ImFusion ROS node</a:t>
              </a: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66295" y="4316379"/>
              <a:ext cx="1621155" cy="65278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00" kern="1200" dirty="0" smtClean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ROS core</a:t>
              </a: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677259" y="5309339"/>
              <a:ext cx="2203450" cy="65278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FFFFFF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Sunrise.Connectivity </a:t>
              </a:r>
              <a:r>
                <a:rPr lang="en-US" dirty="0">
                  <a:solidFill>
                    <a:srgbClr val="FFFFFF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ROS node</a:t>
              </a:r>
              <a:endParaRPr lang="en-US" sz="12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466753" y="3713723"/>
              <a:ext cx="5474980" cy="2320365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85534" y="2138763"/>
              <a:ext cx="5361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046769" y="1481896"/>
              <a:ext cx="1158240" cy="92844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Volume of interest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413901" y="2814800"/>
              <a:ext cx="1333500" cy="54102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Transform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13901" y="1675610"/>
              <a:ext cx="1333500" cy="54102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Optimizer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599" y="2325850"/>
              <a:ext cx="1798320" cy="153161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“Tracked” ultrasound slices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462806" y="2788130"/>
              <a:ext cx="2148840" cy="59436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3D ultrasound image compounding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326021" y="1656560"/>
              <a:ext cx="1325880" cy="57912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Similarity measure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7" name="Straight Arrow Connector 26"/>
            <p:cNvCxnSpPr>
              <a:stCxn id="21" idx="3"/>
              <a:endCxn id="26" idx="1"/>
            </p:cNvCxnSpPr>
            <p:nvPr/>
          </p:nvCxnSpPr>
          <p:spPr>
            <a:xfrm>
              <a:off x="5205009" y="1946120"/>
              <a:ext cx="1121012" cy="0"/>
            </a:xfrm>
            <a:prstGeom prst="straightConnector1">
              <a:avLst/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4" idx="0"/>
              <a:endCxn id="26" idx="2"/>
            </p:cNvCxnSpPr>
            <p:nvPr/>
          </p:nvCxnSpPr>
          <p:spPr>
            <a:xfrm flipH="1" flipV="1">
              <a:off x="6988961" y="2235680"/>
              <a:ext cx="3810" cy="579120"/>
            </a:xfrm>
            <a:prstGeom prst="straightConnector1">
              <a:avLst/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6" idx="3"/>
              <a:endCxn id="23" idx="1"/>
            </p:cNvCxnSpPr>
            <p:nvPr/>
          </p:nvCxnSpPr>
          <p:spPr>
            <a:xfrm>
              <a:off x="7651901" y="1946120"/>
              <a:ext cx="762000" cy="0"/>
            </a:xfrm>
            <a:prstGeom prst="straightConnector1">
              <a:avLst/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23" idx="2"/>
              <a:endCxn id="22" idx="0"/>
            </p:cNvCxnSpPr>
            <p:nvPr/>
          </p:nvCxnSpPr>
          <p:spPr>
            <a:xfrm>
              <a:off x="9080651" y="2216630"/>
              <a:ext cx="0" cy="598170"/>
            </a:xfrm>
            <a:prstGeom prst="straightConnector1">
              <a:avLst/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22" idx="1"/>
              <a:endCxn id="4" idx="3"/>
            </p:cNvCxnSpPr>
            <p:nvPr/>
          </p:nvCxnSpPr>
          <p:spPr>
            <a:xfrm flipH="1">
              <a:off x="7687874" y="3085310"/>
              <a:ext cx="726027" cy="0"/>
            </a:xfrm>
            <a:prstGeom prst="straightConnector1">
              <a:avLst/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25" idx="3"/>
              <a:endCxn id="4" idx="1"/>
            </p:cNvCxnSpPr>
            <p:nvPr/>
          </p:nvCxnSpPr>
          <p:spPr>
            <a:xfrm>
              <a:off x="5611646" y="3085310"/>
              <a:ext cx="742728" cy="0"/>
            </a:xfrm>
            <a:prstGeom prst="straightConnector1">
              <a:avLst/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2" idx="2"/>
              <a:endCxn id="6" idx="0"/>
            </p:cNvCxnSpPr>
            <p:nvPr/>
          </p:nvCxnSpPr>
          <p:spPr>
            <a:xfrm>
              <a:off x="9080651" y="3355820"/>
              <a:ext cx="0" cy="1018103"/>
            </a:xfrm>
            <a:prstGeom prst="straightConnector1">
              <a:avLst/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4537226" y="1113278"/>
              <a:ext cx="5361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375526" y="2445468"/>
              <a:ext cx="5361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6498503" y="1210793"/>
                  <a:ext cx="99390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14:m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</m:oMath>
                  </a14:m>
                  <a:r>
                    <a:rPr lang="en-US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T(B)</a:t>
                  </a:r>
                  <a:endPara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98503" y="1210793"/>
                  <a:ext cx="993909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4908" t="-10000" r="-2454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TextBox 36"/>
            <p:cNvSpPr txBox="1"/>
            <p:nvPr/>
          </p:nvSpPr>
          <p:spPr>
            <a:xfrm>
              <a:off x="7056707" y="2494760"/>
              <a:ext cx="6533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T(B)</a:t>
              </a:r>
              <a:endPara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9614051" y="2362136"/>
                  <a:ext cx="1314450" cy="5852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mr>
                            </m:m>
                          </m:e>
                        </m:d>
                      </m:oMath>
                    </m:oMathPara>
                  </a14:m>
                  <a:endPara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14051" y="2362136"/>
                  <a:ext cx="1314450" cy="585288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9" name="Straight Arrow Connector 74"/>
            <p:cNvCxnSpPr>
              <a:endCxn id="25" idx="1"/>
            </p:cNvCxnSpPr>
            <p:nvPr/>
          </p:nvCxnSpPr>
          <p:spPr>
            <a:xfrm flipV="1">
              <a:off x="2272370" y="3085310"/>
              <a:ext cx="1190436" cy="146129"/>
            </a:xfrm>
            <a:prstGeom prst="bentConnector3">
              <a:avLst>
                <a:gd name="adj1" fmla="val 50000"/>
              </a:avLst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74"/>
            <p:cNvCxnSpPr>
              <a:endCxn id="25" idx="1"/>
            </p:cNvCxnSpPr>
            <p:nvPr/>
          </p:nvCxnSpPr>
          <p:spPr>
            <a:xfrm flipV="1">
              <a:off x="2272370" y="3085310"/>
              <a:ext cx="1190436" cy="322148"/>
            </a:xfrm>
            <a:prstGeom prst="bentConnector3">
              <a:avLst>
                <a:gd name="adj1" fmla="val 50000"/>
              </a:avLst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74"/>
            <p:cNvCxnSpPr/>
            <p:nvPr/>
          </p:nvCxnSpPr>
          <p:spPr>
            <a:xfrm>
              <a:off x="2268996" y="2788130"/>
              <a:ext cx="1200359" cy="297180"/>
            </a:xfrm>
            <a:prstGeom prst="bentConnector3">
              <a:avLst>
                <a:gd name="adj1" fmla="val 50000"/>
              </a:avLst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74"/>
            <p:cNvCxnSpPr/>
            <p:nvPr/>
          </p:nvCxnSpPr>
          <p:spPr>
            <a:xfrm>
              <a:off x="2259073" y="2651842"/>
              <a:ext cx="1213656" cy="442982"/>
            </a:xfrm>
            <a:prstGeom prst="bentConnector3">
              <a:avLst>
                <a:gd name="adj1" fmla="val 50000"/>
              </a:avLst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74"/>
            <p:cNvCxnSpPr/>
            <p:nvPr/>
          </p:nvCxnSpPr>
          <p:spPr>
            <a:xfrm flipV="1">
              <a:off x="2268996" y="3094825"/>
              <a:ext cx="1202045" cy="472232"/>
            </a:xfrm>
            <a:prstGeom prst="bentConnector3">
              <a:avLst>
                <a:gd name="adj1" fmla="val 50000"/>
              </a:avLst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3009366" y="939567"/>
              <a:ext cx="8179334" cy="2554126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227427" y="925248"/>
              <a:ext cx="2889252" cy="4001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Image Analysis (ImFusion)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896419" y="3727591"/>
              <a:ext cx="5039778" cy="4001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Robot communication (ROS and KUKA Sunrise)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47" name="Straight Arrow Connector 46"/>
            <p:cNvCxnSpPr>
              <a:stCxn id="14" idx="1"/>
              <a:endCxn id="15" idx="3"/>
            </p:cNvCxnSpPr>
            <p:nvPr/>
          </p:nvCxnSpPr>
          <p:spPr>
            <a:xfrm flipH="1" flipV="1">
              <a:off x="4887450" y="4642769"/>
              <a:ext cx="846895" cy="915"/>
            </a:xfrm>
            <a:prstGeom prst="straightConnector1">
              <a:avLst/>
            </a:prstGeom>
            <a:ln w="635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54" idx="1"/>
              <a:endCxn id="13" idx="3"/>
            </p:cNvCxnSpPr>
            <p:nvPr/>
          </p:nvCxnSpPr>
          <p:spPr>
            <a:xfrm flipH="1">
              <a:off x="2276005" y="5635460"/>
              <a:ext cx="789577" cy="549"/>
            </a:xfrm>
            <a:prstGeom prst="straightConnector1">
              <a:avLst/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479242" y="4422268"/>
              <a:ext cx="1798320" cy="51816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Ultrasound probe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0" name="Straight Arrow Connector 49"/>
            <p:cNvCxnSpPr>
              <a:stCxn id="49" idx="0"/>
              <a:endCxn id="24" idx="2"/>
            </p:cNvCxnSpPr>
            <p:nvPr/>
          </p:nvCxnSpPr>
          <p:spPr>
            <a:xfrm flipV="1">
              <a:off x="1378402" y="3857469"/>
              <a:ext cx="1357" cy="564799"/>
            </a:xfrm>
            <a:prstGeom prst="straightConnector1">
              <a:avLst/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13" idx="0"/>
              <a:endCxn id="49" idx="2"/>
            </p:cNvCxnSpPr>
            <p:nvPr/>
          </p:nvCxnSpPr>
          <p:spPr>
            <a:xfrm flipV="1">
              <a:off x="1376845" y="4940428"/>
              <a:ext cx="1557" cy="436501"/>
            </a:xfrm>
            <a:prstGeom prst="straightConnector1">
              <a:avLst/>
            </a:prstGeom>
            <a:ln w="63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2399974" y="4739386"/>
              <a:ext cx="8806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Move KUKA</a:t>
              </a:r>
              <a:endPara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3" name="Elbow Connector 52"/>
            <p:cNvCxnSpPr/>
            <p:nvPr/>
          </p:nvCxnSpPr>
          <p:spPr>
            <a:xfrm rot="16200000" flipH="1">
              <a:off x="5260927" y="3785104"/>
              <a:ext cx="309290" cy="2677399"/>
            </a:xfrm>
            <a:prstGeom prst="bentConnector3">
              <a:avLst/>
            </a:prstGeom>
            <a:ln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3065582" y="5309070"/>
              <a:ext cx="2203450" cy="65278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FFFFFF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Sunrise.Connectivity</a:t>
              </a:r>
              <a:endParaRPr lang="en-US" sz="12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55" name="Straight Arrow Connector 54"/>
            <p:cNvCxnSpPr>
              <a:stCxn id="16" idx="1"/>
              <a:endCxn id="54" idx="3"/>
            </p:cNvCxnSpPr>
            <p:nvPr/>
          </p:nvCxnSpPr>
          <p:spPr>
            <a:xfrm flipH="1" flipV="1">
              <a:off x="5269032" y="5635460"/>
              <a:ext cx="408227" cy="269"/>
            </a:xfrm>
            <a:prstGeom prst="straightConnector1">
              <a:avLst/>
            </a:prstGeom>
            <a:ln w="635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71281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Current progress – ROS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ROS acts as middleware that decouples software components and enables message passing between processes</a:t>
            </a:r>
          </a:p>
          <a:p>
            <a:r>
              <a:rPr lang="en-US" dirty="0" smtClean="0">
                <a:latin typeface="Cambria" panose="02040503050406030204" pitchFamily="18" charset="0"/>
              </a:rPr>
              <a:t>ROS consists of master coordination node and publisher/subscriber nodes that post and receive messages</a:t>
            </a:r>
          </a:p>
        </p:txBody>
      </p:sp>
      <p:sp>
        <p:nvSpPr>
          <p:cNvPr id="4" name="Rectangle 3"/>
          <p:cNvSpPr/>
          <p:nvPr/>
        </p:nvSpPr>
        <p:spPr>
          <a:xfrm>
            <a:off x="4833257" y="3956957"/>
            <a:ext cx="2204357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ROS core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3757" y="5470071"/>
            <a:ext cx="2204357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Publisher: “Hello World”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43900" y="5431292"/>
            <a:ext cx="2204357" cy="7456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Subscriber: I heard “Hello World”</a:t>
            </a:r>
            <a:endParaRPr lang="en-US" dirty="0">
              <a:latin typeface="Cambria" panose="02040503050406030204" pitchFamily="18" charset="0"/>
            </a:endParaRPr>
          </a:p>
        </p:txBody>
      </p:sp>
      <p:cxnSp>
        <p:nvCxnSpPr>
          <p:cNvPr id="8" name="Straight Arrow Connector 7"/>
          <p:cNvCxnSpPr>
            <a:stCxn id="5" idx="0"/>
            <a:endCxn id="4" idx="1"/>
          </p:cNvCxnSpPr>
          <p:nvPr/>
        </p:nvCxnSpPr>
        <p:spPr>
          <a:xfrm flipV="1">
            <a:off x="2315936" y="4329793"/>
            <a:ext cx="2517321" cy="1140278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3"/>
            <a:endCxn id="6" idx="0"/>
          </p:cNvCxnSpPr>
          <p:nvPr/>
        </p:nvCxnSpPr>
        <p:spPr>
          <a:xfrm>
            <a:off x="7037614" y="4329793"/>
            <a:ext cx="2408465" cy="1101499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77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Current progress – ROS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Need ROS to be compatible with ImFusion SDK, but Windows support for ROS is currently experimental</a:t>
            </a:r>
          </a:p>
          <a:p>
            <a:r>
              <a:rPr lang="en-US" dirty="0" smtClean="0">
                <a:latin typeface="Cambria" panose="02040503050406030204" pitchFamily="18" charset="0"/>
              </a:rPr>
              <a:t>Compile ROS and its dependencies from source using </a:t>
            </a:r>
            <a:r>
              <a:rPr lang="en-US" dirty="0" err="1" smtClean="0">
                <a:latin typeface="Cambria" panose="02040503050406030204" pitchFamily="18" charset="0"/>
              </a:rPr>
              <a:t>WinRos</a:t>
            </a:r>
            <a:endParaRPr lang="en-US" dirty="0" smtClean="0">
              <a:latin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962" y="3311578"/>
            <a:ext cx="11640076" cy="340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368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1604</TotalTime>
  <Words>895</Words>
  <Application>Microsoft Office PowerPoint</Application>
  <PresentationFormat>Widescreen</PresentationFormat>
  <Paragraphs>211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Cambria</vt:lpstr>
      <vt:lpstr>Cambria Math</vt:lpstr>
      <vt:lpstr>Times New Roman</vt:lpstr>
      <vt:lpstr>Office Theme</vt:lpstr>
      <vt:lpstr>Worksheet</vt:lpstr>
      <vt:lpstr>Ultrasound-based Visual Servoing</vt:lpstr>
      <vt:lpstr>PowerPoint Presentation</vt:lpstr>
      <vt:lpstr>PowerPoint Presentation</vt:lpstr>
      <vt:lpstr>PowerPoint Presentation</vt:lpstr>
      <vt:lpstr>PowerPoint Presentation</vt:lpstr>
      <vt:lpstr>System Setup</vt:lpstr>
      <vt:lpstr>PowerPoint Presentation</vt:lpstr>
      <vt:lpstr>Current progress – ROS</vt:lpstr>
      <vt:lpstr>Current progress – ROS</vt:lpstr>
      <vt:lpstr>Current progress – ROS</vt:lpstr>
      <vt:lpstr>Current progress – ROS</vt:lpstr>
      <vt:lpstr>Current progress – ROS</vt:lpstr>
      <vt:lpstr>Deliverables</vt:lpstr>
      <vt:lpstr>Deliverables</vt:lpstr>
      <vt:lpstr>Deliverables</vt:lpstr>
      <vt:lpstr>Original timeline</vt:lpstr>
      <vt:lpstr>PowerPoint Presentation</vt:lpstr>
      <vt:lpstr>Dependencies</vt:lpstr>
      <vt:lpstr>Reading list</vt:lpstr>
      <vt:lpstr>Reading list</vt:lpstr>
      <vt:lpstr>Reading list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8: Ultrasound-based Visual Servoing</dc:title>
  <dc:creator>Michael</dc:creator>
  <cp:lastModifiedBy>Michael</cp:lastModifiedBy>
  <cp:revision>168</cp:revision>
  <dcterms:created xsi:type="dcterms:W3CDTF">2015-03-30T15:51:08Z</dcterms:created>
  <dcterms:modified xsi:type="dcterms:W3CDTF">2015-03-31T18:56:20Z</dcterms:modified>
</cp:coreProperties>
</file>