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1"/>
  </p:notesMasterIdLst>
  <p:sldIdLst>
    <p:sldId id="256" r:id="rId2"/>
    <p:sldId id="259" r:id="rId3"/>
    <p:sldId id="281" r:id="rId4"/>
    <p:sldId id="289" r:id="rId5"/>
    <p:sldId id="288" r:id="rId6"/>
    <p:sldId id="282" r:id="rId7"/>
    <p:sldId id="284" r:id="rId8"/>
    <p:sldId id="290" r:id="rId9"/>
    <p:sldId id="291" r:id="rId10"/>
    <p:sldId id="283" r:id="rId11"/>
    <p:sldId id="286" r:id="rId12"/>
    <p:sldId id="277" r:id="rId13"/>
    <p:sldId id="292" r:id="rId14"/>
    <p:sldId id="272" r:id="rId15"/>
    <p:sldId id="293" r:id="rId16"/>
    <p:sldId id="294" r:id="rId17"/>
    <p:sldId id="295"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D47"/>
    <a:srgbClr val="CFD5EA"/>
    <a:srgbClr val="E9E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8"/>
    <p:restoredTop sz="94643"/>
  </p:normalViewPr>
  <p:slideViewPr>
    <p:cSldViewPr snapToGrid="0" snapToObjects="1">
      <p:cViewPr varScale="1">
        <p:scale>
          <a:sx n="43" d="100"/>
          <a:sy n="43" d="100"/>
        </p:scale>
        <p:origin x="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12:08"/>
    </inkml:context>
    <inkml:brush xml:id="br0">
      <inkml:brushProperty name="width" value="0.05" units="cm"/>
      <inkml:brushProperty name="height" value="0.05" units="cm"/>
      <inkml:brushProperty name="color" value="#E71224"/>
    </inkml:brush>
  </inkml:definitions>
  <inkml:trace contextRef="#ctx0" brushRef="#br0">5453 4517 24575,'0'-19'0,"0"-54"0,-9 44 0,7-42 0,-15 60 0,15-6 0,-6 6 0,-1-8 0,-2-1 0,0 1 0,-9-16 0,8 12 0,-14-27 0,-9 12 0,5-16 0,-9 1 0,13-1 0,-13 1 0,13 15 0,-12-12 0,14 12 0,1-1 0,-3-10 0,14 25 0,-8-10 0,9 14 0,-12-14 0,12 11 0,-10-12 0,10 15 0,1 3 0,-8-2 0,16 2 0,-15 7 0,8 3 0,-1-2 0,-5 7 0,5-7 0,0 1 0,-4 5 0,12-12 0,-5 6 0,-1 0 0,7-7 0,-7 5 0,0 1 0,6-7 0,-7 7 0,0-9 0,7 3 0,-14 5 0,14-4 0,-5 6 0,0-8 0,5 2 0,-12-1 0,13 1 0,-6-1 0,-2-1 0,7 1 0,-7-3 0,0 9 0,7-7 0,-6 8 0,-1-2 0,7-3 0,-13 6 0,13-8 0,-13 8 0,12-5 0,-14 11 0,15-13 0,-15 13 0,15-15 0,-16 14 0,7-14 0,-6 8 0,-1-9 0,1 9 0,-1-6 0,-1 4 0,1-6 0,-1 6 0,10-4 0,-9 12 0,8-14 0,-8 8 0,0-1 0,1-6 0,0 7 0,-1-2 0,8-5 0,-7 14 0,15-15 0,-15 15 0,8-14 0,-9 14 0,2-12 0,0 12 0,-2-5 0,9-2 0,-8 7 0,8-13 0,-8 13 0,8-11 0,-6 11 0,6-6 0,-2 0 0,-2 6 0,4-14 0,-7 15 0,1-12 0,0 11 0,6-13 0,-5 12 0,12-14 0,-12 15 0,12-15 0,-12 15 0,12-16 0,-13 16 0,13-14 0,-16 15 0,16-15 0,-14 14 0,15-15 0,-14 14 0,13-14 0,-12 15 0,12-15 0,-5 8 0,-1-1 0,6-4 0,-6 5 0,-1 0 0,7-5 0,-15 12 0,14-14 0,-5 5 0,-1 0 0,7-6 0,-15 15 0,15-15 0,-7 6 0,0 0 0,7-4 0,-7 6 0,1 0 0,6-5 0,-7 5 0,9-7 0,-9 7 0,7-6 0,-6 6 0,8-8 0,0 3 0,-9 5 0,7-4 0,-13 5 0,13-7 0,-13 7 0,13-5 0,-14 12 0,14-15 0,-11 8 0,11-9 0,-11 9 0,11-6 0,-13 13 0,13-14 0,-14 13 0,14-11 0,-12 11 0,6-4 0,-11 6 0,4 0 0,-6 0 0,5 0 0,-3 0 0,-14 0 0,10 0 0,-11 0 0,14 0 0,1 0 0,-14 0 0,10 0 0,-26 12 0,26-9 0,-25 8 0,25-11 0,-25 0 0,24 0 0,-10 0 0,15 9 0,-1-7 0,3 7 0,-2-9 0,1 0 0,0 0 0,-1 0 0,1 8 0,-1-6 0,-1 7 0,1-9 0,0 0 0,-1 8 0,2-5 0,-1 5 0,1-8 0,-1 9 0,-1-7 0,2 13 0,-1-13 0,1 5 0,-1 2 0,0-7 0,-1 15 0,1-15 0,-1 15 0,1-15 0,0 7 0,-1-1 0,1-6 0,1 14 0,0-14 0,2 12 0,1-6 0,-1 0 0,0 6 0,-1-12 0,0 5 0,7 1 0,-6-6 0,5 7 0,-7-2 0,1-5 0,-1 5 0,9 1 0,-6-6 0,4 15 0,-5-15 0,-2 7 0,1 0 0,0-7 0,-1 15 0,1-15 0,-2 14 0,1-13 0,-1 5 0,-1 1 0,1-7 0,-1 15 0,1-15 0,0 7 0,0-1 0,-1-6 0,1 15 0,1-14 0,-1 14 0,1-15 0,-2 6 0,1 1 0,-1-7 0,-14 7 0,10-1 0,-10-6 0,14 7 0,1-9 0,0 8 0,-1-5 0,1 5 0,-1 1 0,1-7 0,-1 15 0,1-15 0,0 15 0,-1-15 0,1 7 0,-15 3 0,10-10 0,-10 10 0,14-3 0,1-7 0,0 7 0,-1-1 0,-14-6 0,10 7 0,-19-1 0,6 6 0,5-2 0,-2 0 0,14-4 0,1-6 0,0 7 0,-1-9 0,1 8 0,-1-6 0,1 7 0,0-9 0,-1 0 0,1 0 0,-1 8 0,1-5 0,-1 5 0,3-8 0,-3 0 0,3 0 0,-3 9 0,1-7 0,0 6 0,0-8 0,1 0 0,-1 0 0,1 9 0,-1-7 0,-1 7 0,1-9 0,-1 0 0,1 8 0,1-6 0,-1 7 0,1-9 0,0 0 0,-1 0 0,2 0 0,0 0 0,1 0 0,0 0 0,-2 0 0,2 0 0,-2 0 0,1 0 0,0 0 0,-2 0 0,1 0 0,-1-9 0,-1-2 0,3-6 0,-2 6 0,1 4 0,7-1 0,-6 6 0,15-15 0,-14 7 0,14-9 0,-6 1 0,0-1 0,6 0 0,-15 0 0,15-16 0,-15 12 0,15-12 0,-7 16 0,0-1 0,7 1 0,-7 0 0,9-1 0,0-14 0,0 11 0,0-12 0,0 1 0,-8 11 0,6-27 0,-6 28 0,8-13 0,0 15 0,0 1 0,0 0 0,0 1 0,0-1 0,0 3 0,0 0 0,0 0 0,0 1 0,0-2 0,0 1 0,0 0 0,0 1 0,7 6 0,1 3 0,8 6 0,0 0 0,1 0 0,1 0 0,1 0 0,0 0 0,1 0 0,-10-9 0,7 7 0,-6-6 0,8-1 0,-2 7 0,1-14 0,-1 14 0,-1-12 0,3 12 0,-3-5 0,3 7 0,-3 0 0,3-8 0,-1 6 0,1-7 0,0 0 0,0 7 0,1-7 0,-1 1 0,0 6 0,0-16 0,1 16 0,-1-6 0,0 8 0,0 0 0,0-9 0,0 7 0,0-6 0,15 8 0,-11-8 0,11 5 0,-15-5 0,0-1 0,0 7 0,9-6 0,-7-1 0,7 7 0,-10-6 0,1-1 0,-3 7 0,3-7 0,-3 2 0,3 5 0,-2-5 0,1 7 0,1 0 0,-2 0 0,3-8 0,-1 5 0,0-5 0,-1 8 0,1-9 0,-1 7 0,1-7 0,0 1 0,0 6 0,0-7 0,-8 1 0,6 6 0,-6-7 0,8 9 0,-1-7 0,1 5 0,-3-5 0,2-1 0,0 5 0,-1-12 0,2 13 0,-1-5 0,1-1 0,0 6 0,-1-7 0,1 0 0,-3 7 0,3-15 0,-3 15 0,1-14 0,0 14 0,-1-5 0,3-1 0,-3 6 0,3-16 0,-1 16 0,1-6 0,0-1 0,-1 7 0,1-16 0,-3 16 0,3-6 0,-10-1 0,8 7 0,-7-7 0,10 1 0,-1 5 0,0-14 0,0 15 0,-1-14 0,0 14 0,-1-13 0,-1 13 0,-6-15 0,6 14 0,-5-14 0,8 15 0,0-15 0,0 14 0,1-5 0,-1-1 0,0 7 0,0-7 0,1 1 0,-1 6 0,0-7 0,0 1 0,0 5 0,0-5 0,0-1 0,0 7 0,1-15 0,-1 15 0,0-7 0,0 9 0,0 0 0,1-8 0,-1 5 0,0-5 0,0 8 0,1 0 0,-1 0 0,0 0 0,0 0 0,1-9 0,-1 7 0,0-7 0,-1 9 0,1 0 0,-3 0 0,3 0 0,-3 0 0,2 0 0,-1 0 0,-1 0 0,3 0 0,-3 0 0,3 0 0,-3 0 0,-6-8 0,6 6 0,-7-7 0,8 9 0,-1-7 0,0 5 0,-1-5 0,-7-2 0,6 7 0,-13-15 0,15 15 0,-14-16 0,15 16 0,-15-15 0,14 8 0,-14-8 0,14 8 0,-14-4 0,6 4 0,-1-7 0,2 7 0,0-7 0,7 6 0,-7-8 0,1-1 0,6 1 0,-14-2 0,15 1 0,-7-1 0,1 1 0,6 0 0,-6-1 0,8 1 0,0-1 0,1 1 0,-1-1 0,0 1 0,-8 0 0,6-1 0,-7 1 0,8 8 0,1-6 0,-2 14 0,3-5 0,-1-1 0,-2 0 0,2-1 0,-1 2 0,1 0 0,-1 6 0,-1-7 0,-1 2 0,-1 5 0,3-5 0,0-2 0,-1 7 0,-7-16 0,6 16 0,-7-6 0,1-1 0,6 7 0,-6-15 0,9 14 0,0-14 0,0 15 0,0-15 0,0 15 0,0-7 0,0 0 0,1 7 0,-1-15 0,0 15 0,0-6 0,0-1 0,14 7 0,-10-15 0,25 15 0,-26-16 0,27 16 0,-26-15 0,27 15 0,-27-7 0,25-2 0,-25 8 0,9-8 0,3 11 0,-13 0 0,13 0 0,-16 0 0,0 0 0,0 0 0,-2 0 0,0 0 0,1 0 0,-1 0 0,3 0 0,36 0 0,6 0 0,-15 0 0,30 2 0,2-4 0,-11-13 0,12 11 0,-5-23 0,-22 12 0,1-12 0,-2 13 0,2-10 0,-16 21 0,11-9 0,-26 12 0,25 0 0,-25 0 0,25 0 0,-25 0 0,11 0 0,-14 0 0,-1 0 0,0 0 0,0 0 0,1 0 0,-1 0 0,0 0 0,0 0 0,0 0 0,0 0 0,0 0 0,9 0 0,-7 0 0,5 0 0,-8 0 0,-2 0 0,1 0 0,1 0 0,1 0 0,-1 0 0,1 0 0,-1 0 0,1 0 0,0 0 0,0 0 0,-1 0 0,1 0 0,-3 0 0,3 0 0,-3 0 0,3 0 0,-3 0 0,3 0 0,-1 0 0,1 0 0,0 0 0,0 0 0,1 0 0,-1 8 0,0-5 0,0 5 0,0 1 0,1-7 0,-1 15 0,0-15 0,0 15 0,0-15 0,0 15 0,1-14 0,14 17 0,-11-9 0,11 3 0,-15 3 0,0-15 0,0 7 0,0-1 0,1-5 0,-10 12 0,7-13 0,-15 13 0,15-13 0,-8 14 0,8-7 0,-1 7 0,-7 1 0,6-8 0,-4 8 0,7-8 0,1 10 0,-2-1 0,2-7 0,1 6 0,-1-7 0,0 10 0,0-1 0,1 0 0,-1 0 0,0 0 0,0 1 0,0-1 0,0-8 0,0 6 0,0-7 0,-8 10 0,6-10 0,-15 7 0,15-14 0,-15 14 0,14-15 0,-15 15 0,13-15 0,-12 14 0,14-15 0,-8 6 0,2 2 0,-3-1 0,1 2 0,2 4 0,7-6 0,-1 8 0,-8 1 0,8 1 0,-6 1 0,10-8 0,-1 6 0,-8-6 0,6 8 0,-7 0 0,8-1 0,1-8 0,-10 6 0,6-7 0,-13 10 0,13-10 0,-13 8 0,15-15 0,-14 15 0,14-6 0,-15 8 0,15-8 0,-15 6 0,15-7 0,-15 10 0,15-1 0,-14 0 0,5 0 0,1 1 0,-7-1 0,15 0 0,-15 15 0,15-10 0,-15 10 0,15-15 0,-14 16 0,14-12 0,-7 11 0,1-15 0,9 16 0,-8-12 0,2 11 0,6 0 0,-17-11 0,17 11 0,-6 1 0,-2-12 0,8 11 0,-6 1 0,10 11 0,-1-5 0,-9 2 0,3-24 0,-3 15 0,-3-11 0,1 12 0,-3-16 0,-7 0 0,6 0 0,-8 1 0,7-3 0,-5 2 0,5-2 0,-7 0 0,0-1 0,0 0 0,0 1 0,7-1 0,-5 3 0,5-1 0,-7 1 0,0 0 0,0 0 0,0 1 0,0-1 0,0 0 0,9-8 0,-7 6 0,7-6 0,-9 8 0,0-1 0,0 1 0,0-3 0,0 3 0,0-2 0,0 3 0,7-3 0,-6 2 0,6-1 0,-7-1 0,0 2 0,0-2 0,0 0 0,0 0 0,0 1 0,0 0 0,0 1 0,0-1 0,0-1 0,0 2 0,0-1 0,9 1 0,-7 1 0,7-3 0,-9 2 0,0-1 0,0 1 0,0 1 0,8-10 0,-6 7 0,7-6 0,-9 8 0,0 1 0,0-1 0,0 0 0,0 0 0,0 1 0,8-1 0,-6 0 0,7 0 0,-9 1 0,0-1 0,0 0 0,0 0 0,0 1 0,0-1 0,0 0 0,0 0 0,0 0 0,0 1 0,9-1 0,-7 0 0,6 0 0,-8 1 0,0-1 0,0 0 0,0 0 0,0 1 0,0-1 0,0 15 0,9-11 0,-7 11 0,7-15 0,-9 15 0,0-11 0,8 11 0,-6-15 0,15 24 0,-15-18 0,7 18 0,-9-23 0,0-1 0,9 0 0,-7 0 0,6 1 0,-8-3 0,0 2 0,0-1 0,0 1 0,0-1 0,0 0 0,9 0 0,-7 1 0,7-1 0,-9 1 0,0-3 0,0 3 0,0-2 0,0 1 0,0-1 0,0 2 0,0-3 0,0 1 0,0 0 0,0 1 0,0 0 0,0 1 0,0-1 0,0 0 0,0 0 0,0-1 0,0 0 0,0-2 0,0 0 0,0 3 0,0-2 0,0 1 0,0-1 0,0 0 0,-8-1 0,7 1 0,-15-7 0,14 7 0,-15-14 0,14 15 0,-12-8 0,6 8 0,0-1 0,-7 2 0,7-2 0,-2 1 0,-4-8 0,13 7 0,-16-14 0,16 15 0,-15-15 0,15 15 0,-14-15 0,14 16 0,-14-16 0,14 15 0,-15-15 0,6 15 0,0-8 0,-6 2 0,15 4 0,-15-13 0,15 15 0,-16-14 0,7 14 0,-6-15 0,-2 15 0,2-8 0,-2 1 0,1 6 0,-2-14 0,1 15 0,0-14 0,-1 14 0,-14-15 0,10 15 0,-26-15 0,27 15 0,-26-15 0,26 15 0,-12-15 0,0 19 0,-3-19 0,0 10 0,-12-12 0,27 9 0,-27-7 0,27 7 0,-27-9 0,11 0 0,-14 0 0,14 8 0,-10-6 0,10 7 0,1-9 0,-12 0 0,3 12 0,7-9 0,-4 8 0,25-11 0,-16 0 0,12 0 0,-11 0 0,14 0 0,1 0 0,-16 0 0,12 0 0,-12 0 0,16 0 0,-16 0 0,12 0 0,-12 0 0,16 0 0,-1 9 0,1-7 0,-1 7 0,1-9 0,0 0 0,-1 0 0,2 0 0,-1 0 0,1 0 0,-1 0 0,1 0 0,-1 0 0,2 0 0,-2 0 0,3 0 0,-3 0 0,2 0 0,0 0 0,-1 0 0,9-9 0,-9 7 0,16-15 0,-15 14 0,15-14 0,-15 6 0,7-7 0,0-1 0,-5 3 0,14-3 0,-15 1 0,6 0 0,0-1 0,3 1 0,-2 7 0,7-6 0,-15 6 0,8-7 0,-9 0 0,9 2 0,-7-1 0,14 0 0,-15-2 0,15 1 0,-14 0 0,7 1 0,-7 8 0,7-7 0,-6 14 0,14-16 0,-15 16 0,7-13 0,-9 13 0,2-13 0,0 14 0,-2-15 0,2 7 0,-2-2 0,9-5 0,-6 14 0,5-6 0,0-1 0,-5 7 0,14-16 0,-6 10 0,-1-10 0,7 4 0,-14 5 0,14-4 0,-13 4 0,12-6 0,-11 7 0,11-7 0,-5 6 0,0-9 0,5 2 0,-5 0 0,7-4 0,0 3 0,0-4 0,0 4 0,0 0 0,0 1 0,0 1 0,0 7 0,0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7.733"/>
    </inkml:context>
    <inkml:brush xml:id="br0">
      <inkml:brushProperty name="width" value="0.05" units="cm"/>
      <inkml:brushProperty name="height" value="0.05" units="cm"/>
      <inkml:brushProperty name="color" value="#33CCFF"/>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9.588"/>
    </inkml:context>
    <inkml:brush xml:id="br0">
      <inkml:brushProperty name="width" value="0.05" units="cm"/>
      <inkml:brushProperty name="height" value="0.05" units="cm"/>
      <inkml:brushProperty name="color" value="#33CCFF"/>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41:42.641"/>
    </inkml:context>
    <inkml:brush xml:id="br0">
      <inkml:brushProperty name="width" value="0.05" units="cm"/>
      <inkml:brushProperty name="height" value="0.05" units="cm"/>
      <inkml:brushProperty name="color" value="#E71224"/>
    </inkml:brush>
  </inkml:definitions>
  <inkml:trace contextRef="#ctx0" brushRef="#br0">5453 4517 24575,'0'-19'0,"0"-54"0,-9 44 0,7-42 0,-15 60 0,15-6 0,-6 6 0,-1-8 0,-2-1 0,0 1 0,-9-16 0,8 12 0,-14-27 0,-9 12 0,5-16 0,-9 1 0,13-1 0,-13 1 0,13 15 0,-12-12 0,14 12 0,1-1 0,-3-10 0,14 25 0,-8-10 0,9 14 0,-12-14 0,12 11 0,-10-12 0,10 15 0,1 3 0,-8-2 0,16 2 0,-15 7 0,8 3 0,-1-2 0,-5 7 0,5-7 0,0 1 0,-4 5 0,12-12 0,-5 6 0,-1 0 0,7-7 0,-7 5 0,0 1 0,6-7 0,-7 7 0,0-9 0,7 3 0,-14 5 0,14-4 0,-5 6 0,0-8 0,5 2 0,-12-1 0,13 1 0,-6-1 0,-2-1 0,7 1 0,-7-3 0,0 9 0,7-7 0,-6 8 0,-1-2 0,7-3 0,-13 6 0,13-8 0,-13 8 0,12-5 0,-14 11 0,15-13 0,-15 13 0,15-15 0,-16 14 0,7-14 0,-6 8 0,-1-9 0,1 9 0,-1-6 0,-1 4 0,1-6 0,-1 6 0,10-4 0,-9 12 0,8-14 0,-8 8 0,0-1 0,1-6 0,0 7 0,-1-2 0,8-5 0,-7 14 0,15-15 0,-15 15 0,8-14 0,-9 14 0,2-12 0,0 12 0,-2-5 0,9-2 0,-8 7 0,8-13 0,-8 13 0,8-11 0,-6 11 0,6-6 0,-2 0 0,-2 6 0,4-14 0,-7 15 0,1-12 0,0 11 0,6-13 0,-5 12 0,12-14 0,-12 15 0,12-15 0,-12 15 0,12-16 0,-13 16 0,13-14 0,-16 15 0,16-15 0,-14 14 0,15-15 0,-14 14 0,13-14 0,-12 15 0,12-15 0,-5 8 0,-1-1 0,6-4 0,-6 5 0,-1 0 0,7-5 0,-15 12 0,14-14 0,-5 5 0,-1 0 0,7-6 0,-15 15 0,15-15 0,-7 6 0,0 0 0,7-4 0,-7 6 0,1 0 0,6-5 0,-7 5 0,9-7 0,-9 7 0,7-6 0,-6 6 0,8-8 0,0 3 0,-9 5 0,7-4 0,-13 5 0,13-7 0,-13 7 0,13-5 0,-14 12 0,14-15 0,-11 8 0,11-9 0,-11 9 0,11-6 0,-13 13 0,13-14 0,-14 13 0,14-11 0,-12 11 0,6-4 0,-11 6 0,4 0 0,-6 0 0,5 0 0,-3 0 0,-14 0 0,10 0 0,-11 0 0,14 0 0,1 0 0,-14 0 0,10 0 0,-26 12 0,26-9 0,-25 8 0,25-11 0,-25 0 0,24 0 0,-10 0 0,15 9 0,-1-7 0,3 7 0,-2-9 0,1 0 0,0 0 0,-1 0 0,1 8 0,-1-6 0,-1 7 0,1-9 0,0 0 0,-1 8 0,2-5 0,-1 5 0,1-8 0,-1 9 0,-1-7 0,2 13 0,-1-13 0,1 5 0,-1 2 0,0-7 0,-1 15 0,1-15 0,-1 15 0,1-15 0,0 7 0,-1-1 0,1-6 0,1 14 0,0-14 0,2 12 0,1-6 0,-1 0 0,0 6 0,-1-12 0,0 5 0,7 1 0,-6-6 0,5 7 0,-7-2 0,1-5 0,-1 5 0,9 1 0,-6-6 0,4 15 0,-5-15 0,-2 7 0,1 0 0,0-7 0,-1 15 0,1-15 0,-2 14 0,1-13 0,-1 5 0,-1 1 0,1-7 0,-1 15 0,1-15 0,0 7 0,0-1 0,-1-6 0,1 15 0,1-14 0,-1 14 0,1-15 0,-2 6 0,1 1 0,-1-7 0,-14 7 0,10-1 0,-10-6 0,14 7 0,1-9 0,0 8 0,-1-5 0,1 5 0,-1 1 0,1-7 0,-1 15 0,1-15 0,0 15 0,-1-15 0,1 7 0,-15 3 0,10-10 0,-10 10 0,14-3 0,1-7 0,0 7 0,-1-1 0,-14-6 0,10 7 0,-19-1 0,6 6 0,5-2 0,-2 0 0,14-4 0,1-6 0,0 7 0,-1-9 0,1 8 0,-1-6 0,1 7 0,0-9 0,-1 0 0,1 0 0,-1 8 0,1-5 0,-1 5 0,3-8 0,-3 0 0,3 0 0,-3 9 0,1-7 0,0 6 0,0-8 0,1 0 0,-1 0 0,1 9 0,-1-7 0,-1 7 0,1-9 0,-1 0 0,1 8 0,1-6 0,-1 7 0,1-9 0,0 0 0,-1 0 0,2 0 0,0 0 0,1 0 0,0 0 0,-2 0 0,2 0 0,-2 0 0,1 0 0,0 0 0,-2 0 0,1 0 0,-1-9 0,-1-2 0,3-6 0,-2 6 0,1 4 0,7-1 0,-6 6 0,15-15 0,-14 7 0,14-9 0,-6 1 0,0-1 0,6 0 0,-15 0 0,15-16 0,-15 12 0,15-12 0,-7 16 0,0-1 0,7 1 0,-7 0 0,9-1 0,0-14 0,0 11 0,0-12 0,0 1 0,-8 11 0,6-27 0,-6 28 0,8-13 0,0 15 0,0 1 0,0 0 0,0 1 0,0-1 0,0 3 0,0 0 0,0 0 0,0 1 0,0-2 0,0 1 0,0 0 0,0 1 0,7 6 0,1 3 0,8 6 0,0 0 0,1 0 0,1 0 0,1 0 0,0 0 0,1 0 0,-10-9 0,7 7 0,-6-6 0,8-1 0,-2 7 0,1-14 0,-1 14 0,-1-12 0,3 12 0,-3-5 0,3 7 0,-3 0 0,3-8 0,-1 6 0,1-7 0,0 0 0,0 7 0,1-7 0,-1 1 0,0 6 0,0-16 0,1 16 0,-1-6 0,0 8 0,0 0 0,0-9 0,0 7 0,0-6 0,15 8 0,-11-8 0,11 5 0,-15-5 0,0-1 0,0 7 0,9-6 0,-7-1 0,7 7 0,-10-6 0,1-1 0,-3 7 0,3-7 0,-3 2 0,3 5 0,-2-5 0,1 7 0,1 0 0,-2 0 0,3-8 0,-1 5 0,0-5 0,-1 8 0,1-9 0,-1 7 0,1-7 0,0 1 0,0 6 0,0-7 0,-8 1 0,6 6 0,-6-7 0,8 9 0,-1-7 0,1 5 0,-3-5 0,2-1 0,0 5 0,-1-12 0,2 13 0,-1-5 0,1-1 0,0 6 0,-1-7 0,1 0 0,-3 7 0,3-15 0,-3 15 0,1-14 0,0 14 0,-1-5 0,3-1 0,-3 6 0,3-16 0,-1 16 0,1-6 0,0-1 0,-1 7 0,1-16 0,-3 16 0,3-6 0,-10-1 0,8 7 0,-7-7 0,10 1 0,-1 5 0,0-14 0,0 15 0,-1-14 0,0 14 0,-1-13 0,-1 13 0,-6-15 0,6 14 0,-5-14 0,8 15 0,0-15 0,0 14 0,1-5 0,-1-1 0,0 7 0,0-7 0,1 1 0,-1 6 0,0-7 0,0 1 0,0 5 0,0-5 0,0-1 0,0 7 0,1-15 0,-1 15 0,0-7 0,0 9 0,0 0 0,1-8 0,-1 5 0,0-5 0,0 8 0,1 0 0,-1 0 0,0 0 0,0 0 0,1-9 0,-1 7 0,0-7 0,-1 9 0,1 0 0,-3 0 0,3 0 0,-3 0 0,2 0 0,-1 0 0,-1 0 0,3 0 0,-3 0 0,3 0 0,-3 0 0,-6-8 0,6 6 0,-7-7 0,8 9 0,-1-7 0,0 5 0,-1-5 0,-7-2 0,6 7 0,-13-15 0,15 15 0,-14-16 0,15 16 0,-15-15 0,14 8 0,-14-8 0,14 8 0,-14-4 0,6 4 0,-1-7 0,2 7 0,0-7 0,7 6 0,-7-8 0,1-1 0,6 1 0,-14-2 0,15 1 0,-7-1 0,1 1 0,6 0 0,-6-1 0,8 1 0,0-1 0,1 1 0,-1-1 0,0 1 0,-8 0 0,6-1 0,-7 1 0,8 8 0,1-6 0,-2 14 0,3-5 0,-1-1 0,-2 0 0,2-1 0,-1 2 0,1 0 0,-1 6 0,-1-7 0,-1 2 0,-1 5 0,3-5 0,0-2 0,-1 7 0,-7-16 0,6 16 0,-7-6 0,1-1 0,6 7 0,-6-15 0,9 14 0,0-14 0,0 15 0,0-15 0,0 15 0,0-7 0,0 0 0,1 7 0,-1-15 0,0 15 0,0-6 0,0-1 0,14 7 0,-10-15 0,25 15 0,-26-16 0,27 16 0,-26-15 0,27 15 0,-27-7 0,25-2 0,-25 8 0,9-8 0,3 11 0,-13 0 0,13 0 0,-16 0 0,0 0 0,0 0 0,-2 0 0,0 0 0,1 0 0,-1 0 0,3 0 0,36 0 0,6 0 0,-15 0 0,30 2 0,2-4 0,-11-13 0,12 11 0,-5-23 0,-22 12 0,1-12 0,-2 13 0,2-10 0,-16 21 0,11-9 0,-26 12 0,25 0 0,-25 0 0,25 0 0,-25 0 0,11 0 0,-14 0 0,-1 0 0,0 0 0,0 0 0,1 0 0,-1 0 0,0 0 0,0 0 0,0 0 0,0 0 0,0 0 0,9 0 0,-7 0 0,5 0 0,-8 0 0,-2 0 0,1 0 0,1 0 0,1 0 0,-1 0 0,1 0 0,-1 0 0,1 0 0,0 0 0,0 0 0,-1 0 0,1 0 0,-3 0 0,3 0 0,-3 0 0,3 0 0,-3 0 0,3 0 0,-1 0 0,1 0 0,0 0 0,0 0 0,1 0 0,-1 8 0,0-5 0,0 5 0,0 1 0,1-7 0,-1 15 0,0-15 0,0 15 0,0-15 0,0 15 0,1-14 0,14 17 0,-11-9 0,11 3 0,-15 3 0,0-15 0,0 7 0,0-1 0,1-5 0,-10 12 0,7-13 0,-15 13 0,15-13 0,-8 14 0,8-7 0,-1 7 0,-7 1 0,6-8 0,-4 8 0,7-8 0,1 10 0,-2-1 0,2-7 0,1 6 0,-1-7 0,0 10 0,0-1 0,1 0 0,-1 0 0,0 0 0,0 1 0,0-1 0,0-8 0,0 6 0,0-7 0,-8 10 0,6-10 0,-15 7 0,15-14 0,-15 14 0,14-15 0,-15 15 0,13-15 0,-12 14 0,14-15 0,-8 6 0,2 2 0,-3-1 0,1 2 0,2 4 0,7-6 0,-1 8 0,-8 1 0,8 1 0,-6 1 0,10-8 0,-1 6 0,-8-6 0,6 8 0,-7 0 0,8-1 0,1-8 0,-10 6 0,6-7 0,-13 10 0,13-10 0,-13 8 0,15-15 0,-14 15 0,14-6 0,-15 8 0,15-8 0,-15 6 0,15-7 0,-15 10 0,15-1 0,-14 0 0,5 0 0,1 1 0,-7-1 0,15 0 0,-15 15 0,15-10 0,-15 10 0,15-15 0,-14 16 0,14-12 0,-7 11 0,1-15 0,9 16 0,-8-12 0,2 11 0,6 0 0,-17-11 0,17 11 0,-6 1 0,-2-12 0,8 11 0,-6 1 0,10 11 0,-1-5 0,-9 2 0,3-24 0,-3 15 0,-3-11 0,1 12 0,-3-16 0,-7 0 0,6 0 0,-8 1 0,7-3 0,-5 2 0,5-2 0,-7 0 0,0-1 0,0 0 0,0 1 0,7-1 0,-5 3 0,5-1 0,-7 1 0,0 0 0,0 0 0,0 1 0,0-1 0,0 0 0,9-8 0,-7 6 0,7-6 0,-9 8 0,0-1 0,0 1 0,0-3 0,0 3 0,0-2 0,0 3 0,7-3 0,-6 2 0,6-1 0,-7-1 0,0 2 0,0-2 0,0 0 0,0 0 0,0 1 0,0 0 0,0 1 0,0-1 0,0-1 0,0 2 0,0-1 0,9 1 0,-7 1 0,7-3 0,-9 2 0,0-1 0,0 1 0,0 1 0,8-10 0,-6 7 0,7-6 0,-9 8 0,0 1 0,0-1 0,0 0 0,0 0 0,0 1 0,8-1 0,-6 0 0,7 0 0,-9 1 0,0-1 0,0 0 0,0 0 0,0 1 0,0-1 0,0 0 0,0 0 0,0 0 0,0 1 0,9-1 0,-7 0 0,6 0 0,-8 1 0,0-1 0,0 0 0,0 0 0,0 1 0,0-1 0,0 15 0,9-11 0,-7 11 0,7-15 0,-9 15 0,0-11 0,8 11 0,-6-15 0,15 24 0,-15-18 0,7 18 0,-9-23 0,0-1 0,9 0 0,-7 0 0,6 1 0,-8-3 0,0 2 0,0-1 0,0 1 0,0-1 0,0 0 0,9 0 0,-7 1 0,7-1 0,-9 1 0,0-3 0,0 3 0,0-2 0,0 1 0,0-1 0,0 2 0,0-3 0,0 1 0,0 0 0,0 1 0,0 0 0,0 1 0,0-1 0,0 0 0,0 0 0,0-1 0,0 0 0,0-2 0,0 0 0,0 3 0,0-2 0,0 1 0,0-1 0,0 0 0,-8-1 0,7 1 0,-15-7 0,14 7 0,-15-14 0,14 15 0,-12-8 0,6 8 0,0-1 0,-7 2 0,7-2 0,-2 1 0,-4-8 0,13 7 0,-16-14 0,16 15 0,-15-15 0,15 15 0,-14-15 0,14 16 0,-14-16 0,14 15 0,-15-15 0,6 15 0,0-8 0,-6 2 0,15 4 0,-15-13 0,15 15 0,-16-14 0,7 14 0,-6-15 0,-2 15 0,2-8 0,-2 1 0,1 6 0,-2-14 0,1 15 0,0-14 0,-1 14 0,-14-15 0,10 15 0,-26-15 0,27 15 0,-26-15 0,26 15 0,-12-15 0,0 19 0,-3-19 0,0 10 0,-12-12 0,27 9 0,-27-7 0,27 7 0,-27-9 0,11 0 0,-14 0 0,14 8 0,-10-6 0,10 7 0,1-9 0,-12 0 0,3 12 0,7-9 0,-4 8 0,25-11 0,-16 0 0,12 0 0,-11 0 0,14 0 0,1 0 0,-16 0 0,12 0 0,-12 0 0,16 0 0,-16 0 0,12 0 0,-12 0 0,16 0 0,-1 9 0,1-7 0,-1 7 0,1-9 0,0 0 0,-1 0 0,2 0 0,-1 0 0,1 0 0,-1 0 0,1 0 0,-1 0 0,2 0 0,-2 0 0,3 0 0,-3 0 0,2 0 0,0 0 0,-1 0 0,9-9 0,-9 7 0,16-15 0,-15 14 0,15-14 0,-15 6 0,7-7 0,0-1 0,-5 3 0,14-3 0,-15 1 0,6 0 0,0-1 0,3 1 0,-2 7 0,7-6 0,-15 6 0,8-7 0,-9 0 0,9 2 0,-7-1 0,14 0 0,-15-2 0,15 1 0,-14 0 0,7 1 0,-7 8 0,7-7 0,-6 14 0,14-16 0,-15 16 0,7-13 0,-9 13 0,2-13 0,0 14 0,-2-15 0,2 7 0,-2-2 0,9-5 0,-6 14 0,5-6 0,0-1 0,-5 7 0,14-16 0,-6 10 0,-1-10 0,7 4 0,-14 5 0,14-4 0,-13 4 0,12-6 0,-11 7 0,11-7 0,-5 6 0,0-9 0,5 2 0,-5 0 0,7-4 0,0 3 0,0-4 0,0 4 0,0 0 0,0 1 0,0 1 0,0 7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0:33.159"/>
    </inkml:context>
    <inkml:brush xml:id="br0">
      <inkml:brushProperty name="width" value="0.05" units="cm"/>
      <inkml:brushProperty name="height" value="0.05" units="cm"/>
      <inkml:brushProperty name="color" value="#33CCFF"/>
    </inkml:brush>
  </inkml:definitions>
  <inkml:trace contextRef="#ctx0" brushRef="#br0">359 0 24575,'0'0'0</inkml:trace>
  <inkml:trace contextRef="#ctx0" brushRef="#br0" timeOffset="2971">0 121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18.761"/>
    </inkml:context>
    <inkml:brush xml:id="br0">
      <inkml:brushProperty name="width" value="0.05" units="cm"/>
      <inkml:brushProperty name="height" value="0.05" units="cm"/>
      <inkml:brushProperty name="color" value="#33CCFF"/>
    </inkml:brush>
  </inkml:definitions>
  <inkml:trace contextRef="#ctx0" brushRef="#br0">0 31 24575,'0'-7'0,"0"-1"0,0 0 0,0 4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19.970"/>
    </inkml:context>
    <inkml:brush xml:id="br0">
      <inkml:brushProperty name="width" value="0.05" units="cm"/>
      <inkml:brushProperty name="height" value="0.05" units="cm"/>
      <inkml:brushProperty name="color" value="#33CCFF"/>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1.190"/>
    </inkml:context>
    <inkml:brush xml:id="br0">
      <inkml:brushProperty name="width" value="0.05" units="cm"/>
      <inkml:brushProperty name="height" value="0.05" units="cm"/>
      <inkml:brushProperty name="color" value="#33CCFF"/>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2.427"/>
    </inkml:context>
    <inkml:brush xml:id="br0">
      <inkml:brushProperty name="width" value="0.05" units="cm"/>
      <inkml:brushProperty name="height" value="0.05" units="cm"/>
      <inkml:brushProperty name="color" value="#33CC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3.680"/>
    </inkml:context>
    <inkml:brush xml:id="br0">
      <inkml:brushProperty name="width" value="0.05" units="cm"/>
      <inkml:brushProperty name="height" value="0.05" units="cm"/>
      <inkml:brushProperty name="color" value="#33CCFF"/>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4.766"/>
    </inkml:context>
    <inkml:brush xml:id="br0">
      <inkml:brushProperty name="width" value="0.05" units="cm"/>
      <inkml:brushProperty name="height" value="0.05" units="cm"/>
      <inkml:brushProperty name="color" value="#33CCFF"/>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6T06:21:26.315"/>
    </inkml:context>
    <inkml:brush xml:id="br0">
      <inkml:brushProperty name="width" value="0.05" units="cm"/>
      <inkml:brushProperty name="height" value="0.05" units="cm"/>
      <inkml:brushProperty name="color" value="#33CCF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29F1C-48D7-1C4C-8793-C2575D25E633}" type="datetimeFigureOut">
              <a:rPr lang="en-US" smtClean="0"/>
              <a:t>4/23/2019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75BDD-A387-9A45-9E61-8797DF9397A8}" type="slidenum">
              <a:rPr lang="en-US" smtClean="0"/>
              <a:t>‹#›</a:t>
            </a:fld>
            <a:endParaRPr lang="en-US"/>
          </a:p>
        </p:txBody>
      </p:sp>
    </p:spTree>
    <p:extLst>
      <p:ext uri="{BB962C8B-B14F-4D97-AF65-F5344CB8AC3E}">
        <p14:creationId xmlns:p14="http://schemas.microsoft.com/office/powerpoint/2010/main" val="3354696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Here are two flow charts showing the work flow of our navigation system and the communication between python and C# programs.</a:t>
            </a:r>
          </a:p>
          <a:p>
            <a:r>
              <a:rPr lang="en-US" altLang="zh-CN" sz="1200" kern="1200" dirty="0">
                <a:solidFill>
                  <a:schemeClr val="tx1"/>
                </a:solidFill>
                <a:latin typeface="+mn-lt"/>
                <a:ea typeface="+mn-ea"/>
                <a:cs typeface="+mn-cs"/>
              </a:rPr>
              <a:t>To begin with, the users are supposed to check the communication between </a:t>
            </a:r>
            <a:r>
              <a:rPr lang="en-US" altLang="zh-CN" sz="1200" kern="1200" dirty="0" err="1">
                <a:solidFill>
                  <a:schemeClr val="tx1"/>
                </a:solidFill>
                <a:latin typeface="+mn-lt"/>
                <a:ea typeface="+mn-ea"/>
                <a:cs typeface="+mn-cs"/>
              </a:rPr>
              <a:t>holo</a:t>
            </a:r>
            <a:r>
              <a:rPr lang="en-US" altLang="zh-CN" sz="1200" kern="1200" dirty="0">
                <a:solidFill>
                  <a:schemeClr val="tx1"/>
                </a:solidFill>
                <a:latin typeface="+mn-lt"/>
                <a:ea typeface="+mn-ea"/>
                <a:cs typeface="+mn-cs"/>
              </a:rPr>
              <a:t> and pc and perform the calibration process.</a:t>
            </a:r>
          </a:p>
          <a:p>
            <a:r>
              <a:rPr lang="en-US" altLang="zh-CN" sz="1200" kern="1200" dirty="0">
                <a:solidFill>
                  <a:schemeClr val="tx1"/>
                </a:solidFill>
                <a:latin typeface="+mn-lt"/>
                <a:ea typeface="+mn-ea"/>
                <a:cs typeface="+mn-cs"/>
              </a:rPr>
              <a:t>Then choose to enter either with MRI mode or without MRI mode depending on if MRI images have been pre-processed, in both cases, the user will touch three anatomic points (glabella and two temples) for registration, in without </a:t>
            </a:r>
            <a:r>
              <a:rPr lang="en-US" altLang="zh-CN" sz="1200" kern="1200" dirty="0" err="1">
                <a:solidFill>
                  <a:schemeClr val="tx1"/>
                </a:solidFill>
                <a:latin typeface="+mn-lt"/>
                <a:ea typeface="+mn-ea"/>
                <a:cs typeface="+mn-cs"/>
              </a:rPr>
              <a:t>ct</a:t>
            </a:r>
            <a:r>
              <a:rPr lang="en-US" altLang="zh-CN" sz="1200" kern="1200" dirty="0">
                <a:solidFill>
                  <a:schemeClr val="tx1"/>
                </a:solidFill>
                <a:latin typeface="+mn-lt"/>
                <a:ea typeface="+mn-ea"/>
                <a:cs typeface="+mn-cs"/>
              </a:rPr>
              <a:t> mode we Overlay two spheres representing Estimated positions of Ventricle center and Entry, while in with </a:t>
            </a:r>
            <a:r>
              <a:rPr lang="en-US" altLang="zh-CN" sz="1200" kern="1200" dirty="0" err="1">
                <a:solidFill>
                  <a:schemeClr val="tx1"/>
                </a:solidFill>
                <a:latin typeface="+mn-lt"/>
                <a:ea typeface="+mn-ea"/>
                <a:cs typeface="+mn-cs"/>
              </a:rPr>
              <a:t>ct</a:t>
            </a:r>
            <a:r>
              <a:rPr lang="en-US" altLang="zh-CN" sz="1200" kern="1200" dirty="0">
                <a:solidFill>
                  <a:schemeClr val="tx1"/>
                </a:solidFill>
                <a:latin typeface="+mn-lt"/>
                <a:ea typeface="+mn-ea"/>
                <a:cs typeface="+mn-cs"/>
              </a:rPr>
              <a:t> mode, we will overlay 3d reconstructed ventricle model and suggested entry on the skull phantom</a:t>
            </a:r>
          </a:p>
          <a:p>
            <a:r>
              <a:rPr lang="en-US" altLang="zh-CN" sz="1200" kern="1200" dirty="0">
                <a:solidFill>
                  <a:schemeClr val="tx1"/>
                </a:solidFill>
                <a:latin typeface="+mn-lt"/>
                <a:ea typeface="+mn-ea"/>
                <a:cs typeface="+mn-cs"/>
              </a:rPr>
              <a:t>We have a python program on PC                                       , for AR marker tracking using </a:t>
            </a:r>
            <a:r>
              <a:rPr lang="en-US" altLang="zh-CN" sz="1200" kern="1200" dirty="0" err="1">
                <a:solidFill>
                  <a:schemeClr val="tx1"/>
                </a:solidFill>
                <a:latin typeface="+mn-lt"/>
                <a:ea typeface="+mn-ea"/>
                <a:cs typeface="+mn-cs"/>
              </a:rPr>
              <a:t>ArUco</a:t>
            </a:r>
            <a:r>
              <a:rPr lang="en-US" altLang="zh-CN" sz="1200" kern="1200" dirty="0">
                <a:solidFill>
                  <a:schemeClr val="tx1"/>
                </a:solidFill>
                <a:latin typeface="+mn-lt"/>
                <a:ea typeface="+mn-ea"/>
                <a:cs typeface="+mn-cs"/>
              </a:rPr>
              <a:t> package in </a:t>
            </a:r>
            <a:r>
              <a:rPr lang="en-US" altLang="zh-CN" sz="1200" kern="1200" dirty="0" err="1">
                <a:solidFill>
                  <a:schemeClr val="tx1"/>
                </a:solidFill>
                <a:latin typeface="+mn-lt"/>
                <a:ea typeface="+mn-ea"/>
                <a:cs typeface="+mn-cs"/>
              </a:rPr>
              <a:t>OpenCV</a:t>
            </a:r>
            <a:r>
              <a:rPr lang="en-US" altLang="zh-CN" sz="1200" kern="1200" dirty="0">
                <a:solidFill>
                  <a:schemeClr val="tx1"/>
                </a:solidFill>
                <a:latin typeface="+mn-lt"/>
                <a:ea typeface="+mn-ea"/>
                <a:cs typeface="+mn-cs"/>
              </a:rPr>
              <a:t>, it sends strings contain  the markers transformation data with respected to ZED camera to HoloLens</a:t>
            </a:r>
            <a:r>
              <a:rPr lang="zh-CN" altLang="en-US" sz="1200" kern="1200" dirty="0">
                <a:solidFill>
                  <a:schemeClr val="tx1"/>
                </a:solidFill>
                <a:latin typeface="+mn-lt"/>
                <a:ea typeface="+mn-ea"/>
                <a:cs typeface="+mn-cs"/>
              </a:rPr>
              <a:t>。</a:t>
            </a:r>
          </a:p>
          <a:p>
            <a:r>
              <a:rPr lang="en-US" altLang="zh-CN" sz="1200" kern="1200" dirty="0">
                <a:solidFill>
                  <a:schemeClr val="tx1"/>
                </a:solidFill>
                <a:latin typeface="+mn-lt"/>
                <a:ea typeface="+mn-ea"/>
                <a:cs typeface="+mn-cs"/>
              </a:rPr>
              <a:t>After received the string from pc, </a:t>
            </a:r>
            <a:r>
              <a:rPr lang="en-US" altLang="zh-CN" sz="1200" kern="1200" dirty="0" err="1">
                <a:solidFill>
                  <a:schemeClr val="tx1"/>
                </a:solidFill>
                <a:latin typeface="+mn-lt"/>
                <a:ea typeface="+mn-ea"/>
                <a:cs typeface="+mn-cs"/>
              </a:rPr>
              <a:t>unpackUDP</a:t>
            </a:r>
            <a:r>
              <a:rPr lang="en-US" altLang="zh-CN" sz="1200" kern="1200" dirty="0">
                <a:solidFill>
                  <a:schemeClr val="tx1"/>
                </a:solidFill>
                <a:latin typeface="+mn-lt"/>
                <a:ea typeface="+mn-ea"/>
                <a:cs typeface="+mn-cs"/>
              </a:rPr>
              <a:t> parse the string into transformation </a:t>
            </a:r>
            <a:r>
              <a:rPr lang="en-US" altLang="zh-CN" sz="1200" kern="1200" dirty="0" err="1">
                <a:solidFill>
                  <a:schemeClr val="tx1"/>
                </a:solidFill>
                <a:latin typeface="+mn-lt"/>
                <a:ea typeface="+mn-ea"/>
                <a:cs typeface="+mn-cs"/>
              </a:rPr>
              <a:t>matrixs</a:t>
            </a:r>
            <a:r>
              <a:rPr lang="en-US" altLang="zh-CN" sz="1200" kern="1200" dirty="0">
                <a:solidFill>
                  <a:schemeClr val="tx1"/>
                </a:solidFill>
                <a:latin typeface="+mn-lt"/>
                <a:ea typeface="+mn-ea"/>
                <a:cs typeface="+mn-cs"/>
              </a:rPr>
              <a:t> again, then sends them to Drawing Manager</a:t>
            </a:r>
          </a:p>
          <a:p>
            <a:r>
              <a:rPr lang="en-US" altLang="zh-CN" sz="1200" kern="1200" dirty="0">
                <a:solidFill>
                  <a:schemeClr val="tx1"/>
                </a:solidFill>
                <a:latin typeface="+mn-lt"/>
                <a:ea typeface="+mn-ea"/>
                <a:cs typeface="+mn-cs"/>
              </a:rPr>
              <a:t>Drawing Manager is the core script which has two main responsibilities.</a:t>
            </a:r>
          </a:p>
          <a:p>
            <a:endParaRPr lang="en-US" altLang="zh-CN" sz="1200" kern="1200" dirty="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A6475BDD-A387-9A45-9E61-8797DF9397A8}" type="slidenum">
              <a:rPr lang="en-US" smtClean="0"/>
              <a:t>4</a:t>
            </a:fld>
            <a:endParaRPr lang="en-US"/>
          </a:p>
        </p:txBody>
      </p:sp>
    </p:spTree>
    <p:extLst>
      <p:ext uri="{BB962C8B-B14F-4D97-AF65-F5344CB8AC3E}">
        <p14:creationId xmlns:p14="http://schemas.microsoft.com/office/powerpoint/2010/main" val="70191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We have a Microsoft HoloLens, and we have a ZED camera mounted to it. We have two </a:t>
            </a:r>
            <a:r>
              <a:rPr lang="en-US" altLang="zh-CN" sz="1200" kern="1200" dirty="0" err="1">
                <a:solidFill>
                  <a:schemeClr val="tx1"/>
                </a:solidFill>
                <a:latin typeface="+mn-lt"/>
                <a:ea typeface="+mn-ea"/>
                <a:cs typeface="+mn-cs"/>
              </a:rPr>
              <a:t>ArUco</a:t>
            </a:r>
            <a:r>
              <a:rPr lang="en-US" altLang="zh-CN" sz="1200" kern="1200" dirty="0">
                <a:solidFill>
                  <a:schemeClr val="tx1"/>
                </a:solidFill>
                <a:latin typeface="+mn-lt"/>
                <a:ea typeface="+mn-ea"/>
                <a:cs typeface="+mn-cs"/>
              </a:rPr>
              <a:t> markers, one is for locating the skull phantom, and another one is to locate the pointing tool, these markers are seen by ZED camera and</a:t>
            </a:r>
          </a:p>
          <a:p>
            <a:endParaRPr kumimoji="1" lang="zh-CN" altLang="en-US" dirty="0"/>
          </a:p>
        </p:txBody>
      </p:sp>
      <p:sp>
        <p:nvSpPr>
          <p:cNvPr id="4" name="幻灯片编号占位符 3"/>
          <p:cNvSpPr>
            <a:spLocks noGrp="1"/>
          </p:cNvSpPr>
          <p:nvPr>
            <p:ph type="sldNum" sz="quarter" idx="10"/>
          </p:nvPr>
        </p:nvSpPr>
        <p:spPr/>
        <p:txBody>
          <a:bodyPr/>
          <a:lstStyle/>
          <a:p>
            <a:fld id="{A6475BDD-A387-9A45-9E61-8797DF9397A8}" type="slidenum">
              <a:rPr lang="en-US" smtClean="0"/>
              <a:t>5</a:t>
            </a:fld>
            <a:endParaRPr lang="en-US"/>
          </a:p>
        </p:txBody>
      </p:sp>
    </p:spTree>
    <p:extLst>
      <p:ext uri="{BB962C8B-B14F-4D97-AF65-F5344CB8AC3E}">
        <p14:creationId xmlns:p14="http://schemas.microsoft.com/office/powerpoint/2010/main" val="117856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During this Registration process, the user will use a pointing tool to touch three anatomic points glabella and temples on both sides, once we have the coordinates of these three points in Unity World frame, we can have the right side anatomical frame reconstructed in unity. </a:t>
            </a:r>
          </a:p>
          <a:p>
            <a:endParaRPr lang="en-US" altLang="zh-CN" sz="1200" kern="1200" dirty="0">
              <a:solidFill>
                <a:schemeClr val="tx1"/>
              </a:solidFill>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A6475BDD-A387-9A45-9E61-8797DF9397A8}" type="slidenum">
              <a:rPr lang="en-US" smtClean="0"/>
              <a:t>8</a:t>
            </a:fld>
            <a:endParaRPr lang="en-US"/>
          </a:p>
        </p:txBody>
      </p:sp>
    </p:spTree>
    <p:extLst>
      <p:ext uri="{BB962C8B-B14F-4D97-AF65-F5344CB8AC3E}">
        <p14:creationId xmlns:p14="http://schemas.microsoft.com/office/powerpoint/2010/main" val="143741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After registration, we need to overlay models</a:t>
            </a:r>
          </a:p>
          <a:p>
            <a:r>
              <a:rPr lang="en-US" altLang="zh-CN" sz="1200" kern="1200" dirty="0">
                <a:solidFill>
                  <a:schemeClr val="tx1"/>
                </a:solidFill>
                <a:latin typeface="+mn-lt"/>
                <a:ea typeface="+mn-ea"/>
                <a:cs typeface="+mn-cs"/>
              </a:rPr>
              <a:t>If we don’t have MRI information, a ground truth of where the ventricle, we will overlay a sphere at an estimated position, and cast a ray from it through out of the skull as a guidance.</a:t>
            </a:r>
          </a:p>
          <a:p>
            <a:r>
              <a:rPr lang="en-US" altLang="zh-CN" sz="1200" kern="1200" dirty="0">
                <a:solidFill>
                  <a:schemeClr val="tx1"/>
                </a:solidFill>
                <a:latin typeface="+mn-lt"/>
                <a:ea typeface="+mn-ea"/>
                <a:cs typeface="+mn-cs"/>
              </a:rPr>
              <a:t>If we know where the ventricle is in anatomical frame, and its pose, we can compute it position and pose in Unity world frame and overlay it on HMD</a:t>
            </a:r>
          </a:p>
          <a:p>
            <a:endParaRPr kumimoji="1" lang="zh-CN" altLang="en-US" dirty="0"/>
          </a:p>
        </p:txBody>
      </p:sp>
      <p:sp>
        <p:nvSpPr>
          <p:cNvPr id="4" name="幻灯片编号占位符 3"/>
          <p:cNvSpPr>
            <a:spLocks noGrp="1"/>
          </p:cNvSpPr>
          <p:nvPr>
            <p:ph type="sldNum" sz="quarter" idx="10"/>
          </p:nvPr>
        </p:nvSpPr>
        <p:spPr/>
        <p:txBody>
          <a:bodyPr/>
          <a:lstStyle/>
          <a:p>
            <a:fld id="{A6475BDD-A387-9A45-9E61-8797DF9397A8}" type="slidenum">
              <a:rPr lang="en-US" smtClean="0"/>
              <a:t>9</a:t>
            </a:fld>
            <a:endParaRPr lang="en-US"/>
          </a:p>
        </p:txBody>
      </p:sp>
    </p:spTree>
    <p:extLst>
      <p:ext uri="{BB962C8B-B14F-4D97-AF65-F5344CB8AC3E}">
        <p14:creationId xmlns:p14="http://schemas.microsoft.com/office/powerpoint/2010/main" val="37811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7B086A47-B3D4-4E4D-971E-ED4F40DA0E4E}" type="slidenum">
              <a:rPr kumimoji="1" lang="zh-CN" altLang="en-US" smtClean="0"/>
              <a:t>14</a:t>
            </a:fld>
            <a:endParaRPr kumimoji="1" lang="zh-CN" altLang="en-US"/>
          </a:p>
        </p:txBody>
      </p:sp>
    </p:spTree>
    <p:extLst>
      <p:ext uri="{BB962C8B-B14F-4D97-AF65-F5344CB8AC3E}">
        <p14:creationId xmlns:p14="http://schemas.microsoft.com/office/powerpoint/2010/main" val="342921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Setbacks,</a:t>
            </a:r>
          </a:p>
          <a:p>
            <a:r>
              <a:rPr lang="en-US" altLang="zh-CN" sz="1200" kern="1200" dirty="0">
                <a:solidFill>
                  <a:schemeClr val="tx1"/>
                </a:solidFill>
                <a:latin typeface="+mn-lt"/>
                <a:ea typeface="+mn-ea"/>
                <a:cs typeface="+mn-cs"/>
              </a:rPr>
              <a:t>First of all, our project is mainly to develop a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app. However, in the first month, we keep having an error that doesn’t allow us to deploy any app to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the only solution is reset HoloLens, since </a:t>
            </a:r>
            <a:r>
              <a:rPr lang="en-US" altLang="zh-CN" sz="1200" kern="1200" dirty="0" err="1">
                <a:solidFill>
                  <a:schemeClr val="tx1"/>
                </a:solidFill>
                <a:latin typeface="+mn-lt"/>
                <a:ea typeface="+mn-ea"/>
                <a:cs typeface="+mn-cs"/>
              </a:rPr>
              <a:t>ehsan</a:t>
            </a:r>
            <a:r>
              <a:rPr lang="en-US" altLang="zh-CN" sz="1200" kern="1200" dirty="0">
                <a:solidFill>
                  <a:schemeClr val="tx1"/>
                </a:solidFill>
                <a:latin typeface="+mn-lt"/>
                <a:ea typeface="+mn-ea"/>
                <a:cs typeface="+mn-cs"/>
              </a:rPr>
              <a:t> is sharing his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with us, he refused to let us reset </a:t>
            </a:r>
            <a:r>
              <a:rPr lang="en-US" altLang="zh-CN" sz="1200" kern="1200" dirty="0" err="1">
                <a:solidFill>
                  <a:schemeClr val="tx1"/>
                </a:solidFill>
                <a:latin typeface="+mn-lt"/>
                <a:ea typeface="+mn-ea"/>
                <a:cs typeface="+mn-cs"/>
              </a:rPr>
              <a:t>ithowever</a:t>
            </a:r>
            <a:r>
              <a:rPr lang="en-US" altLang="zh-CN" sz="1200" kern="1200" dirty="0">
                <a:solidFill>
                  <a:schemeClr val="tx1"/>
                </a:solidFill>
                <a:latin typeface="+mn-lt"/>
                <a:ea typeface="+mn-ea"/>
                <a:cs typeface="+mn-cs"/>
              </a:rPr>
              <a:t>, our mentor Ehsan reset it and he could deploy his app to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after reset and give it to me, but I still having that error, and he had that error too, at the third time, </a:t>
            </a:r>
            <a:r>
              <a:rPr lang="en-US" altLang="zh-CN" sz="1200" kern="1200" dirty="0" err="1">
                <a:solidFill>
                  <a:schemeClr val="tx1"/>
                </a:solidFill>
                <a:latin typeface="+mn-lt"/>
                <a:ea typeface="+mn-ea"/>
                <a:cs typeface="+mn-cs"/>
              </a:rPr>
              <a:t>ehsan</a:t>
            </a:r>
            <a:r>
              <a:rPr lang="en-US" altLang="zh-CN" sz="1200" kern="1200" dirty="0">
                <a:solidFill>
                  <a:schemeClr val="tx1"/>
                </a:solidFill>
                <a:latin typeface="+mn-lt"/>
                <a:ea typeface="+mn-ea"/>
                <a:cs typeface="+mn-cs"/>
              </a:rPr>
              <a:t> reset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and didn’t deploy any app to it and give it to me, finally I can use my pc to deploy app to </a:t>
            </a:r>
            <a:r>
              <a:rPr lang="en-US" altLang="zh-CN" sz="1200" kern="1200" dirty="0" err="1">
                <a:solidFill>
                  <a:schemeClr val="tx1"/>
                </a:solidFill>
                <a:latin typeface="+mn-lt"/>
                <a:ea typeface="+mn-ea"/>
                <a:cs typeface="+mn-cs"/>
              </a:rPr>
              <a:t>hololens</a:t>
            </a:r>
            <a:r>
              <a:rPr lang="en-US" altLang="zh-CN" sz="1200" kern="1200" dirty="0">
                <a:solidFill>
                  <a:schemeClr val="tx1"/>
                </a:solidFill>
                <a:latin typeface="+mn-lt"/>
                <a:ea typeface="+mn-ea"/>
                <a:cs typeface="+mn-cs"/>
              </a:rPr>
              <a:t>. It looks like our HoloLens can only accept one PC after each reset, it you try to deploy any apps from a different pc, it will break down. </a:t>
            </a:r>
          </a:p>
          <a:p>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Also we spend very long time on installation of ZED SDK because every time if the installation is not successful, my laptop broke down</a:t>
            </a:r>
          </a:p>
          <a:p>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And the prior code such as UDP communication and Calibration are implemented in an older version of unity, and they are somewhat not compatible now I have three versions of </a:t>
            </a:r>
            <a:r>
              <a:rPr lang="en-US" altLang="zh-CN" sz="1200" kern="1200" dirty="0" err="1">
                <a:solidFill>
                  <a:schemeClr val="tx1"/>
                </a:solidFill>
                <a:latin typeface="+mn-lt"/>
                <a:ea typeface="+mn-ea"/>
                <a:cs typeface="+mn-cs"/>
              </a:rPr>
              <a:t>untiy</a:t>
            </a:r>
            <a:r>
              <a:rPr lang="en-US" altLang="zh-CN" sz="1200" kern="1200" dirty="0">
                <a:solidFill>
                  <a:schemeClr val="tx1"/>
                </a:solidFill>
                <a:latin typeface="+mn-lt"/>
                <a:ea typeface="+mn-ea"/>
                <a:cs typeface="+mn-cs"/>
              </a:rPr>
              <a:t> on my laptop.</a:t>
            </a:r>
          </a:p>
          <a:p>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Their paper shows that Accuracy is up to 4mm</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just one links, the surgeons want a target accuracy within 3mm,</a:t>
            </a:r>
          </a:p>
          <a:p>
            <a:endParaRPr kumimoji="1" lang="zh-CN" altLang="en-US" dirty="0"/>
          </a:p>
        </p:txBody>
      </p:sp>
      <p:sp>
        <p:nvSpPr>
          <p:cNvPr id="4" name="幻灯片编号占位符 3"/>
          <p:cNvSpPr>
            <a:spLocks noGrp="1"/>
          </p:cNvSpPr>
          <p:nvPr>
            <p:ph type="sldNum" sz="quarter" idx="10"/>
          </p:nvPr>
        </p:nvSpPr>
        <p:spPr/>
        <p:txBody>
          <a:bodyPr/>
          <a:lstStyle/>
          <a:p>
            <a:fld id="{A6475BDD-A387-9A45-9E61-8797DF9397A8}" type="slidenum">
              <a:rPr lang="en-US" smtClean="0"/>
              <a:t>15</a:t>
            </a:fld>
            <a:endParaRPr lang="en-US"/>
          </a:p>
        </p:txBody>
      </p:sp>
    </p:spTree>
    <p:extLst>
      <p:ext uri="{BB962C8B-B14F-4D97-AF65-F5344CB8AC3E}">
        <p14:creationId xmlns:p14="http://schemas.microsoft.com/office/powerpoint/2010/main" val="104087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6475BDD-A387-9A45-9E61-8797DF9397A8}" type="slidenum">
              <a:rPr lang="en-US" smtClean="0"/>
              <a:t>19</a:t>
            </a:fld>
            <a:endParaRPr lang="en-US"/>
          </a:p>
        </p:txBody>
      </p:sp>
    </p:spTree>
    <p:extLst>
      <p:ext uri="{BB962C8B-B14F-4D97-AF65-F5344CB8AC3E}">
        <p14:creationId xmlns:p14="http://schemas.microsoft.com/office/powerpoint/2010/main" val="6619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C264-BBAF-584F-AAA7-FCA2124BF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86A848-7912-954F-8A98-50466C6F7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6F777-8C8E-5248-85E9-2FBDFA58A72C}"/>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5" name="Footer Placeholder 4">
            <a:extLst>
              <a:ext uri="{FF2B5EF4-FFF2-40B4-BE49-F238E27FC236}">
                <a16:creationId xmlns:a16="http://schemas.microsoft.com/office/drawing/2014/main" id="{A1DFE164-12CA-F84F-AB2A-7D6CAFE4F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BC84B-0052-6C4C-8528-7F094DC9A139}"/>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39026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67F3-9813-0C40-A46F-107185997E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2A5CC-BE07-4140-9B25-F86FDFE6EC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54BDA-0500-B449-8453-7F353CC147E4}"/>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5" name="Footer Placeholder 4">
            <a:extLst>
              <a:ext uri="{FF2B5EF4-FFF2-40B4-BE49-F238E27FC236}">
                <a16:creationId xmlns:a16="http://schemas.microsoft.com/office/drawing/2014/main" id="{49137E85-7E57-9F4D-A918-000335BC5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1646B-6987-B14E-A4CD-B50F1920CBBF}"/>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281616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CA6E4-8A15-1F40-80FE-70113EB34F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21BFB-B6C8-AE44-A7DB-75969EA8C4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7F855-9369-1341-BB5C-D0A2CBD0F2F0}"/>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5" name="Footer Placeholder 4">
            <a:extLst>
              <a:ext uri="{FF2B5EF4-FFF2-40B4-BE49-F238E27FC236}">
                <a16:creationId xmlns:a16="http://schemas.microsoft.com/office/drawing/2014/main" id="{214EE792-5FB5-744B-9AC0-334BA68B8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BC37B-8DE3-E942-B674-82596E29F6B5}"/>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532030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65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E82E-D6E7-E34B-9266-B1C611B98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FB68B-C17E-8D47-A8CF-B5AFBEA137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3BC8B-8A82-7945-AABE-054EB79697A8}"/>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5" name="Footer Placeholder 4">
            <a:extLst>
              <a:ext uri="{FF2B5EF4-FFF2-40B4-BE49-F238E27FC236}">
                <a16:creationId xmlns:a16="http://schemas.microsoft.com/office/drawing/2014/main" id="{CC2F35DE-0976-BD4C-9940-4B34A2C09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18330-C0CC-4144-A54F-EC9B2E9DB54A}"/>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284463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B564-2DBE-474F-BAC0-A7BD0D4AF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D6178F-412B-9849-BCDE-DFC6545594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29185D-E941-7B48-9305-FE197FBC3A88}"/>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5" name="Footer Placeholder 4">
            <a:extLst>
              <a:ext uri="{FF2B5EF4-FFF2-40B4-BE49-F238E27FC236}">
                <a16:creationId xmlns:a16="http://schemas.microsoft.com/office/drawing/2014/main" id="{D3D9890C-D836-154A-9843-BE29403BE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E0F8E-2856-BA4F-8591-BD02792C07FB}"/>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4840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6EA0-3A7B-3D41-B0FD-E852005FA4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18412-52C4-0A4E-94E2-132162266C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D029A-45EE-CC4A-AF6B-CB9363B620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273430-AFB8-A349-A0A1-988B9BB428AB}"/>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6" name="Footer Placeholder 5">
            <a:extLst>
              <a:ext uri="{FF2B5EF4-FFF2-40B4-BE49-F238E27FC236}">
                <a16:creationId xmlns:a16="http://schemas.microsoft.com/office/drawing/2014/main" id="{F5D339DA-3948-334F-A3EA-E641566ED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2E19F-8763-9248-9095-1E9451990BE1}"/>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371314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1004-611F-0845-B435-AF53973BC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90388-50F7-5F49-AC11-560EF8C12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73359D-7043-284D-9F01-7F1DB56D7B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2F5FB3-114B-794E-8976-5757B8AD1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AA298D-FB76-8045-95B1-CE928238B5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3D53BC-42EC-584C-890C-5963BE9AD830}"/>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8" name="Footer Placeholder 7">
            <a:extLst>
              <a:ext uri="{FF2B5EF4-FFF2-40B4-BE49-F238E27FC236}">
                <a16:creationId xmlns:a16="http://schemas.microsoft.com/office/drawing/2014/main" id="{66D4204A-5EBE-F944-AF54-8D286743B1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E07EC6-91C9-2542-B918-E4709DCBA514}"/>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412224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F994-97F7-0243-91F5-3D1D1194A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C63F87-8B98-934A-B24E-5595CD9F3403}"/>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4" name="Footer Placeholder 3">
            <a:extLst>
              <a:ext uri="{FF2B5EF4-FFF2-40B4-BE49-F238E27FC236}">
                <a16:creationId xmlns:a16="http://schemas.microsoft.com/office/drawing/2014/main" id="{92EB3B36-4948-EA43-82D5-5EDB5AF136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88D7E-8231-604E-A3BD-FF3459F852E8}"/>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96784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00EAC-2972-CC4A-83C4-07DD18E43FBF}"/>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3" name="Footer Placeholder 2">
            <a:extLst>
              <a:ext uri="{FF2B5EF4-FFF2-40B4-BE49-F238E27FC236}">
                <a16:creationId xmlns:a16="http://schemas.microsoft.com/office/drawing/2014/main" id="{7AB70468-D914-3C48-9659-332977032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89852-409C-4D4F-BF0F-656F3CD88EB0}"/>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77624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A4E8-0EED-594B-A6BA-0F4B7B85F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032ED1-C046-2E4E-8F8E-2F23EE670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22615-442D-3B4F-A89B-3506AC596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A1835A-E030-F44B-8B62-301C0050029E}"/>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6" name="Footer Placeholder 5">
            <a:extLst>
              <a:ext uri="{FF2B5EF4-FFF2-40B4-BE49-F238E27FC236}">
                <a16:creationId xmlns:a16="http://schemas.microsoft.com/office/drawing/2014/main" id="{2B7A8B84-2985-F245-A252-BDA05F720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E3943-4CB4-5A4C-8AF9-EDCBB574B612}"/>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246089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5D24-00F6-B045-9C24-4989FBBB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189DE6-FD10-514D-8B5A-946E1D5E1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2A427-A6AA-3740-B014-95DFBB076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9FDD02-0D05-B141-B3E4-F6D23D125E8E}"/>
              </a:ext>
            </a:extLst>
          </p:cNvPr>
          <p:cNvSpPr>
            <a:spLocks noGrp="1"/>
          </p:cNvSpPr>
          <p:nvPr>
            <p:ph type="dt" sz="half" idx="10"/>
          </p:nvPr>
        </p:nvSpPr>
        <p:spPr/>
        <p:txBody>
          <a:bodyPr/>
          <a:lstStyle/>
          <a:p>
            <a:fld id="{9F322903-813D-EB48-8979-BAF88CDE6D30}" type="datetimeFigureOut">
              <a:rPr lang="en-US" smtClean="0"/>
              <a:t>4/23/2019</a:t>
            </a:fld>
            <a:endParaRPr lang="en-US"/>
          </a:p>
        </p:txBody>
      </p:sp>
      <p:sp>
        <p:nvSpPr>
          <p:cNvPr id="6" name="Footer Placeholder 5">
            <a:extLst>
              <a:ext uri="{FF2B5EF4-FFF2-40B4-BE49-F238E27FC236}">
                <a16:creationId xmlns:a16="http://schemas.microsoft.com/office/drawing/2014/main" id="{E6919DD5-B4D3-EE4A-8DCB-7820768AF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2E8DE-32DA-5640-BBA0-F36ECE1D05E5}"/>
              </a:ext>
            </a:extLst>
          </p:cNvPr>
          <p:cNvSpPr>
            <a:spLocks noGrp="1"/>
          </p:cNvSpPr>
          <p:nvPr>
            <p:ph type="sldNum" sz="quarter" idx="12"/>
          </p:nvPr>
        </p:nvSpPr>
        <p:spPr/>
        <p:txBody>
          <a:bodyPr/>
          <a:lstStyle/>
          <a:p>
            <a:fld id="{9B217D69-D29C-604C-B1C3-71C6066E6C27}" type="slidenum">
              <a:rPr lang="en-US" smtClean="0"/>
              <a:t>‹#›</a:t>
            </a:fld>
            <a:endParaRPr lang="en-US"/>
          </a:p>
        </p:txBody>
      </p:sp>
    </p:spTree>
    <p:extLst>
      <p:ext uri="{BB962C8B-B14F-4D97-AF65-F5344CB8AC3E}">
        <p14:creationId xmlns:p14="http://schemas.microsoft.com/office/powerpoint/2010/main" val="139417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032FF7-C8E2-D449-8796-72DB7C7B441E}"/>
              </a:ext>
            </a:extLst>
          </p:cNvPr>
          <p:cNvPicPr>
            <a:picLocks noChangeAspect="1"/>
          </p:cNvPicPr>
          <p:nvPr userDrawn="1"/>
        </p:nvPicPr>
        <p:blipFill>
          <a:blip r:embed="rId14"/>
          <a:stretch>
            <a:fillRect/>
          </a:stretch>
        </p:blipFill>
        <p:spPr>
          <a:xfrm>
            <a:off x="7804964" y="19265"/>
            <a:ext cx="4407479" cy="1831753"/>
          </a:xfrm>
          <a:prstGeom prst="rect">
            <a:avLst/>
          </a:prstGeom>
        </p:spPr>
      </p:pic>
      <p:sp>
        <p:nvSpPr>
          <p:cNvPr id="2" name="Title Placeholder 1">
            <a:extLst>
              <a:ext uri="{FF2B5EF4-FFF2-40B4-BE49-F238E27FC236}">
                <a16:creationId xmlns:a16="http://schemas.microsoft.com/office/drawing/2014/main" id="{6EB340B9-9905-DC41-9858-DA8AD288C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DFA3F9-6668-A042-987F-4715662C0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A62376-38E7-894B-908A-C5A8F1B753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22903-813D-EB48-8979-BAF88CDE6D30}" type="datetimeFigureOut">
              <a:rPr lang="en-US" smtClean="0"/>
              <a:t>4/23/2019</a:t>
            </a:fld>
            <a:endParaRPr lang="en-US" dirty="0"/>
          </a:p>
        </p:txBody>
      </p:sp>
      <p:sp>
        <p:nvSpPr>
          <p:cNvPr id="5" name="Footer Placeholder 4">
            <a:extLst>
              <a:ext uri="{FF2B5EF4-FFF2-40B4-BE49-F238E27FC236}">
                <a16:creationId xmlns:a16="http://schemas.microsoft.com/office/drawing/2014/main" id="{9CC16262-60B0-8343-AE1B-74C6CFD8F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9847C-43D3-F041-B7F3-C79E74E137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17D69-D29C-604C-B1C3-71C6066E6C27}" type="slidenum">
              <a:rPr lang="en-US" smtClean="0"/>
              <a:t>‹#›</a:t>
            </a:fld>
            <a:endParaRPr lang="en-US" dirty="0"/>
          </a:p>
        </p:txBody>
      </p:sp>
      <p:grpSp>
        <p:nvGrpSpPr>
          <p:cNvPr id="7" name="Group 12">
            <a:extLst>
              <a:ext uri="{FF2B5EF4-FFF2-40B4-BE49-F238E27FC236}">
                <a16:creationId xmlns:a16="http://schemas.microsoft.com/office/drawing/2014/main" id="{FAA91F6E-E076-9D43-A322-9FC4781ADB1C}"/>
              </a:ext>
            </a:extLst>
          </p:cNvPr>
          <p:cNvGrpSpPr>
            <a:grpSpLocks/>
          </p:cNvGrpSpPr>
          <p:nvPr userDrawn="1"/>
        </p:nvGrpSpPr>
        <p:grpSpPr bwMode="auto">
          <a:xfrm>
            <a:off x="5511800" y="6356350"/>
            <a:ext cx="5842000" cy="381000"/>
            <a:chOff x="2080" y="4080"/>
            <a:chExt cx="3680" cy="240"/>
          </a:xfrm>
        </p:grpSpPr>
        <p:pic>
          <p:nvPicPr>
            <p:cNvPr id="8" name="Picture 13" descr="ERCLogoSmallColor">
              <a:extLst>
                <a:ext uri="{FF2B5EF4-FFF2-40B4-BE49-F238E27FC236}">
                  <a16:creationId xmlns:a16="http://schemas.microsoft.com/office/drawing/2014/main" id="{BF953DB2-7852-844F-94C5-068BBB0CC44C}"/>
                </a:ext>
              </a:extLst>
            </p:cNvPr>
            <p:cNvPicPr>
              <a:picLocks noChangeAspect="1" noChangeArrowheads="1"/>
            </p:cNvPicPr>
            <p:nvPr/>
          </p:nvPicPr>
          <p:blipFill>
            <a:blip r:embed="rId15"/>
            <a:srcRect/>
            <a:stretch>
              <a:fillRect/>
            </a:stretch>
          </p:blipFill>
          <p:spPr bwMode="auto">
            <a:xfrm>
              <a:off x="5589" y="4080"/>
              <a:ext cx="171" cy="240"/>
            </a:xfrm>
            <a:prstGeom prst="rect">
              <a:avLst/>
            </a:prstGeom>
            <a:noFill/>
            <a:ln w="9525">
              <a:noFill/>
              <a:miter lim="800000"/>
              <a:headEnd/>
              <a:tailEnd/>
            </a:ln>
          </p:spPr>
        </p:pic>
        <p:sp>
          <p:nvSpPr>
            <p:cNvPr id="9" name="Text Box 14">
              <a:extLst>
                <a:ext uri="{FF2B5EF4-FFF2-40B4-BE49-F238E27FC236}">
                  <a16:creationId xmlns:a16="http://schemas.microsoft.com/office/drawing/2014/main" id="{BE01184E-1C4A-EE4E-ABA3-9ADC13781FCC}"/>
                </a:ext>
              </a:extLst>
            </p:cNvPr>
            <p:cNvSpPr txBox="1">
              <a:spLocks noChangeArrowheads="1"/>
            </p:cNvSpPr>
            <p:nvPr/>
          </p:nvSpPr>
          <p:spPr bwMode="auto">
            <a:xfrm>
              <a:off x="2080" y="4118"/>
              <a:ext cx="3488" cy="154"/>
            </a:xfrm>
            <a:prstGeom prst="rect">
              <a:avLst/>
            </a:prstGeom>
            <a:noFill/>
            <a:ln w="9525">
              <a:noFill/>
              <a:miter lim="800000"/>
              <a:headEnd/>
              <a:tailEnd/>
            </a:ln>
            <a:effectLst/>
          </p:spPr>
          <p:txBody>
            <a:bodyPr wrap="none">
              <a:prstTxWarp prst="textNoShape">
                <a:avLst/>
              </a:prstTxWarp>
              <a:spAutoFit/>
            </a:bodyPr>
            <a:lstStyle/>
            <a:p>
              <a:pPr>
                <a:defRPr/>
              </a:pPr>
              <a:r>
                <a:rPr lang="en-US" sz="1000" b="1" dirty="0">
                  <a:solidFill>
                    <a:schemeClr val="bg2"/>
                  </a:solidFill>
                  <a:latin typeface="Arial" pitchFamily="-107" charset="0"/>
                </a:rPr>
                <a:t>Engineering Research Center for Computer Integrated Surgical Systems and Technology</a:t>
              </a:r>
            </a:p>
          </p:txBody>
        </p:sp>
      </p:grpSp>
      <p:sp>
        <p:nvSpPr>
          <p:cNvPr id="10" name="Text Box 16">
            <a:extLst>
              <a:ext uri="{FF2B5EF4-FFF2-40B4-BE49-F238E27FC236}">
                <a16:creationId xmlns:a16="http://schemas.microsoft.com/office/drawing/2014/main" id="{F598A8A6-34C0-DF45-A4A9-D80A67E1149D}"/>
              </a:ext>
            </a:extLst>
          </p:cNvPr>
          <p:cNvSpPr txBox="1">
            <a:spLocks noChangeArrowheads="1"/>
          </p:cNvSpPr>
          <p:nvPr userDrawn="1"/>
        </p:nvSpPr>
        <p:spPr bwMode="auto">
          <a:xfrm>
            <a:off x="437322" y="6325393"/>
            <a:ext cx="3733800" cy="427037"/>
          </a:xfrm>
          <a:prstGeom prst="rect">
            <a:avLst/>
          </a:prstGeom>
          <a:noFill/>
          <a:ln w="9525">
            <a:noFill/>
            <a:miter lim="800000"/>
            <a:headEnd/>
            <a:tailEnd/>
          </a:ln>
          <a:effectLst/>
        </p:spPr>
        <p:txBody>
          <a:bodyPr>
            <a:prstTxWarp prst="textNoShape">
              <a:avLst/>
            </a:prstTxWarp>
            <a:spAutoFit/>
          </a:bodyPr>
          <a:lstStyle/>
          <a:p>
            <a:pPr marL="341313" indent="-341313">
              <a:defRPr/>
            </a:pPr>
            <a:fld id="{AC6DEC11-5E03-2848-BAEE-A26AD718E783}" type="slidenum">
              <a:rPr lang="en-US" sz="1200" b="1">
                <a:latin typeface="Arial" pitchFamily="-107" charset="0"/>
              </a:rPr>
              <a:pPr marL="341313" indent="-341313">
                <a:defRPr/>
              </a:pPr>
              <a:t>‹#›</a:t>
            </a:fld>
            <a:r>
              <a:rPr lang="en-US" sz="1200" b="1" dirty="0">
                <a:latin typeface="Arial" pitchFamily="-107" charset="0"/>
              </a:rPr>
              <a:t>	</a:t>
            </a:r>
            <a:r>
              <a:rPr lang="en-US" sz="1000" dirty="0">
                <a:latin typeface="Times New Roman" pitchFamily="-107" charset="0"/>
              </a:rPr>
              <a:t>600.456/656 CIS2 Spring 2019</a:t>
            </a:r>
          </a:p>
          <a:p>
            <a:pPr marL="341313" indent="-341313">
              <a:defRPr/>
            </a:pPr>
            <a:r>
              <a:rPr lang="en-US" sz="1000" dirty="0">
                <a:latin typeface="Times New Roman" pitchFamily="-107" charset="0"/>
              </a:rPr>
              <a:t>	Copyright © R. H. Taylor</a:t>
            </a:r>
          </a:p>
        </p:txBody>
      </p:sp>
    </p:spTree>
    <p:extLst>
      <p:ext uri="{BB962C8B-B14F-4D97-AF65-F5344CB8AC3E}">
        <p14:creationId xmlns:p14="http://schemas.microsoft.com/office/powerpoint/2010/main" val="2852244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18" Type="http://schemas.openxmlformats.org/officeDocument/2006/relationships/customXml" Target="../ink/ink11.xml"/><Relationship Id="rId3" Type="http://schemas.openxmlformats.org/officeDocument/2006/relationships/image" Target="../media/image18.png"/><Relationship Id="rId7" Type="http://schemas.openxmlformats.org/officeDocument/2006/relationships/image" Target="../media/image140.png"/><Relationship Id="rId12" Type="http://schemas.openxmlformats.org/officeDocument/2006/relationships/customXml" Target="../ink/ink5.xml"/><Relationship Id="rId17" Type="http://schemas.openxmlformats.org/officeDocument/2006/relationships/customXml" Target="../ink/ink10.xml"/><Relationship Id="rId2" Type="http://schemas.openxmlformats.org/officeDocument/2006/relationships/image" Target="../media/image17.png"/><Relationship Id="rId16"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60.png"/><Relationship Id="rId5" Type="http://schemas.openxmlformats.org/officeDocument/2006/relationships/image" Target="../media/image130.png"/><Relationship Id="rId15" Type="http://schemas.openxmlformats.org/officeDocument/2006/relationships/customXml" Target="../ink/ink8.xml"/><Relationship Id="rId10" Type="http://schemas.openxmlformats.org/officeDocument/2006/relationships/customXml" Target="../ink/ink4.xml"/><Relationship Id="rId19" Type="http://schemas.openxmlformats.org/officeDocument/2006/relationships/customXml" Target="../ink/ink12.xml"/><Relationship Id="rId4" Type="http://schemas.openxmlformats.org/officeDocument/2006/relationships/customXml" Target="../ink/ink1.xml"/><Relationship Id="rId9" Type="http://schemas.openxmlformats.org/officeDocument/2006/relationships/image" Target="../media/image150.png"/><Relationship Id="rId14" Type="http://schemas.openxmlformats.org/officeDocument/2006/relationships/customXml" Target="../ink/ink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s://docs.unity3d.com/ScriptReference/Vector3.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8858C-DDA6-9340-AD13-01A7F26B3A00}"/>
              </a:ext>
            </a:extLst>
          </p:cNvPr>
          <p:cNvSpPr>
            <a:spLocks noGrp="1"/>
          </p:cNvSpPr>
          <p:nvPr>
            <p:ph type="ctrTitle"/>
          </p:nvPr>
        </p:nvSpPr>
        <p:spPr>
          <a:xfrm>
            <a:off x="1537252" y="1736033"/>
            <a:ext cx="9144000" cy="2120348"/>
          </a:xfrm>
        </p:spPr>
        <p:style>
          <a:lnRef idx="3">
            <a:schemeClr val="lt1"/>
          </a:lnRef>
          <a:fillRef idx="1">
            <a:schemeClr val="accent1"/>
          </a:fillRef>
          <a:effectRef idx="1">
            <a:schemeClr val="accent1"/>
          </a:effectRef>
          <a:fontRef idx="minor">
            <a:schemeClr val="lt1"/>
          </a:fontRef>
        </p:style>
        <p:txBody>
          <a:bodyPr anchor="ctr">
            <a:normAutofit fontScale="90000"/>
          </a:bodyPr>
          <a:lstStyle/>
          <a:p>
            <a:pPr>
              <a:lnSpc>
                <a:spcPct val="100000"/>
              </a:lnSpc>
            </a:pPr>
            <a:r>
              <a:rPr lang="en-US" sz="4800" b="1" dirty="0">
                <a:solidFill>
                  <a:schemeClr val="bg1"/>
                </a:solidFill>
                <a:latin typeface="+mj-lt"/>
                <a:ea typeface="ＭＳ Ｐゴシック" pitchFamily="1" charset="-128"/>
                <a:cs typeface="ＭＳ Ｐゴシック" pitchFamily="1" charset="-128"/>
              </a:rPr>
              <a:t>HMD-Based Navigation for Ventriculostomy</a:t>
            </a:r>
            <a:r>
              <a:rPr lang="zh-CN" altLang="en-US" sz="4800" b="1" dirty="0">
                <a:solidFill>
                  <a:schemeClr val="bg1"/>
                </a:solidFill>
                <a:latin typeface="+mj-lt"/>
                <a:ea typeface="ＭＳ Ｐゴシック" pitchFamily="1" charset="-128"/>
                <a:cs typeface="ＭＳ Ｐゴシック" pitchFamily="1" charset="-128"/>
              </a:rPr>
              <a:t>  </a:t>
            </a:r>
            <a:br>
              <a:rPr lang="en-US" altLang="zh-CN" sz="4800" b="1" dirty="0">
                <a:solidFill>
                  <a:schemeClr val="bg1"/>
                </a:solidFill>
                <a:latin typeface="+mj-lt"/>
                <a:ea typeface="ＭＳ Ｐゴシック" pitchFamily="1" charset="-128"/>
                <a:cs typeface="ＭＳ Ｐゴシック" pitchFamily="1" charset="-128"/>
              </a:rPr>
            </a:br>
            <a:r>
              <a:rPr lang="en-US" altLang="zh-CN" sz="4800" b="1" dirty="0">
                <a:solidFill>
                  <a:schemeClr val="bg1"/>
                </a:solidFill>
                <a:latin typeface="+mj-lt"/>
                <a:ea typeface="ＭＳ Ｐゴシック" pitchFamily="1" charset="-128"/>
                <a:cs typeface="ＭＳ Ｐゴシック" pitchFamily="1" charset="-128"/>
              </a:rPr>
              <a:t>-</a:t>
            </a:r>
            <a:r>
              <a:rPr lang="zh-CN" altLang="en-US" sz="4800" b="1" dirty="0">
                <a:solidFill>
                  <a:schemeClr val="bg1"/>
                </a:solidFill>
                <a:latin typeface="+mj-lt"/>
                <a:ea typeface="ＭＳ Ｐゴシック" pitchFamily="1" charset="-128"/>
                <a:cs typeface="ＭＳ Ｐゴシック" pitchFamily="1" charset="-128"/>
              </a:rPr>
              <a:t> </a:t>
            </a:r>
            <a:r>
              <a:rPr lang="en-US" altLang="zh-CN" sz="4800" b="1" dirty="0">
                <a:solidFill>
                  <a:schemeClr val="bg1"/>
                </a:solidFill>
                <a:latin typeface="+mj-lt"/>
                <a:ea typeface="ＭＳ Ｐゴシック" pitchFamily="1" charset="-128"/>
                <a:cs typeface="ＭＳ Ｐゴシック" pitchFamily="1" charset="-128"/>
              </a:rPr>
              <a:t>Checkpoint</a:t>
            </a:r>
            <a:r>
              <a:rPr lang="zh-CN" altLang="en-US" sz="4800" b="1" dirty="0">
                <a:solidFill>
                  <a:schemeClr val="bg1"/>
                </a:solidFill>
                <a:latin typeface="+mj-lt"/>
                <a:ea typeface="ＭＳ Ｐゴシック" pitchFamily="1" charset="-128"/>
                <a:cs typeface="ＭＳ Ｐゴシック" pitchFamily="1" charset="-128"/>
              </a:rPr>
              <a:t> </a:t>
            </a:r>
            <a:r>
              <a:rPr lang="en-US" altLang="zh-CN" sz="4800" b="1" dirty="0">
                <a:solidFill>
                  <a:schemeClr val="bg1"/>
                </a:solidFill>
                <a:latin typeface="+mj-lt"/>
                <a:ea typeface="ＭＳ Ｐゴシック" pitchFamily="1" charset="-128"/>
                <a:cs typeface="ＭＳ Ｐゴシック" pitchFamily="1" charset="-128"/>
              </a:rPr>
              <a:t>-</a:t>
            </a:r>
            <a:endParaRPr lang="en-US" sz="4800" b="1" dirty="0">
              <a:solidFill>
                <a:schemeClr val="bg1"/>
              </a:solidFill>
              <a:latin typeface="+mj-lt"/>
            </a:endParaRPr>
          </a:p>
        </p:txBody>
      </p:sp>
      <p:sp>
        <p:nvSpPr>
          <p:cNvPr id="3" name="Subtitle 2">
            <a:extLst>
              <a:ext uri="{FF2B5EF4-FFF2-40B4-BE49-F238E27FC236}">
                <a16:creationId xmlns:a16="http://schemas.microsoft.com/office/drawing/2014/main" id="{C52BF7B6-B5F6-AA4F-9A4D-4D953C2A3700}"/>
              </a:ext>
            </a:extLst>
          </p:cNvPr>
          <p:cNvSpPr>
            <a:spLocks noGrp="1"/>
          </p:cNvSpPr>
          <p:nvPr>
            <p:ph type="subTitle" idx="1"/>
          </p:nvPr>
        </p:nvSpPr>
        <p:spPr>
          <a:xfrm>
            <a:off x="1537252" y="4142440"/>
            <a:ext cx="4399722" cy="1542739"/>
          </a:xfrm>
          <a:solidFill>
            <a:schemeClr val="bg1">
              <a:lumMod val="75000"/>
            </a:schemeClr>
          </a:solidFill>
        </p:spPr>
        <p:style>
          <a:lnRef idx="3">
            <a:schemeClr val="lt1"/>
          </a:lnRef>
          <a:fillRef idx="1">
            <a:schemeClr val="accent3"/>
          </a:fillRef>
          <a:effectRef idx="1">
            <a:schemeClr val="accent3"/>
          </a:effectRef>
          <a:fontRef idx="minor">
            <a:schemeClr val="lt1"/>
          </a:fontRef>
        </p:style>
        <p:txBody>
          <a:bodyPr anchor="ctr"/>
          <a:lstStyle/>
          <a:p>
            <a:r>
              <a:rPr lang="en-US" dirty="0">
                <a:latin typeface="+mj-lt"/>
              </a:rPr>
              <a:t>Group </a:t>
            </a:r>
            <a:r>
              <a:rPr lang="en-US" altLang="zh-CN" dirty="0">
                <a:latin typeface="+mj-lt"/>
              </a:rPr>
              <a:t>15</a:t>
            </a:r>
            <a:r>
              <a:rPr lang="en-US" dirty="0">
                <a:latin typeface="+mj-lt"/>
              </a:rPr>
              <a:t>:</a:t>
            </a:r>
          </a:p>
          <a:p>
            <a:r>
              <a:rPr lang="en-US" dirty="0">
                <a:latin typeface="+mj-lt"/>
              </a:rPr>
              <a:t>Mingyi</a:t>
            </a:r>
            <a:r>
              <a:rPr lang="zh-CN" altLang="en-US" dirty="0">
                <a:latin typeface="+mj-lt"/>
              </a:rPr>
              <a:t> </a:t>
            </a:r>
            <a:r>
              <a:rPr lang="en-US" altLang="zh-CN" dirty="0">
                <a:latin typeface="+mj-lt"/>
              </a:rPr>
              <a:t>Zheng</a:t>
            </a:r>
          </a:p>
          <a:p>
            <a:r>
              <a:rPr lang="en-US" altLang="zh-CN" dirty="0" err="1">
                <a:latin typeface="+mj-lt"/>
              </a:rPr>
              <a:t>Y</a:t>
            </a:r>
            <a:r>
              <a:rPr lang="en-US" dirty="0" err="1">
                <a:latin typeface="+mj-lt"/>
              </a:rPr>
              <a:t>iwei</a:t>
            </a:r>
            <a:r>
              <a:rPr lang="zh-CN" altLang="en-US" dirty="0">
                <a:latin typeface="+mj-lt"/>
              </a:rPr>
              <a:t> </a:t>
            </a:r>
            <a:r>
              <a:rPr lang="en-US" altLang="zh-CN" dirty="0">
                <a:latin typeface="+mj-lt"/>
              </a:rPr>
              <a:t>Jiang</a:t>
            </a:r>
            <a:endParaRPr lang="en-US" dirty="0">
              <a:latin typeface="+mj-lt"/>
            </a:endParaRPr>
          </a:p>
        </p:txBody>
      </p:sp>
      <p:sp>
        <p:nvSpPr>
          <p:cNvPr id="4" name="Subtitle 2">
            <a:extLst>
              <a:ext uri="{FF2B5EF4-FFF2-40B4-BE49-F238E27FC236}">
                <a16:creationId xmlns:a16="http://schemas.microsoft.com/office/drawing/2014/main" id="{6F6A31AA-77A8-D146-A709-3D874914FE6A}"/>
              </a:ext>
            </a:extLst>
          </p:cNvPr>
          <p:cNvSpPr txBox="1">
            <a:spLocks/>
          </p:cNvSpPr>
          <p:nvPr/>
        </p:nvSpPr>
        <p:spPr>
          <a:xfrm>
            <a:off x="6241774" y="4142440"/>
            <a:ext cx="4439478" cy="1542739"/>
          </a:xfrm>
          <a:prstGeom prst="rect">
            <a:avLst/>
          </a:prstGeom>
          <a:solidFill>
            <a:schemeClr val="bg1">
              <a:lumMod val="75000"/>
            </a:schemeClr>
          </a:solidFill>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latin typeface="+mj-lt"/>
              </a:rPr>
              <a:t>Mentor:</a:t>
            </a:r>
          </a:p>
          <a:p>
            <a:r>
              <a:rPr lang="en-US" altLang="zh-CN" dirty="0">
                <a:solidFill>
                  <a:schemeClr val="bg1"/>
                </a:solidFill>
                <a:latin typeface="+mj-lt"/>
              </a:rPr>
              <a:t>Ehsan</a:t>
            </a:r>
            <a:r>
              <a:rPr lang="zh-CN" altLang="en-US" dirty="0">
                <a:solidFill>
                  <a:schemeClr val="bg1"/>
                </a:solidFill>
                <a:latin typeface="+mj-lt"/>
              </a:rPr>
              <a:t> </a:t>
            </a:r>
            <a:r>
              <a:rPr lang="en-US" altLang="zh-CN" dirty="0" err="1">
                <a:solidFill>
                  <a:schemeClr val="bg1"/>
                </a:solidFill>
                <a:latin typeface="+mj-lt"/>
              </a:rPr>
              <a:t>Azimi</a:t>
            </a:r>
            <a:endParaRPr lang="en-US" dirty="0">
              <a:solidFill>
                <a:schemeClr val="bg1"/>
              </a:solidFill>
              <a:latin typeface="+mj-lt"/>
            </a:endParaRPr>
          </a:p>
          <a:p>
            <a:r>
              <a:rPr lang="en-US" altLang="zh-CN" dirty="0">
                <a:solidFill>
                  <a:schemeClr val="bg1"/>
                </a:solidFill>
                <a:latin typeface="+mj-lt"/>
              </a:rPr>
              <a:t>Prof.</a:t>
            </a:r>
            <a:r>
              <a:rPr lang="zh-CN" altLang="en-US" dirty="0">
                <a:solidFill>
                  <a:schemeClr val="bg1"/>
                </a:solidFill>
                <a:latin typeface="+mj-lt"/>
              </a:rPr>
              <a:t> </a:t>
            </a:r>
            <a:r>
              <a:rPr lang="en-US" altLang="zh-CN" dirty="0">
                <a:solidFill>
                  <a:schemeClr val="bg1"/>
                </a:solidFill>
                <a:latin typeface="+mj-lt"/>
              </a:rPr>
              <a:t>Peter</a:t>
            </a:r>
            <a:r>
              <a:rPr lang="zh-CN" altLang="en-US" dirty="0">
                <a:solidFill>
                  <a:schemeClr val="bg1"/>
                </a:solidFill>
                <a:latin typeface="+mj-lt"/>
              </a:rPr>
              <a:t> </a:t>
            </a:r>
            <a:r>
              <a:rPr lang="en-US" altLang="zh-CN" dirty="0" err="1">
                <a:solidFill>
                  <a:schemeClr val="bg1"/>
                </a:solidFill>
                <a:latin typeface="+mj-lt"/>
              </a:rPr>
              <a:t>Kazanzides</a:t>
            </a:r>
            <a:endParaRPr lang="en-US" dirty="0">
              <a:solidFill>
                <a:schemeClr val="bg1"/>
              </a:solidFill>
              <a:latin typeface="+mj-lt"/>
            </a:endParaRPr>
          </a:p>
        </p:txBody>
      </p:sp>
    </p:spTree>
    <p:extLst>
      <p:ext uri="{BB962C8B-B14F-4D97-AF65-F5344CB8AC3E}">
        <p14:creationId xmlns:p14="http://schemas.microsoft.com/office/powerpoint/2010/main" val="1687617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B5CC-3591-9E40-A08E-4244EAD23B8C}"/>
              </a:ext>
            </a:extLst>
          </p:cNvPr>
          <p:cNvSpPr>
            <a:spLocks noGrp="1"/>
          </p:cNvSpPr>
          <p:nvPr>
            <p:ph type="title"/>
          </p:nvPr>
        </p:nvSpPr>
        <p:spPr/>
        <p:txBody>
          <a:bodyPr/>
          <a:lstStyle/>
          <a:p>
            <a:r>
              <a:rPr lang="en-US" dirty="0"/>
              <a:t>Technical Approach</a:t>
            </a:r>
            <a:r>
              <a:rPr lang="zh-CN" altLang="en-US" dirty="0"/>
              <a:t> </a:t>
            </a:r>
            <a:r>
              <a:rPr lang="en-US" altLang="zh-CN" sz="3200" dirty="0"/>
              <a:t>-</a:t>
            </a:r>
            <a:r>
              <a:rPr lang="zh-CN" altLang="en-US" sz="3200" dirty="0"/>
              <a:t> </a:t>
            </a:r>
            <a:r>
              <a:rPr lang="en-US" altLang="zh-CN" sz="3200" dirty="0"/>
              <a:t>Test</a:t>
            </a:r>
            <a:endParaRPr lang="en-US" sz="3200" dirty="0"/>
          </a:p>
        </p:txBody>
      </p:sp>
      <p:sp>
        <p:nvSpPr>
          <p:cNvPr id="3" name="Content Placeholder 2">
            <a:extLst>
              <a:ext uri="{FF2B5EF4-FFF2-40B4-BE49-F238E27FC236}">
                <a16:creationId xmlns:a16="http://schemas.microsoft.com/office/drawing/2014/main" id="{63A00F21-B9B3-C340-8C44-3CBF16E2E7C5}"/>
              </a:ext>
            </a:extLst>
          </p:cNvPr>
          <p:cNvSpPr>
            <a:spLocks noGrp="1"/>
          </p:cNvSpPr>
          <p:nvPr>
            <p:ph idx="1"/>
          </p:nvPr>
        </p:nvSpPr>
        <p:spPr>
          <a:xfrm>
            <a:off x="838200" y="1603945"/>
            <a:ext cx="6681350" cy="4351338"/>
          </a:xfrm>
        </p:spPr>
        <p:txBody>
          <a:bodyPr>
            <a:normAutofit/>
          </a:bodyPr>
          <a:lstStyle/>
          <a:p>
            <a:r>
              <a:rPr lang="en-US" altLang="zh-CN" sz="2000" dirty="0"/>
              <a:t>3D</a:t>
            </a:r>
            <a:r>
              <a:rPr lang="zh-CN" altLang="en-US" sz="2000" dirty="0"/>
              <a:t> </a:t>
            </a:r>
            <a:r>
              <a:rPr lang="en-US" altLang="zh-CN" sz="2000" dirty="0"/>
              <a:t>print</a:t>
            </a:r>
            <a:r>
              <a:rPr lang="zh-CN" altLang="en-US" sz="2000" dirty="0"/>
              <a:t> </a:t>
            </a:r>
            <a:r>
              <a:rPr lang="en-US" altLang="zh-CN" sz="2000" dirty="0"/>
              <a:t>top</a:t>
            </a:r>
            <a:r>
              <a:rPr lang="zh-CN" altLang="en-US" sz="2000" dirty="0"/>
              <a:t> </a:t>
            </a:r>
            <a:r>
              <a:rPr lang="en-US" altLang="zh-CN" sz="2000" dirty="0"/>
              <a:t>half</a:t>
            </a:r>
            <a:r>
              <a:rPr lang="zh-CN" altLang="en-US" sz="2000" dirty="0"/>
              <a:t> </a:t>
            </a:r>
            <a:r>
              <a:rPr lang="en-US" altLang="zh-CN" sz="2000" dirty="0"/>
              <a:t>part</a:t>
            </a:r>
            <a:r>
              <a:rPr lang="zh-CN" altLang="en-US" sz="2000" dirty="0"/>
              <a:t> </a:t>
            </a:r>
            <a:r>
              <a:rPr lang="en-US" altLang="zh-CN" sz="2000" dirty="0"/>
              <a:t>of</a:t>
            </a:r>
            <a:r>
              <a:rPr lang="zh-CN" altLang="en-US" sz="2000" dirty="0"/>
              <a:t> </a:t>
            </a:r>
            <a:r>
              <a:rPr lang="en-US" altLang="zh-CN" sz="2000" dirty="0"/>
              <a:t>segmented</a:t>
            </a:r>
            <a:r>
              <a:rPr lang="zh-CN" altLang="en-US" sz="2000" dirty="0"/>
              <a:t> </a:t>
            </a:r>
            <a:r>
              <a:rPr lang="en-US" altLang="zh-CN" sz="2000" dirty="0"/>
              <a:t>head</a:t>
            </a:r>
          </a:p>
          <a:p>
            <a:r>
              <a:rPr lang="en-US" altLang="zh-CN" sz="2000" dirty="0"/>
              <a:t>Print</a:t>
            </a:r>
            <a:r>
              <a:rPr lang="zh-CN" altLang="en-US" sz="2000" dirty="0"/>
              <a:t> </a:t>
            </a:r>
            <a:r>
              <a:rPr lang="en-US" altLang="zh-CN" sz="2000" dirty="0"/>
              <a:t>2</a:t>
            </a:r>
            <a:r>
              <a:rPr lang="zh-CN" altLang="en-US" sz="2000" dirty="0"/>
              <a:t> </a:t>
            </a:r>
            <a:r>
              <a:rPr lang="en-US" altLang="zh-CN" sz="2000" dirty="0"/>
              <a:t>parts,</a:t>
            </a:r>
            <a:r>
              <a:rPr lang="zh-CN" altLang="en-US" sz="2000" dirty="0"/>
              <a:t> </a:t>
            </a:r>
            <a:r>
              <a:rPr lang="en-US" altLang="zh-CN" sz="2000" dirty="0"/>
              <a:t>skull</a:t>
            </a:r>
            <a:r>
              <a:rPr lang="zh-CN" altLang="en-US" sz="2000" dirty="0"/>
              <a:t> </a:t>
            </a:r>
            <a:r>
              <a:rPr lang="en-US" altLang="zh-CN" sz="2000" dirty="0"/>
              <a:t>and</a:t>
            </a:r>
            <a:r>
              <a:rPr lang="zh-CN" altLang="en-US" sz="2000" dirty="0"/>
              <a:t> </a:t>
            </a:r>
            <a:r>
              <a:rPr lang="en-US" altLang="zh-CN" sz="2000" dirty="0"/>
              <a:t>ventricle</a:t>
            </a:r>
          </a:p>
          <a:p>
            <a:r>
              <a:rPr lang="en-US" altLang="zh-CN" sz="2000" dirty="0"/>
              <a:t>Skull</a:t>
            </a:r>
          </a:p>
          <a:p>
            <a:pPr lvl="1"/>
            <a:r>
              <a:rPr lang="en-US" altLang="zh-CN" sz="2000" dirty="0"/>
              <a:t>A</a:t>
            </a:r>
            <a:r>
              <a:rPr lang="zh-CN" altLang="en-US" sz="2000" dirty="0"/>
              <a:t> </a:t>
            </a:r>
            <a:r>
              <a:rPr lang="en-US" altLang="zh-CN" sz="2000" dirty="0"/>
              <a:t>hole</a:t>
            </a:r>
            <a:r>
              <a:rPr lang="zh-CN" altLang="en-US" sz="2000" dirty="0"/>
              <a:t> </a:t>
            </a:r>
            <a:r>
              <a:rPr lang="en-US" altLang="zh-CN" sz="2000" dirty="0"/>
              <a:t>for</a:t>
            </a:r>
            <a:r>
              <a:rPr lang="zh-CN" altLang="en-US" sz="2000" dirty="0"/>
              <a:t> </a:t>
            </a:r>
            <a:r>
              <a:rPr lang="en-US" altLang="zh-CN" sz="2000" dirty="0"/>
              <a:t>entry</a:t>
            </a:r>
            <a:r>
              <a:rPr lang="zh-CN" altLang="en-US" sz="2000" dirty="0"/>
              <a:t> </a:t>
            </a:r>
            <a:r>
              <a:rPr lang="en-US" altLang="zh-CN" sz="2000" dirty="0"/>
              <a:t>point</a:t>
            </a:r>
            <a:r>
              <a:rPr lang="zh-CN" altLang="en-US" sz="2000" dirty="0"/>
              <a:t> </a:t>
            </a:r>
            <a:r>
              <a:rPr lang="en-US" altLang="zh-CN" sz="2000" dirty="0"/>
              <a:t>for</a:t>
            </a:r>
            <a:r>
              <a:rPr lang="zh-CN" altLang="en-US" sz="2000" dirty="0"/>
              <a:t> </a:t>
            </a:r>
            <a:r>
              <a:rPr lang="en-US" altLang="zh-CN" sz="2000" dirty="0"/>
              <a:t>catheter</a:t>
            </a:r>
            <a:r>
              <a:rPr lang="zh-CN" altLang="en-US" sz="2000" dirty="0"/>
              <a:t> </a:t>
            </a:r>
            <a:r>
              <a:rPr lang="en-US" altLang="zh-CN" sz="2000" dirty="0"/>
              <a:t>insertion</a:t>
            </a:r>
          </a:p>
          <a:p>
            <a:r>
              <a:rPr lang="en-US" altLang="zh-CN" sz="2000" dirty="0"/>
              <a:t>Ventricle</a:t>
            </a:r>
          </a:p>
          <a:p>
            <a:pPr lvl="1"/>
            <a:r>
              <a:rPr lang="en-US" altLang="zh-CN" sz="2000" dirty="0"/>
              <a:t>A</a:t>
            </a:r>
            <a:r>
              <a:rPr lang="zh-CN" altLang="en-US" sz="2000" dirty="0"/>
              <a:t> </a:t>
            </a:r>
            <a:r>
              <a:rPr lang="en-US" altLang="zh-CN" sz="2000" dirty="0"/>
              <a:t>base</a:t>
            </a:r>
            <a:r>
              <a:rPr lang="zh-CN" altLang="en-US" sz="2000" dirty="0"/>
              <a:t> </a:t>
            </a:r>
            <a:r>
              <a:rPr lang="en-US" altLang="zh-CN" sz="2000" dirty="0"/>
              <a:t>with</a:t>
            </a:r>
            <a:r>
              <a:rPr lang="zh-CN" altLang="en-US" sz="2000" dirty="0"/>
              <a:t> </a:t>
            </a:r>
            <a:r>
              <a:rPr lang="en-US" altLang="zh-CN" sz="2000" dirty="0"/>
              <a:t>a</a:t>
            </a:r>
            <a:r>
              <a:rPr lang="zh-CN" altLang="en-US" sz="2000" dirty="0"/>
              <a:t> </a:t>
            </a:r>
            <a:r>
              <a:rPr lang="en-US" altLang="zh-CN" sz="2000" dirty="0"/>
              <a:t>post</a:t>
            </a:r>
            <a:r>
              <a:rPr lang="zh-CN" altLang="en-US" sz="2000" dirty="0"/>
              <a:t> </a:t>
            </a:r>
            <a:r>
              <a:rPr lang="en-US" altLang="zh-CN" sz="2000" dirty="0"/>
              <a:t>to</a:t>
            </a:r>
            <a:r>
              <a:rPr lang="zh-CN" altLang="en-US" sz="2000" dirty="0"/>
              <a:t> </a:t>
            </a:r>
            <a:r>
              <a:rPr lang="en-US" altLang="zh-CN" sz="2000" dirty="0"/>
              <a:t>connect</a:t>
            </a:r>
            <a:r>
              <a:rPr lang="zh-CN" altLang="en-US" sz="2000" dirty="0"/>
              <a:t> </a:t>
            </a:r>
            <a:r>
              <a:rPr lang="en-US" altLang="zh-CN" sz="2000" dirty="0"/>
              <a:t>ventricle</a:t>
            </a:r>
          </a:p>
          <a:p>
            <a:r>
              <a:rPr lang="en-US" altLang="zh-CN" sz="2000" dirty="0"/>
              <a:t>Test</a:t>
            </a:r>
          </a:p>
          <a:p>
            <a:pPr lvl="1"/>
            <a:r>
              <a:rPr lang="en-US" altLang="zh-CN" sz="2000" dirty="0"/>
              <a:t>User</a:t>
            </a:r>
            <a:r>
              <a:rPr lang="zh-CN" altLang="en-US" sz="2000" dirty="0"/>
              <a:t> </a:t>
            </a:r>
            <a:r>
              <a:rPr lang="en-US" altLang="zh-CN" sz="2000" dirty="0"/>
              <a:t>wear</a:t>
            </a:r>
            <a:r>
              <a:rPr lang="zh-CN" altLang="en-US" sz="2000" dirty="0"/>
              <a:t> </a:t>
            </a:r>
            <a:r>
              <a:rPr lang="en-US" altLang="zh-CN" sz="2000" dirty="0"/>
              <a:t>HoloLens</a:t>
            </a:r>
            <a:r>
              <a:rPr lang="zh-CN" altLang="en-US" sz="2000" dirty="0"/>
              <a:t> </a:t>
            </a:r>
            <a:r>
              <a:rPr lang="en-US" altLang="zh-CN" sz="2000" dirty="0"/>
              <a:t>to</a:t>
            </a:r>
            <a:r>
              <a:rPr lang="zh-CN" altLang="en-US" sz="2000" dirty="0"/>
              <a:t> </a:t>
            </a:r>
            <a:r>
              <a:rPr lang="en-US" altLang="zh-CN" sz="2000" dirty="0"/>
              <a:t>perform</a:t>
            </a:r>
            <a:r>
              <a:rPr lang="zh-CN" altLang="en-US" sz="2000" dirty="0"/>
              <a:t> </a:t>
            </a:r>
            <a:r>
              <a:rPr lang="en-US" altLang="zh-CN" sz="2000" dirty="0"/>
              <a:t>catheter</a:t>
            </a:r>
            <a:r>
              <a:rPr lang="zh-CN" altLang="en-US" sz="2000" dirty="0"/>
              <a:t> </a:t>
            </a:r>
            <a:r>
              <a:rPr lang="en-US" altLang="zh-CN" sz="2000" dirty="0"/>
              <a:t>insertion</a:t>
            </a:r>
            <a:r>
              <a:rPr lang="zh-CN" altLang="en-US" sz="2000" dirty="0"/>
              <a:t> </a:t>
            </a:r>
            <a:r>
              <a:rPr lang="en-US" altLang="zh-CN" sz="2000" dirty="0"/>
              <a:t>on</a:t>
            </a:r>
            <a:r>
              <a:rPr lang="zh-CN" altLang="en-US" sz="2000" dirty="0"/>
              <a:t> </a:t>
            </a:r>
            <a:r>
              <a:rPr lang="en-US" altLang="zh-CN" sz="2000" dirty="0"/>
              <a:t>the</a:t>
            </a:r>
            <a:r>
              <a:rPr lang="zh-CN" altLang="en-US" sz="2000" dirty="0"/>
              <a:t> </a:t>
            </a:r>
            <a:r>
              <a:rPr lang="en-US" altLang="zh-CN" sz="2000" dirty="0"/>
              <a:t>3D-printed</a:t>
            </a:r>
            <a:r>
              <a:rPr lang="zh-CN" altLang="en-US" sz="2000" dirty="0"/>
              <a:t> </a:t>
            </a:r>
            <a:r>
              <a:rPr lang="en-US" altLang="zh-CN" sz="2000" dirty="0"/>
              <a:t>model</a:t>
            </a:r>
            <a:r>
              <a:rPr lang="zh-CN" altLang="en-US" sz="2000" dirty="0"/>
              <a:t> </a:t>
            </a:r>
            <a:r>
              <a:rPr lang="en-US" altLang="zh-CN" sz="2000" dirty="0"/>
              <a:t>10</a:t>
            </a:r>
            <a:r>
              <a:rPr lang="zh-CN" altLang="en-US" sz="2000" dirty="0"/>
              <a:t> </a:t>
            </a:r>
            <a:r>
              <a:rPr lang="en-US" altLang="zh-CN" sz="2000" dirty="0"/>
              <a:t>times,</a:t>
            </a:r>
            <a:r>
              <a:rPr lang="zh-CN" altLang="en-US" sz="2000" dirty="0"/>
              <a:t> </a:t>
            </a:r>
            <a:r>
              <a:rPr lang="en-US" altLang="zh-CN" sz="2000" dirty="0"/>
              <a:t>record</a:t>
            </a:r>
            <a:r>
              <a:rPr lang="zh-CN" altLang="en-US" sz="2000" dirty="0"/>
              <a:t> </a:t>
            </a:r>
            <a:r>
              <a:rPr lang="en-US" altLang="zh-CN" sz="2000" dirty="0"/>
              <a:t>the</a:t>
            </a:r>
            <a:r>
              <a:rPr lang="zh-CN" altLang="en-US" sz="2000" dirty="0"/>
              <a:t> </a:t>
            </a:r>
            <a:r>
              <a:rPr lang="en-US" altLang="zh-CN" sz="2000" dirty="0"/>
              <a:t>number</a:t>
            </a:r>
            <a:r>
              <a:rPr lang="zh-CN" altLang="en-US" sz="2000" dirty="0"/>
              <a:t> </a:t>
            </a:r>
            <a:r>
              <a:rPr lang="en-US" altLang="zh-CN" sz="2000" dirty="0"/>
              <a:t>of</a:t>
            </a:r>
            <a:r>
              <a:rPr lang="zh-CN" altLang="en-US" sz="2000" dirty="0"/>
              <a:t> </a:t>
            </a:r>
            <a:r>
              <a:rPr lang="en-US" altLang="zh-CN" sz="2000" dirty="0"/>
              <a:t>time</a:t>
            </a:r>
            <a:r>
              <a:rPr lang="zh-CN" altLang="en-US" sz="2000" dirty="0"/>
              <a:t> </a:t>
            </a:r>
            <a:r>
              <a:rPr lang="en-US" altLang="zh-CN" sz="2000" dirty="0"/>
              <a:t>that</a:t>
            </a:r>
            <a:r>
              <a:rPr lang="zh-CN" altLang="en-US" sz="2000" dirty="0"/>
              <a:t> </a:t>
            </a:r>
            <a:r>
              <a:rPr lang="en-US" altLang="zh-CN" sz="2000" dirty="0"/>
              <a:t>hit</a:t>
            </a:r>
            <a:r>
              <a:rPr lang="zh-CN" altLang="en-US" sz="2000" dirty="0"/>
              <a:t> </a:t>
            </a:r>
            <a:r>
              <a:rPr lang="en-US" altLang="zh-CN" sz="2000" dirty="0"/>
              <a:t>ventricle</a:t>
            </a:r>
            <a:r>
              <a:rPr lang="zh-CN" altLang="en-US" sz="2000" dirty="0"/>
              <a:t> </a:t>
            </a:r>
            <a:r>
              <a:rPr lang="en-US" altLang="zh-CN" sz="2000" dirty="0"/>
              <a:t>to</a:t>
            </a:r>
            <a:r>
              <a:rPr lang="zh-CN" altLang="en-US" sz="2000" dirty="0"/>
              <a:t> </a:t>
            </a:r>
            <a:r>
              <a:rPr lang="en-US" altLang="zh-CN" sz="2000" dirty="0"/>
              <a:t>evaluate</a:t>
            </a:r>
            <a:r>
              <a:rPr lang="zh-CN" altLang="en-US" sz="2000" dirty="0"/>
              <a:t> </a:t>
            </a:r>
            <a:r>
              <a:rPr lang="en-US" altLang="zh-CN" sz="2000" dirty="0"/>
              <a:t>success</a:t>
            </a:r>
            <a:r>
              <a:rPr lang="zh-CN" altLang="en-US" sz="2000" dirty="0"/>
              <a:t> </a:t>
            </a:r>
            <a:r>
              <a:rPr lang="en-US" altLang="zh-CN" sz="2000" dirty="0"/>
              <a:t>rate</a:t>
            </a:r>
            <a:endParaRPr lang="en-US" sz="2000" dirty="0"/>
          </a:p>
        </p:txBody>
      </p:sp>
      <p:pic>
        <p:nvPicPr>
          <p:cNvPr id="4" name="Content Placeholder 6">
            <a:extLst>
              <a:ext uri="{FF2B5EF4-FFF2-40B4-BE49-F238E27FC236}">
                <a16:creationId xmlns:a16="http://schemas.microsoft.com/office/drawing/2014/main" id="{6A28B3B2-5E6A-C04C-BD5D-1BF87E2D461D}"/>
              </a:ext>
            </a:extLst>
          </p:cNvPr>
          <p:cNvPicPr>
            <a:picLocks noChangeAspect="1"/>
          </p:cNvPicPr>
          <p:nvPr/>
        </p:nvPicPr>
        <p:blipFill>
          <a:blip r:embed="rId2"/>
          <a:stretch>
            <a:fillRect/>
          </a:stretch>
        </p:blipFill>
        <p:spPr>
          <a:xfrm>
            <a:off x="7522464" y="1320885"/>
            <a:ext cx="3505200" cy="2315936"/>
          </a:xfrm>
          <a:prstGeom prst="rect">
            <a:avLst/>
          </a:prstGeom>
        </p:spPr>
      </p:pic>
      <p:pic>
        <p:nvPicPr>
          <p:cNvPr id="5" name="Picture 4">
            <a:extLst>
              <a:ext uri="{FF2B5EF4-FFF2-40B4-BE49-F238E27FC236}">
                <a16:creationId xmlns:a16="http://schemas.microsoft.com/office/drawing/2014/main" id="{0F18E143-0147-4E49-9079-99B3AE2F40BB}"/>
              </a:ext>
            </a:extLst>
          </p:cNvPr>
          <p:cNvPicPr>
            <a:picLocks noChangeAspect="1"/>
          </p:cNvPicPr>
          <p:nvPr/>
        </p:nvPicPr>
        <p:blipFill>
          <a:blip r:embed="rId3"/>
          <a:stretch>
            <a:fillRect/>
          </a:stretch>
        </p:blipFill>
        <p:spPr>
          <a:xfrm>
            <a:off x="7519550" y="3849798"/>
            <a:ext cx="3508114" cy="2327165"/>
          </a:xfrm>
          <a:prstGeom prst="rect">
            <a:avLst/>
          </a:prstGeom>
        </p:spPr>
      </p:pic>
    </p:spTree>
    <p:extLst>
      <p:ext uri="{BB962C8B-B14F-4D97-AF65-F5344CB8AC3E}">
        <p14:creationId xmlns:p14="http://schemas.microsoft.com/office/powerpoint/2010/main" val="259385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A7CB-BA1D-604B-BDA8-D4F29C4B7E4E}"/>
              </a:ext>
            </a:extLst>
          </p:cNvPr>
          <p:cNvSpPr>
            <a:spLocks noGrp="1"/>
          </p:cNvSpPr>
          <p:nvPr>
            <p:ph type="title"/>
          </p:nvPr>
        </p:nvSpPr>
        <p:spPr/>
        <p:txBody>
          <a:bodyPr/>
          <a:lstStyle/>
          <a:p>
            <a:r>
              <a:rPr lang="en-US" dirty="0"/>
              <a:t>Technical Approach</a:t>
            </a:r>
            <a:r>
              <a:rPr lang="zh-CN" altLang="en-US" dirty="0"/>
              <a:t> </a:t>
            </a:r>
            <a:r>
              <a:rPr lang="en-US" altLang="zh-CN" sz="3200" dirty="0"/>
              <a:t>-Catheter</a:t>
            </a:r>
            <a:endParaRPr lang="en-US" sz="3200" dirty="0"/>
          </a:p>
        </p:txBody>
      </p:sp>
      <p:sp>
        <p:nvSpPr>
          <p:cNvPr id="3" name="Content Placeholder 2">
            <a:extLst>
              <a:ext uri="{FF2B5EF4-FFF2-40B4-BE49-F238E27FC236}">
                <a16:creationId xmlns:a16="http://schemas.microsoft.com/office/drawing/2014/main" id="{3E45F5E2-7FFA-CB4C-B714-6CF91029F0C4}"/>
              </a:ext>
            </a:extLst>
          </p:cNvPr>
          <p:cNvSpPr>
            <a:spLocks noGrp="1"/>
          </p:cNvSpPr>
          <p:nvPr>
            <p:ph idx="1"/>
          </p:nvPr>
        </p:nvSpPr>
        <p:spPr>
          <a:xfrm>
            <a:off x="838200" y="1498452"/>
            <a:ext cx="6578116" cy="4351338"/>
          </a:xfrm>
        </p:spPr>
        <p:txBody>
          <a:bodyPr>
            <a:normAutofit/>
          </a:bodyPr>
          <a:lstStyle/>
          <a:p>
            <a:pPr marL="457200" indent="-457200">
              <a:buFont typeface="+mj-lt"/>
              <a:buAutoNum type="arabicPeriod"/>
            </a:pPr>
            <a:r>
              <a:rPr lang="en-US" altLang="zh-CN" sz="2000" dirty="0"/>
              <a:t>RGB image to locate hand position as seed points</a:t>
            </a:r>
            <a:r>
              <a:rPr lang="zh-CN" altLang="en-US" sz="2000" dirty="0"/>
              <a:t> </a:t>
            </a:r>
            <a:r>
              <a:rPr lang="en-US" altLang="zh-CN" sz="2000" dirty="0"/>
              <a:t>with</a:t>
            </a:r>
            <a:r>
              <a:rPr lang="zh-CN" altLang="en-US" sz="2000" dirty="0"/>
              <a:t> </a:t>
            </a:r>
            <a:r>
              <a:rPr lang="en-US" altLang="zh-CN" sz="2000" dirty="0">
                <a:solidFill>
                  <a:srgbClr val="7030A0"/>
                </a:solidFill>
              </a:rPr>
              <a:t>purple</a:t>
            </a:r>
            <a:r>
              <a:rPr lang="zh-CN" altLang="en-US" sz="2000" dirty="0"/>
              <a:t> </a:t>
            </a:r>
            <a:r>
              <a:rPr lang="en-US" altLang="zh-CN" sz="2000" dirty="0"/>
              <a:t>gloves</a:t>
            </a:r>
          </a:p>
          <a:p>
            <a:pPr marL="457200" indent="-457200">
              <a:buFont typeface="+mj-lt"/>
              <a:buAutoNum type="arabicPeriod"/>
            </a:pPr>
            <a:r>
              <a:rPr lang="en-US" altLang="zh-CN" sz="2000" dirty="0"/>
              <a:t>Mask the </a:t>
            </a:r>
            <a:r>
              <a:rPr lang="en-US" altLang="zh-CN" sz="2000" dirty="0">
                <a:solidFill>
                  <a:srgbClr val="FF0000"/>
                </a:solidFill>
              </a:rPr>
              <a:t>region</a:t>
            </a:r>
            <a:r>
              <a:rPr lang="en-US" altLang="zh-CN" sz="2000" dirty="0"/>
              <a:t> around seed point with similar depth</a:t>
            </a:r>
          </a:p>
          <a:p>
            <a:pPr marL="457200" indent="-457200">
              <a:buFont typeface="+mj-lt"/>
              <a:buAutoNum type="arabicPeriod"/>
            </a:pPr>
            <a:r>
              <a:rPr lang="en-US" altLang="zh-CN" sz="2000" dirty="0"/>
              <a:t>Hough</a:t>
            </a:r>
            <a:r>
              <a:rPr lang="zh-CN" altLang="en-US" sz="2000" dirty="0"/>
              <a:t> </a:t>
            </a:r>
            <a:r>
              <a:rPr lang="en-US" altLang="zh-CN" sz="2000" dirty="0"/>
              <a:t>Transformation</a:t>
            </a:r>
            <a:r>
              <a:rPr lang="zh-CN" altLang="en-US" sz="2000" dirty="0"/>
              <a:t> </a:t>
            </a:r>
            <a:r>
              <a:rPr lang="en-US" altLang="zh-CN" sz="2000" dirty="0"/>
              <a:t>to</a:t>
            </a:r>
            <a:r>
              <a:rPr lang="zh-CN" altLang="en-US" sz="2000" dirty="0"/>
              <a:t> </a:t>
            </a:r>
            <a:r>
              <a:rPr lang="en-US" altLang="zh-CN" sz="2000" dirty="0"/>
              <a:t>find</a:t>
            </a:r>
            <a:r>
              <a:rPr lang="zh-CN" altLang="en-US" sz="2000" dirty="0"/>
              <a:t> </a:t>
            </a:r>
            <a:r>
              <a:rPr lang="en-US" altLang="zh-CN" sz="2000" dirty="0"/>
              <a:t>the</a:t>
            </a:r>
            <a:r>
              <a:rPr lang="zh-CN" altLang="en-US" sz="2000" dirty="0"/>
              <a:t> </a:t>
            </a:r>
            <a:r>
              <a:rPr lang="en-US" altLang="zh-CN" sz="2000" dirty="0">
                <a:solidFill>
                  <a:srgbClr val="00B050"/>
                </a:solidFill>
              </a:rPr>
              <a:t>catheter</a:t>
            </a:r>
          </a:p>
          <a:p>
            <a:pPr marL="457200" indent="-457200">
              <a:buFont typeface="+mj-lt"/>
              <a:buAutoNum type="arabicPeriod"/>
            </a:pPr>
            <a:r>
              <a:rPr lang="en-US" altLang="zh-CN" sz="2000" dirty="0"/>
              <a:t>Thresholding</a:t>
            </a:r>
            <a:r>
              <a:rPr lang="zh-CN" altLang="en-US" sz="2000" dirty="0"/>
              <a:t> </a:t>
            </a:r>
            <a:r>
              <a:rPr lang="en-US" altLang="zh-CN" sz="2000" dirty="0"/>
              <a:t>to</a:t>
            </a:r>
            <a:r>
              <a:rPr lang="zh-CN" altLang="en-US" sz="2000" dirty="0"/>
              <a:t> </a:t>
            </a:r>
            <a:r>
              <a:rPr lang="en-US" altLang="zh-CN" sz="2000" dirty="0"/>
              <a:t>get</a:t>
            </a:r>
            <a:r>
              <a:rPr lang="zh-CN" altLang="en-US" sz="2000" dirty="0"/>
              <a:t> </a:t>
            </a:r>
            <a:r>
              <a:rPr lang="en-US" altLang="zh-CN" sz="2000" dirty="0">
                <a:solidFill>
                  <a:srgbClr val="00B0F0"/>
                </a:solidFill>
              </a:rPr>
              <a:t>tip</a:t>
            </a:r>
            <a:r>
              <a:rPr lang="zh-CN" altLang="en-US" sz="2000" dirty="0"/>
              <a:t> </a:t>
            </a:r>
            <a:r>
              <a:rPr lang="en-US" altLang="zh-CN" sz="2000" dirty="0"/>
              <a:t>and</a:t>
            </a:r>
            <a:r>
              <a:rPr lang="zh-CN" altLang="en-US" sz="2000" dirty="0"/>
              <a:t> </a:t>
            </a:r>
            <a:r>
              <a:rPr lang="en-US" altLang="zh-CN" sz="2000" dirty="0">
                <a:solidFill>
                  <a:srgbClr val="00B0F0"/>
                </a:solidFill>
              </a:rPr>
              <a:t>scale</a:t>
            </a:r>
            <a:r>
              <a:rPr lang="zh-CN" altLang="en-US" sz="2000" dirty="0">
                <a:solidFill>
                  <a:srgbClr val="00B0F0"/>
                </a:solidFill>
              </a:rPr>
              <a:t> </a:t>
            </a:r>
            <a:r>
              <a:rPr lang="en-US" altLang="zh-CN" sz="2000" dirty="0">
                <a:solidFill>
                  <a:srgbClr val="00B0F0"/>
                </a:solidFill>
              </a:rPr>
              <a:t>lines</a:t>
            </a:r>
          </a:p>
          <a:p>
            <a:pPr marL="457200" indent="-457200">
              <a:buFont typeface="+mj-lt"/>
              <a:buAutoNum type="arabicPeriod"/>
            </a:pPr>
            <a:r>
              <a:rPr lang="en-US" altLang="zh-CN" sz="2000" dirty="0"/>
              <a:t>Calculate</a:t>
            </a:r>
            <a:r>
              <a:rPr lang="zh-CN" altLang="en-US" sz="2000" dirty="0"/>
              <a:t> </a:t>
            </a:r>
            <a:r>
              <a:rPr lang="en-US" altLang="zh-CN" sz="2000" dirty="0"/>
              <a:t>tip</a:t>
            </a:r>
            <a:r>
              <a:rPr lang="zh-CN" altLang="en-US" sz="2000" dirty="0"/>
              <a:t> </a:t>
            </a:r>
            <a:r>
              <a:rPr lang="en-US" altLang="zh-CN" sz="2000" dirty="0"/>
              <a:t>position</a:t>
            </a:r>
            <a:r>
              <a:rPr lang="zh-CN" altLang="en-US" sz="2000" dirty="0"/>
              <a:t> </a:t>
            </a:r>
            <a:r>
              <a:rPr lang="en-US" altLang="zh-CN" sz="2000" dirty="0"/>
              <a:t>and</a:t>
            </a:r>
            <a:r>
              <a:rPr lang="zh-CN" altLang="en-US" sz="2000" dirty="0"/>
              <a:t> </a:t>
            </a:r>
            <a:r>
              <a:rPr lang="en-US" altLang="zh-CN" sz="2000" dirty="0"/>
              <a:t>angle</a:t>
            </a:r>
            <a:r>
              <a:rPr lang="zh-CN" altLang="en-US" sz="2000" dirty="0"/>
              <a:t> </a:t>
            </a:r>
            <a:r>
              <a:rPr lang="en-US" altLang="zh-CN" sz="2000" dirty="0"/>
              <a:t>of</a:t>
            </a:r>
            <a:r>
              <a:rPr lang="zh-CN" altLang="en-US" sz="2000" dirty="0"/>
              <a:t> </a:t>
            </a:r>
            <a:r>
              <a:rPr lang="en-US" altLang="zh-CN" sz="2000" dirty="0"/>
              <a:t>catheter</a:t>
            </a:r>
            <a:endParaRPr lang="en-US" sz="2000" dirty="0"/>
          </a:p>
        </p:txBody>
      </p:sp>
      <p:pic>
        <p:nvPicPr>
          <p:cNvPr id="5" name="Picture 4">
            <a:extLst>
              <a:ext uri="{FF2B5EF4-FFF2-40B4-BE49-F238E27FC236}">
                <a16:creationId xmlns:a16="http://schemas.microsoft.com/office/drawing/2014/main" id="{CEA28FF6-2204-E643-8267-2AC5A31662ED}"/>
              </a:ext>
            </a:extLst>
          </p:cNvPr>
          <p:cNvPicPr>
            <a:picLocks noChangeAspect="1"/>
          </p:cNvPicPr>
          <p:nvPr/>
        </p:nvPicPr>
        <p:blipFill rotWithShape="1">
          <a:blip r:embed="rId2"/>
          <a:srcRect l="40519" t="15657" b="23345"/>
          <a:stretch/>
        </p:blipFill>
        <p:spPr>
          <a:xfrm>
            <a:off x="7416316" y="3849624"/>
            <a:ext cx="4196564" cy="2420791"/>
          </a:xfrm>
          <a:prstGeom prst="rect">
            <a:avLst/>
          </a:prstGeom>
        </p:spPr>
      </p:pic>
      <p:pic>
        <p:nvPicPr>
          <p:cNvPr id="7" name="Picture 6">
            <a:extLst>
              <a:ext uri="{FF2B5EF4-FFF2-40B4-BE49-F238E27FC236}">
                <a16:creationId xmlns:a16="http://schemas.microsoft.com/office/drawing/2014/main" id="{DE80AAF6-0ED1-BE47-AAAF-328EAE9021AF}"/>
              </a:ext>
            </a:extLst>
          </p:cNvPr>
          <p:cNvPicPr>
            <a:picLocks noChangeAspect="1"/>
          </p:cNvPicPr>
          <p:nvPr/>
        </p:nvPicPr>
        <p:blipFill rotWithShape="1">
          <a:blip r:embed="rId3"/>
          <a:srcRect l="32508" t="15988" r="3525" b="18413"/>
          <a:stretch/>
        </p:blipFill>
        <p:spPr>
          <a:xfrm>
            <a:off x="7416318" y="1253331"/>
            <a:ext cx="4196562" cy="242079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699917F1-16C4-204B-A072-5FC11883245E}"/>
                  </a:ext>
                </a:extLst>
              </p14:cNvPr>
              <p14:cNvContentPartPr/>
              <p14:nvPr/>
            </p14:nvContentPartPr>
            <p14:xfrm>
              <a:off x="8020296" y="4173120"/>
              <a:ext cx="2946240" cy="1841400"/>
            </p14:xfrm>
          </p:contentPart>
        </mc:Choice>
        <mc:Fallback xmlns="">
          <p:pic>
            <p:nvPicPr>
              <p:cNvPr id="9" name="Ink 8">
                <a:extLst>
                  <a:ext uri="{FF2B5EF4-FFF2-40B4-BE49-F238E27FC236}">
                    <a16:creationId xmlns:a16="http://schemas.microsoft.com/office/drawing/2014/main" id="{699917F1-16C4-204B-A072-5FC11883245E}"/>
                  </a:ext>
                </a:extLst>
              </p:cNvPr>
              <p:cNvPicPr/>
              <p:nvPr/>
            </p:nvPicPr>
            <p:blipFill>
              <a:blip r:embed="rId5"/>
              <a:stretch>
                <a:fillRect/>
              </a:stretch>
            </p:blipFill>
            <p:spPr>
              <a:xfrm>
                <a:off x="8011656" y="4164480"/>
                <a:ext cx="2963880" cy="1859040"/>
              </a:xfrm>
              <a:prstGeom prst="rect">
                <a:avLst/>
              </a:prstGeom>
            </p:spPr>
          </p:pic>
        </mc:Fallback>
      </mc:AlternateContent>
      <p:cxnSp>
        <p:nvCxnSpPr>
          <p:cNvPr id="11" name="Straight Connector 10">
            <a:extLst>
              <a:ext uri="{FF2B5EF4-FFF2-40B4-BE49-F238E27FC236}">
                <a16:creationId xmlns:a16="http://schemas.microsoft.com/office/drawing/2014/main" id="{4BE9646B-7BD8-0342-A953-70C91D80C90E}"/>
              </a:ext>
            </a:extLst>
          </p:cNvPr>
          <p:cNvCxnSpPr/>
          <p:nvPr/>
        </p:nvCxnSpPr>
        <p:spPr>
          <a:xfrm flipH="1">
            <a:off x="8298873" y="1967345"/>
            <a:ext cx="1385455" cy="443346"/>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A729957D-B4F4-084C-96F7-9A7AF0BA6519}"/>
              </a:ext>
            </a:extLst>
          </p:cNvPr>
          <p:cNvCxnSpPr/>
          <p:nvPr/>
        </p:nvCxnSpPr>
        <p:spPr>
          <a:xfrm flipH="1">
            <a:off x="8312728" y="2036614"/>
            <a:ext cx="1385455" cy="443346"/>
          </a:xfrm>
          <a:prstGeom prst="line">
            <a:avLst/>
          </a:prstGeom>
          <a:ln w="28575"/>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8BB1D3AA-D66A-7645-8841-F539422F0900}"/>
                  </a:ext>
                </a:extLst>
              </p14:cNvPr>
              <p14:cNvContentPartPr/>
              <p14:nvPr/>
            </p14:nvContentPartPr>
            <p14:xfrm>
              <a:off x="8528544" y="2334456"/>
              <a:ext cx="129240" cy="43560"/>
            </p14:xfrm>
          </p:contentPart>
        </mc:Choice>
        <mc:Fallback xmlns="">
          <p:pic>
            <p:nvPicPr>
              <p:cNvPr id="19" name="Ink 18">
                <a:extLst>
                  <a:ext uri="{FF2B5EF4-FFF2-40B4-BE49-F238E27FC236}">
                    <a16:creationId xmlns:a16="http://schemas.microsoft.com/office/drawing/2014/main" id="{8BB1D3AA-D66A-7645-8841-F539422F0900}"/>
                  </a:ext>
                </a:extLst>
              </p:cNvPr>
              <p:cNvPicPr/>
              <p:nvPr/>
            </p:nvPicPr>
            <p:blipFill>
              <a:blip r:embed="rId7"/>
              <a:stretch>
                <a:fillRect/>
              </a:stretch>
            </p:blipFill>
            <p:spPr>
              <a:xfrm>
                <a:off x="8519569" y="2325530"/>
                <a:ext cx="146831" cy="610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BD15BD1F-0337-6548-AE92-1EA1CE265313}"/>
                  </a:ext>
                </a:extLst>
              </p14:cNvPr>
              <p14:cNvContentPartPr/>
              <p14:nvPr/>
            </p14:nvContentPartPr>
            <p14:xfrm>
              <a:off x="8769541" y="2307684"/>
              <a:ext cx="360" cy="11520"/>
            </p14:xfrm>
          </p:contentPart>
        </mc:Choice>
        <mc:Fallback xmlns="">
          <p:pic>
            <p:nvPicPr>
              <p:cNvPr id="32" name="Ink 31">
                <a:extLst>
                  <a:ext uri="{FF2B5EF4-FFF2-40B4-BE49-F238E27FC236}">
                    <a16:creationId xmlns:a16="http://schemas.microsoft.com/office/drawing/2014/main" id="{BD15BD1F-0337-6548-AE92-1EA1CE265313}"/>
                  </a:ext>
                </a:extLst>
              </p:cNvPr>
              <p:cNvPicPr/>
              <p:nvPr/>
            </p:nvPicPr>
            <p:blipFill>
              <a:blip r:embed="rId9"/>
              <a:stretch>
                <a:fillRect/>
              </a:stretch>
            </p:blipFill>
            <p:spPr>
              <a:xfrm>
                <a:off x="8760541" y="2298684"/>
                <a:ext cx="180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Ink 32">
                <a:extLst>
                  <a:ext uri="{FF2B5EF4-FFF2-40B4-BE49-F238E27FC236}">
                    <a16:creationId xmlns:a16="http://schemas.microsoft.com/office/drawing/2014/main" id="{96DC499F-0C89-4A4B-A71B-AF62D007DB40}"/>
                  </a:ext>
                </a:extLst>
              </p14:cNvPr>
              <p14:cNvContentPartPr/>
              <p14:nvPr/>
            </p14:nvContentPartPr>
            <p14:xfrm>
              <a:off x="8862061" y="2277444"/>
              <a:ext cx="360" cy="360"/>
            </p14:xfrm>
          </p:contentPart>
        </mc:Choice>
        <mc:Fallback xmlns="">
          <p:pic>
            <p:nvPicPr>
              <p:cNvPr id="33" name="Ink 32">
                <a:extLst>
                  <a:ext uri="{FF2B5EF4-FFF2-40B4-BE49-F238E27FC236}">
                    <a16:creationId xmlns:a16="http://schemas.microsoft.com/office/drawing/2014/main" id="{96DC499F-0C89-4A4B-A71B-AF62D007DB40}"/>
                  </a:ext>
                </a:extLst>
              </p:cNvPr>
              <p:cNvPicPr/>
              <p:nvPr/>
            </p:nvPicPr>
            <p:blipFill>
              <a:blip r:embed="rId11"/>
              <a:stretch>
                <a:fillRect/>
              </a:stretch>
            </p:blipFill>
            <p:spPr>
              <a:xfrm>
                <a:off x="8853421" y="22684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k 33">
                <a:extLst>
                  <a:ext uri="{FF2B5EF4-FFF2-40B4-BE49-F238E27FC236}">
                    <a16:creationId xmlns:a16="http://schemas.microsoft.com/office/drawing/2014/main" id="{7691B159-E2E6-D341-90A8-C6B81341BDB7}"/>
                  </a:ext>
                </a:extLst>
              </p14:cNvPr>
              <p14:cNvContentPartPr/>
              <p14:nvPr/>
            </p14:nvContentPartPr>
            <p14:xfrm>
              <a:off x="8952781" y="2246484"/>
              <a:ext cx="360" cy="360"/>
            </p14:xfrm>
          </p:contentPart>
        </mc:Choice>
        <mc:Fallback xmlns="">
          <p:pic>
            <p:nvPicPr>
              <p:cNvPr id="34" name="Ink 33">
                <a:extLst>
                  <a:ext uri="{FF2B5EF4-FFF2-40B4-BE49-F238E27FC236}">
                    <a16:creationId xmlns:a16="http://schemas.microsoft.com/office/drawing/2014/main" id="{7691B159-E2E6-D341-90A8-C6B81341BDB7}"/>
                  </a:ext>
                </a:extLst>
              </p:cNvPr>
              <p:cNvPicPr/>
              <p:nvPr/>
            </p:nvPicPr>
            <p:blipFill>
              <a:blip r:embed="rId11"/>
              <a:stretch>
                <a:fillRect/>
              </a:stretch>
            </p:blipFill>
            <p:spPr>
              <a:xfrm>
                <a:off x="8943781" y="22374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a:extLst>
                  <a:ext uri="{FF2B5EF4-FFF2-40B4-BE49-F238E27FC236}">
                    <a16:creationId xmlns:a16="http://schemas.microsoft.com/office/drawing/2014/main" id="{237B1A8F-77B4-F043-9A90-61F10FC0502F}"/>
                  </a:ext>
                </a:extLst>
              </p14:cNvPr>
              <p14:cNvContentPartPr/>
              <p14:nvPr/>
            </p14:nvContentPartPr>
            <p14:xfrm>
              <a:off x="9057541" y="2216964"/>
              <a:ext cx="360" cy="360"/>
            </p14:xfrm>
          </p:contentPart>
        </mc:Choice>
        <mc:Fallback xmlns="">
          <p:pic>
            <p:nvPicPr>
              <p:cNvPr id="35" name="Ink 34">
                <a:extLst>
                  <a:ext uri="{FF2B5EF4-FFF2-40B4-BE49-F238E27FC236}">
                    <a16:creationId xmlns:a16="http://schemas.microsoft.com/office/drawing/2014/main" id="{237B1A8F-77B4-F043-9A90-61F10FC0502F}"/>
                  </a:ext>
                </a:extLst>
              </p:cNvPr>
              <p:cNvPicPr/>
              <p:nvPr/>
            </p:nvPicPr>
            <p:blipFill>
              <a:blip r:embed="rId11"/>
              <a:stretch>
                <a:fillRect/>
              </a:stretch>
            </p:blipFill>
            <p:spPr>
              <a:xfrm>
                <a:off x="9048541" y="22083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Ink 35">
                <a:extLst>
                  <a:ext uri="{FF2B5EF4-FFF2-40B4-BE49-F238E27FC236}">
                    <a16:creationId xmlns:a16="http://schemas.microsoft.com/office/drawing/2014/main" id="{1F63E4A5-6DF3-A94E-BD5A-A31E70E83FB4}"/>
                  </a:ext>
                </a:extLst>
              </p14:cNvPr>
              <p14:cNvContentPartPr/>
              <p14:nvPr/>
            </p14:nvContentPartPr>
            <p14:xfrm>
              <a:off x="9155461" y="2187084"/>
              <a:ext cx="360" cy="360"/>
            </p14:xfrm>
          </p:contentPart>
        </mc:Choice>
        <mc:Fallback xmlns="">
          <p:pic>
            <p:nvPicPr>
              <p:cNvPr id="36" name="Ink 35">
                <a:extLst>
                  <a:ext uri="{FF2B5EF4-FFF2-40B4-BE49-F238E27FC236}">
                    <a16:creationId xmlns:a16="http://schemas.microsoft.com/office/drawing/2014/main" id="{1F63E4A5-6DF3-A94E-BD5A-A31E70E83FB4}"/>
                  </a:ext>
                </a:extLst>
              </p:cNvPr>
              <p:cNvPicPr/>
              <p:nvPr/>
            </p:nvPicPr>
            <p:blipFill>
              <a:blip r:embed="rId11"/>
              <a:stretch>
                <a:fillRect/>
              </a:stretch>
            </p:blipFill>
            <p:spPr>
              <a:xfrm>
                <a:off x="9146461" y="21784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 name="Ink 36">
                <a:extLst>
                  <a:ext uri="{FF2B5EF4-FFF2-40B4-BE49-F238E27FC236}">
                    <a16:creationId xmlns:a16="http://schemas.microsoft.com/office/drawing/2014/main" id="{E79E8B0F-57CF-A645-949A-3D535B48E969}"/>
                  </a:ext>
                </a:extLst>
              </p14:cNvPr>
              <p14:cNvContentPartPr/>
              <p14:nvPr/>
            </p14:nvContentPartPr>
            <p14:xfrm>
              <a:off x="9270301" y="2147844"/>
              <a:ext cx="360" cy="360"/>
            </p14:xfrm>
          </p:contentPart>
        </mc:Choice>
        <mc:Fallback xmlns="">
          <p:pic>
            <p:nvPicPr>
              <p:cNvPr id="37" name="Ink 36">
                <a:extLst>
                  <a:ext uri="{FF2B5EF4-FFF2-40B4-BE49-F238E27FC236}">
                    <a16:creationId xmlns:a16="http://schemas.microsoft.com/office/drawing/2014/main" id="{E79E8B0F-57CF-A645-949A-3D535B48E969}"/>
                  </a:ext>
                </a:extLst>
              </p:cNvPr>
              <p:cNvPicPr/>
              <p:nvPr/>
            </p:nvPicPr>
            <p:blipFill>
              <a:blip r:embed="rId11"/>
              <a:stretch>
                <a:fillRect/>
              </a:stretch>
            </p:blipFill>
            <p:spPr>
              <a:xfrm>
                <a:off x="9261301" y="21388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8" name="Ink 37">
                <a:extLst>
                  <a:ext uri="{FF2B5EF4-FFF2-40B4-BE49-F238E27FC236}">
                    <a16:creationId xmlns:a16="http://schemas.microsoft.com/office/drawing/2014/main" id="{279F2FAE-18E5-F34A-B42E-E4C0F1913C5C}"/>
                  </a:ext>
                </a:extLst>
              </p14:cNvPr>
              <p14:cNvContentPartPr/>
              <p14:nvPr/>
            </p14:nvContentPartPr>
            <p14:xfrm>
              <a:off x="9389101" y="2108604"/>
              <a:ext cx="360" cy="360"/>
            </p14:xfrm>
          </p:contentPart>
        </mc:Choice>
        <mc:Fallback xmlns="">
          <p:pic>
            <p:nvPicPr>
              <p:cNvPr id="38" name="Ink 37">
                <a:extLst>
                  <a:ext uri="{FF2B5EF4-FFF2-40B4-BE49-F238E27FC236}">
                    <a16:creationId xmlns:a16="http://schemas.microsoft.com/office/drawing/2014/main" id="{279F2FAE-18E5-F34A-B42E-E4C0F1913C5C}"/>
                  </a:ext>
                </a:extLst>
              </p:cNvPr>
              <p:cNvPicPr/>
              <p:nvPr/>
            </p:nvPicPr>
            <p:blipFill>
              <a:blip r:embed="rId11"/>
              <a:stretch>
                <a:fillRect/>
              </a:stretch>
            </p:blipFill>
            <p:spPr>
              <a:xfrm>
                <a:off x="9380101" y="20999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08067067-5294-1A4B-BC43-0791C2E59A4C}"/>
                  </a:ext>
                </a:extLst>
              </p14:cNvPr>
              <p14:cNvContentPartPr/>
              <p14:nvPr/>
            </p14:nvContentPartPr>
            <p14:xfrm>
              <a:off x="9481981" y="2083044"/>
              <a:ext cx="360" cy="360"/>
            </p14:xfrm>
          </p:contentPart>
        </mc:Choice>
        <mc:Fallback xmlns="">
          <p:pic>
            <p:nvPicPr>
              <p:cNvPr id="39" name="Ink 38">
                <a:extLst>
                  <a:ext uri="{FF2B5EF4-FFF2-40B4-BE49-F238E27FC236}">
                    <a16:creationId xmlns:a16="http://schemas.microsoft.com/office/drawing/2014/main" id="{08067067-5294-1A4B-BC43-0791C2E59A4C}"/>
                  </a:ext>
                </a:extLst>
              </p:cNvPr>
              <p:cNvPicPr/>
              <p:nvPr/>
            </p:nvPicPr>
            <p:blipFill>
              <a:blip r:embed="rId11"/>
              <a:stretch>
                <a:fillRect/>
              </a:stretch>
            </p:blipFill>
            <p:spPr>
              <a:xfrm>
                <a:off x="9473341" y="20740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0" name="Ink 39">
                <a:extLst>
                  <a:ext uri="{FF2B5EF4-FFF2-40B4-BE49-F238E27FC236}">
                    <a16:creationId xmlns:a16="http://schemas.microsoft.com/office/drawing/2014/main" id="{4DFF1061-20F1-8142-A264-7CA658455201}"/>
                  </a:ext>
                </a:extLst>
              </p14:cNvPr>
              <p14:cNvContentPartPr/>
              <p14:nvPr/>
            </p14:nvContentPartPr>
            <p14:xfrm>
              <a:off x="9600061" y="2052804"/>
              <a:ext cx="360" cy="360"/>
            </p14:xfrm>
          </p:contentPart>
        </mc:Choice>
        <mc:Fallback xmlns="">
          <p:pic>
            <p:nvPicPr>
              <p:cNvPr id="40" name="Ink 39">
                <a:extLst>
                  <a:ext uri="{FF2B5EF4-FFF2-40B4-BE49-F238E27FC236}">
                    <a16:creationId xmlns:a16="http://schemas.microsoft.com/office/drawing/2014/main" id="{4DFF1061-20F1-8142-A264-7CA658455201}"/>
                  </a:ext>
                </a:extLst>
              </p:cNvPr>
              <p:cNvPicPr/>
              <p:nvPr/>
            </p:nvPicPr>
            <p:blipFill>
              <a:blip r:embed="rId11"/>
              <a:stretch>
                <a:fillRect/>
              </a:stretch>
            </p:blipFill>
            <p:spPr>
              <a:xfrm>
                <a:off x="9591421" y="20441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Ink 40">
                <a:extLst>
                  <a:ext uri="{FF2B5EF4-FFF2-40B4-BE49-F238E27FC236}">
                    <a16:creationId xmlns:a16="http://schemas.microsoft.com/office/drawing/2014/main" id="{30A0812C-6CB6-A84A-8472-8374FB02E2D8}"/>
                  </a:ext>
                </a:extLst>
              </p14:cNvPr>
              <p14:cNvContentPartPr/>
              <p14:nvPr/>
            </p14:nvContentPartPr>
            <p14:xfrm>
              <a:off x="8327349" y="1543026"/>
              <a:ext cx="2946240" cy="1841400"/>
            </p14:xfrm>
          </p:contentPart>
        </mc:Choice>
        <mc:Fallback xmlns="">
          <p:pic>
            <p:nvPicPr>
              <p:cNvPr id="41" name="Ink 40">
                <a:extLst>
                  <a:ext uri="{FF2B5EF4-FFF2-40B4-BE49-F238E27FC236}">
                    <a16:creationId xmlns:a16="http://schemas.microsoft.com/office/drawing/2014/main" id="{30A0812C-6CB6-A84A-8472-8374FB02E2D8}"/>
                  </a:ext>
                </a:extLst>
              </p:cNvPr>
              <p:cNvPicPr/>
              <p:nvPr/>
            </p:nvPicPr>
            <p:blipFill>
              <a:blip r:embed="rId5"/>
              <a:stretch>
                <a:fillRect/>
              </a:stretch>
            </p:blipFill>
            <p:spPr>
              <a:xfrm>
                <a:off x="8318709" y="1534386"/>
                <a:ext cx="2963880" cy="1859040"/>
              </a:xfrm>
              <a:prstGeom prst="rect">
                <a:avLst/>
              </a:prstGeom>
            </p:spPr>
          </p:pic>
        </mc:Fallback>
      </mc:AlternateContent>
    </p:spTree>
    <p:extLst>
      <p:ext uri="{BB962C8B-B14F-4D97-AF65-F5344CB8AC3E}">
        <p14:creationId xmlns:p14="http://schemas.microsoft.com/office/powerpoint/2010/main" val="1353837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2EEE-F26C-CD4B-8AC4-33AE468D838F}"/>
              </a:ext>
            </a:extLst>
          </p:cNvPr>
          <p:cNvSpPr>
            <a:spLocks noGrp="1"/>
          </p:cNvSpPr>
          <p:nvPr>
            <p:ph type="title"/>
          </p:nvPr>
        </p:nvSpPr>
        <p:spPr>
          <a:xfrm>
            <a:off x="838200" y="183218"/>
            <a:ext cx="10515600" cy="1325563"/>
          </a:xfrm>
        </p:spPr>
        <p:txBody>
          <a:bodyPr/>
          <a:lstStyle/>
          <a:p>
            <a:r>
              <a:rPr lang="en-US" dirty="0"/>
              <a:t>Deliverables</a:t>
            </a:r>
          </a:p>
        </p:txBody>
      </p:sp>
      <p:sp>
        <p:nvSpPr>
          <p:cNvPr id="3" name="Content Placeholder 2">
            <a:extLst>
              <a:ext uri="{FF2B5EF4-FFF2-40B4-BE49-F238E27FC236}">
                <a16:creationId xmlns:a16="http://schemas.microsoft.com/office/drawing/2014/main" id="{91149D29-8DC0-7B4B-A853-4120D1C3E292}"/>
              </a:ext>
            </a:extLst>
          </p:cNvPr>
          <p:cNvSpPr>
            <a:spLocks noGrp="1"/>
          </p:cNvSpPr>
          <p:nvPr>
            <p:ph idx="1"/>
          </p:nvPr>
        </p:nvSpPr>
        <p:spPr>
          <a:xfrm>
            <a:off x="838200" y="1307095"/>
            <a:ext cx="10688782" cy="5056867"/>
          </a:xfrm>
        </p:spPr>
        <p:txBody>
          <a:bodyPr>
            <a:normAutofit fontScale="85000" lnSpcReduction="20000"/>
          </a:bodyPr>
          <a:lstStyle/>
          <a:p>
            <a:pPr marL="457200" lvl="1" indent="0">
              <a:lnSpc>
                <a:spcPct val="100000"/>
              </a:lnSpc>
              <a:buNone/>
            </a:pPr>
            <a:r>
              <a:rPr lang="en-US" altLang="zh-CN" sz="2000" dirty="0">
                <a:ea typeface="Times New Roman" charset="0"/>
                <a:cs typeface="Times New Roman" charset="0"/>
              </a:rPr>
              <a:t>Minimum</a:t>
            </a:r>
            <a:endParaRPr lang="en-US" sz="2000" dirty="0">
              <a:ea typeface="Times New Roman" charset="0"/>
              <a:cs typeface="Times New Roman" charset="0"/>
            </a:endParaRPr>
          </a:p>
          <a:p>
            <a:pPr lvl="1">
              <a:lnSpc>
                <a:spcPct val="100000"/>
              </a:lnSpc>
            </a:pPr>
            <a:r>
              <a:rPr lang="en-US" altLang="zh-CN" sz="1400" dirty="0">
                <a:ea typeface="Times New Roman" charset="0"/>
                <a:cs typeface="Times New Roman" charset="0"/>
              </a:rPr>
              <a:t>Documentation</a:t>
            </a:r>
            <a:r>
              <a:rPr lang="zh-CN" altLang="en-US" sz="1400" dirty="0">
                <a:ea typeface="Times New Roman" charset="0"/>
                <a:cs typeface="Times New Roman" charset="0"/>
              </a:rPr>
              <a:t> </a:t>
            </a:r>
            <a:r>
              <a:rPr lang="en-US" altLang="zh-CN" sz="1400" dirty="0">
                <a:ea typeface="Times New Roman" charset="0"/>
                <a:cs typeface="Times New Roman" charset="0"/>
              </a:rPr>
              <a:t>and</a:t>
            </a:r>
            <a:r>
              <a:rPr lang="zh-CN" altLang="en-US" sz="1400" dirty="0">
                <a:ea typeface="Times New Roman" charset="0"/>
                <a:cs typeface="Times New Roman" charset="0"/>
              </a:rPr>
              <a:t> </a:t>
            </a:r>
            <a:r>
              <a:rPr lang="en-US" altLang="zh-CN" sz="1400" dirty="0">
                <a:ea typeface="Times New Roman" charset="0"/>
                <a:cs typeface="Times New Roman" charset="0"/>
              </a:rPr>
              <a:t>Code</a:t>
            </a:r>
            <a:r>
              <a:rPr lang="zh-CN" altLang="en-US" sz="1400" dirty="0">
                <a:ea typeface="Times New Roman" charset="0"/>
                <a:cs typeface="Times New Roman" charset="0"/>
              </a:rPr>
              <a:t> </a:t>
            </a:r>
            <a:r>
              <a:rPr lang="en-US" altLang="zh-CN" sz="1400" dirty="0">
                <a:ea typeface="Times New Roman" charset="0"/>
                <a:cs typeface="Times New Roman" charset="0"/>
              </a:rPr>
              <a:t>for</a:t>
            </a:r>
            <a:r>
              <a:rPr lang="zh-CN" altLang="en-US" sz="1400" dirty="0">
                <a:ea typeface="Times New Roman" charset="0"/>
                <a:cs typeface="Times New Roman" charset="0"/>
              </a:rPr>
              <a:t> </a:t>
            </a:r>
            <a:r>
              <a:rPr lang="en-US" sz="1400" dirty="0">
                <a:ea typeface="Times New Roman" charset="0"/>
                <a:cs typeface="Times New Roman" charset="0"/>
              </a:rPr>
              <a:t>Navigation System</a:t>
            </a:r>
            <a:r>
              <a:rPr lang="zh-CN" altLang="en-US" sz="1400" dirty="0">
                <a:ea typeface="Times New Roman" charset="0"/>
                <a:cs typeface="Times New Roman" charset="0"/>
              </a:rPr>
              <a:t> </a:t>
            </a:r>
            <a:r>
              <a:rPr lang="en-US" altLang="zh-CN" sz="1400" dirty="0">
                <a:ea typeface="Times New Roman" charset="0"/>
                <a:cs typeface="Times New Roman" charset="0"/>
              </a:rPr>
              <a:t>1.0</a:t>
            </a:r>
            <a:r>
              <a:rPr lang="en-US" sz="1400" dirty="0">
                <a:ea typeface="Times New Roman" charset="0"/>
                <a:cs typeface="Times New Roman" charset="0"/>
              </a:rPr>
              <a:t> </a:t>
            </a:r>
            <a:r>
              <a:rPr lang="en-US" altLang="zh-CN" sz="1400" dirty="0">
                <a:ea typeface="Times New Roman" charset="0"/>
                <a:cs typeface="Times New Roman" charset="0"/>
              </a:rPr>
              <a:t>includes:</a:t>
            </a:r>
          </a:p>
          <a:p>
            <a:pPr lvl="2">
              <a:lnSpc>
                <a:spcPct val="100000"/>
              </a:lnSpc>
            </a:pPr>
            <a:r>
              <a:rPr lang="en-US" sz="1400" strike="sngStrike" dirty="0">
                <a:ea typeface="Times New Roman" charset="0"/>
                <a:cs typeface="Times New Roman" charset="0"/>
              </a:rPr>
              <a:t>Anatomic points registration by AR Marker</a:t>
            </a:r>
            <a:r>
              <a:rPr lang="en-US" sz="1400" dirty="0">
                <a:solidFill>
                  <a:srgbClr val="FF0000"/>
                </a:solidFill>
                <a:ea typeface="Times New Roman" charset="0"/>
                <a:cs typeface="Times New Roman" charset="0"/>
              </a:rPr>
              <a:t> Anatomic points registration by </a:t>
            </a:r>
            <a:r>
              <a:rPr lang="en-US" altLang="zh-CN" sz="1400" dirty="0">
                <a:solidFill>
                  <a:srgbClr val="FF0000"/>
                </a:solidFill>
                <a:ea typeface="Times New Roman" charset="0"/>
                <a:cs typeface="Times New Roman" charset="0"/>
              </a:rPr>
              <a:t>tool</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with</a:t>
            </a:r>
            <a:r>
              <a:rPr lang="zh-CN" altLang="en-US" sz="1400" dirty="0">
                <a:solidFill>
                  <a:srgbClr val="FF0000"/>
                </a:solidFill>
                <a:ea typeface="Times New Roman" charset="0"/>
                <a:cs typeface="Times New Roman" charset="0"/>
              </a:rPr>
              <a:t> </a:t>
            </a:r>
            <a:r>
              <a:rPr lang="en-US" sz="1400" dirty="0">
                <a:solidFill>
                  <a:srgbClr val="FF0000"/>
                </a:solidFill>
                <a:ea typeface="Times New Roman" charset="0"/>
                <a:cs typeface="Times New Roman" charset="0"/>
              </a:rPr>
              <a:t>AR Marker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in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Zed</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mini</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camera</a:t>
            </a:r>
            <a:endParaRPr lang="en-US" sz="1400" dirty="0">
              <a:solidFill>
                <a:srgbClr val="FF0000"/>
              </a:solidFill>
              <a:ea typeface="Times New Roman" charset="0"/>
              <a:cs typeface="Times New Roman" charset="0"/>
            </a:endParaRPr>
          </a:p>
          <a:p>
            <a:pPr lvl="2">
              <a:lnSpc>
                <a:spcPct val="100000"/>
              </a:lnSpc>
            </a:pPr>
            <a:r>
              <a:rPr lang="en-US" altLang="zh-CN" sz="1400" dirty="0">
                <a:ea typeface="Times New Roman" charset="0"/>
                <a:cs typeface="Times New Roman" charset="0"/>
              </a:rPr>
              <a:t>AR</a:t>
            </a:r>
            <a:r>
              <a:rPr lang="zh-CN" altLang="en-US" sz="1400" dirty="0">
                <a:ea typeface="Times New Roman" charset="0"/>
                <a:cs typeface="Times New Roman" charset="0"/>
              </a:rPr>
              <a:t> </a:t>
            </a:r>
            <a:r>
              <a:rPr lang="en-US" altLang="zh-CN" sz="1400" dirty="0">
                <a:ea typeface="Times New Roman" charset="0"/>
                <a:cs typeface="Times New Roman" charset="0"/>
              </a:rPr>
              <a:t>overlay</a:t>
            </a:r>
            <a:r>
              <a:rPr lang="zh-CN" altLang="en-US" sz="1400" dirty="0">
                <a:ea typeface="Times New Roman" charset="0"/>
                <a:cs typeface="Times New Roman" charset="0"/>
              </a:rPr>
              <a:t> </a:t>
            </a:r>
            <a:r>
              <a:rPr lang="en-US" altLang="zh-CN" sz="1400" dirty="0">
                <a:ea typeface="Times New Roman" charset="0"/>
                <a:cs typeface="Times New Roman" charset="0"/>
              </a:rPr>
              <a:t>system</a:t>
            </a:r>
            <a:r>
              <a:rPr lang="zh-CN" altLang="en-US" sz="1400" dirty="0">
                <a:ea typeface="Times New Roman" charset="0"/>
                <a:cs typeface="Times New Roman" charset="0"/>
              </a:rPr>
              <a:t> </a:t>
            </a:r>
            <a:r>
              <a:rPr lang="en-US" altLang="zh-CN" sz="1400" dirty="0">
                <a:ea typeface="Times New Roman" charset="0"/>
                <a:cs typeface="Times New Roman" charset="0"/>
              </a:rPr>
              <a:t>indicating</a:t>
            </a:r>
            <a:r>
              <a:rPr lang="zh-CN" altLang="en-US" sz="1400" dirty="0">
                <a:ea typeface="Times New Roman" charset="0"/>
                <a:cs typeface="Times New Roman" charset="0"/>
              </a:rPr>
              <a:t> </a:t>
            </a:r>
            <a:r>
              <a:rPr lang="en-US" altLang="zh-CN" sz="1400" dirty="0">
                <a:ea typeface="Times New Roman" charset="0"/>
                <a:cs typeface="Times New Roman" charset="0"/>
              </a:rPr>
              <a:t>ventricle</a:t>
            </a:r>
            <a:r>
              <a:rPr lang="zh-CN" altLang="en-US" sz="1400" dirty="0">
                <a:ea typeface="Times New Roman" charset="0"/>
                <a:cs typeface="Times New Roman" charset="0"/>
              </a:rPr>
              <a:t> </a:t>
            </a:r>
            <a:r>
              <a:rPr lang="en-US" altLang="zh-CN" sz="1400" dirty="0">
                <a:ea typeface="Times New Roman" charset="0"/>
                <a:cs typeface="Times New Roman" charset="0"/>
              </a:rPr>
              <a:t>centroid</a:t>
            </a:r>
            <a:r>
              <a:rPr lang="zh-CN" altLang="en-US" sz="1400" dirty="0">
                <a:ea typeface="Times New Roman" charset="0"/>
                <a:cs typeface="Times New Roman" charset="0"/>
              </a:rPr>
              <a:t> </a:t>
            </a:r>
            <a:r>
              <a:rPr lang="en-US" altLang="zh-CN" sz="1400" dirty="0">
                <a:ea typeface="Times New Roman" charset="0"/>
                <a:cs typeface="Times New Roman" charset="0"/>
              </a:rPr>
              <a:t>and</a:t>
            </a:r>
            <a:r>
              <a:rPr lang="zh-CN" altLang="en-US" sz="1400" dirty="0">
                <a:ea typeface="Times New Roman" charset="0"/>
                <a:cs typeface="Times New Roman" charset="0"/>
              </a:rPr>
              <a:t> </a:t>
            </a:r>
            <a:r>
              <a:rPr lang="en-US" altLang="zh-CN" sz="1400" dirty="0">
                <a:solidFill>
                  <a:srgbClr val="FF0000"/>
                </a:solidFill>
                <a:ea typeface="Times New Roman" charset="0"/>
                <a:cs typeface="Times New Roman" charset="0"/>
              </a:rPr>
              <a:t>catheter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guidance</a:t>
            </a:r>
            <a:r>
              <a:rPr lang="zh-CN" altLang="en-US" sz="1400" dirty="0">
                <a:solidFill>
                  <a:srgbClr val="FF0000"/>
                </a:solidFill>
                <a:ea typeface="Times New Roman" charset="0"/>
                <a:cs typeface="Times New Roman" charset="0"/>
              </a:rPr>
              <a:t> </a:t>
            </a:r>
            <a:r>
              <a:rPr lang="en-US" altLang="zh-CN" sz="1400" dirty="0">
                <a:ea typeface="Times New Roman" charset="0"/>
                <a:cs typeface="Times New Roman" charset="0"/>
              </a:rPr>
              <a:t>based</a:t>
            </a:r>
            <a:r>
              <a:rPr lang="zh-CN" altLang="en-US" sz="1400" dirty="0">
                <a:ea typeface="Times New Roman" charset="0"/>
                <a:cs typeface="Times New Roman" charset="0"/>
              </a:rPr>
              <a:t> </a:t>
            </a:r>
            <a:r>
              <a:rPr lang="en-US" altLang="zh-CN" sz="1400" dirty="0">
                <a:ea typeface="Times New Roman" charset="0"/>
                <a:cs typeface="Times New Roman" charset="0"/>
              </a:rPr>
              <a:t>on</a:t>
            </a:r>
            <a:r>
              <a:rPr lang="zh-CN" altLang="en-US" sz="1400" dirty="0">
                <a:ea typeface="Times New Roman" charset="0"/>
                <a:cs typeface="Times New Roman" charset="0"/>
              </a:rPr>
              <a:t> </a:t>
            </a:r>
            <a:r>
              <a:rPr lang="en-US" altLang="zh-CN" sz="1400" dirty="0">
                <a:ea typeface="Times New Roman" charset="0"/>
                <a:cs typeface="Times New Roman" charset="0"/>
              </a:rPr>
              <a:t>anatomic points</a:t>
            </a:r>
          </a:p>
          <a:p>
            <a:pPr lvl="2">
              <a:lnSpc>
                <a:spcPct val="100000"/>
              </a:lnSpc>
            </a:pPr>
            <a:r>
              <a:rPr lang="en-US" altLang="zh-CN" sz="1400" strike="sngStrike" dirty="0">
                <a:ea typeface="Times New Roman" charset="0"/>
                <a:cs typeface="Times New Roman" charset="0"/>
              </a:rPr>
              <a:t>Report</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of</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accuracy</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test</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Video</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to</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demonstrate</a:t>
            </a:r>
          </a:p>
          <a:p>
            <a:pPr lvl="1">
              <a:lnSpc>
                <a:spcPct val="100000"/>
              </a:lnSpc>
            </a:pPr>
            <a:r>
              <a:rPr lang="en-US" altLang="zh-CN" sz="1400" dirty="0">
                <a:solidFill>
                  <a:srgbClr val="FF0000"/>
                </a:solidFill>
                <a:ea typeface="Times New Roman" charset="0"/>
                <a:cs typeface="Times New Roman" charset="0"/>
              </a:rPr>
              <a:t>Video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demo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for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the</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workflow</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with</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Navigation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System</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1.0</a:t>
            </a:r>
          </a:p>
          <a:p>
            <a:pPr marL="457200" lvl="1" indent="0">
              <a:lnSpc>
                <a:spcPct val="100000"/>
              </a:lnSpc>
              <a:buNone/>
            </a:pPr>
            <a:r>
              <a:rPr lang="en-US" altLang="zh-CN" sz="2000" dirty="0">
                <a:ea typeface="Times New Roman" charset="0"/>
                <a:cs typeface="Times New Roman" charset="0"/>
              </a:rPr>
              <a:t>Expected</a:t>
            </a:r>
            <a:endParaRPr lang="en-US" sz="2000" dirty="0">
              <a:ea typeface="Times New Roman" charset="0"/>
              <a:cs typeface="Times New Roman" charset="0"/>
            </a:endParaRPr>
          </a:p>
          <a:p>
            <a:pPr marL="742950" lvl="2" indent="-285750">
              <a:lnSpc>
                <a:spcPct val="100000"/>
              </a:lnSpc>
              <a:spcBef>
                <a:spcPts val="750"/>
              </a:spcBef>
            </a:pPr>
            <a:r>
              <a:rPr lang="en-US" altLang="zh-CN" sz="1400" dirty="0">
                <a:ea typeface="Times New Roman" charset="0"/>
                <a:cs typeface="Times New Roman" charset="0"/>
              </a:rPr>
              <a:t>Documentation</a:t>
            </a:r>
            <a:r>
              <a:rPr lang="zh-CN" altLang="en-US" sz="1400" dirty="0">
                <a:ea typeface="Times New Roman" charset="0"/>
                <a:cs typeface="Times New Roman" charset="0"/>
              </a:rPr>
              <a:t> </a:t>
            </a:r>
            <a:r>
              <a:rPr lang="en-US" altLang="zh-CN" sz="1400" dirty="0">
                <a:ea typeface="Times New Roman" charset="0"/>
                <a:cs typeface="Times New Roman" charset="0"/>
              </a:rPr>
              <a:t>and</a:t>
            </a:r>
            <a:r>
              <a:rPr lang="zh-CN" altLang="en-US" sz="1400" dirty="0">
                <a:ea typeface="Times New Roman" charset="0"/>
                <a:cs typeface="Times New Roman" charset="0"/>
              </a:rPr>
              <a:t> </a:t>
            </a:r>
            <a:r>
              <a:rPr lang="en-US" altLang="zh-CN" sz="1400" dirty="0">
                <a:ea typeface="Times New Roman" charset="0"/>
                <a:cs typeface="Times New Roman" charset="0"/>
              </a:rPr>
              <a:t>code</a:t>
            </a:r>
            <a:r>
              <a:rPr lang="zh-CN" altLang="en-US" sz="1400" dirty="0">
                <a:ea typeface="Times New Roman" charset="0"/>
                <a:cs typeface="Times New Roman" charset="0"/>
              </a:rPr>
              <a:t> </a:t>
            </a:r>
            <a:r>
              <a:rPr lang="en-US" altLang="zh-CN" sz="1400" dirty="0">
                <a:ea typeface="Times New Roman" charset="0"/>
                <a:cs typeface="Times New Roman" charset="0"/>
              </a:rPr>
              <a:t>for</a:t>
            </a:r>
            <a:r>
              <a:rPr lang="zh-CN" altLang="en-US" sz="1400" dirty="0">
                <a:ea typeface="Times New Roman" charset="0"/>
                <a:cs typeface="Times New Roman" charset="0"/>
              </a:rPr>
              <a:t> </a:t>
            </a:r>
            <a:r>
              <a:rPr lang="en-US" sz="1400" dirty="0">
                <a:ea typeface="Times New Roman" charset="0"/>
                <a:cs typeface="Times New Roman" charset="0"/>
              </a:rPr>
              <a:t>Navigation System </a:t>
            </a:r>
            <a:r>
              <a:rPr lang="en-US" altLang="zh-CN" sz="1400" dirty="0">
                <a:ea typeface="Times New Roman" charset="0"/>
                <a:cs typeface="Times New Roman" charset="0"/>
              </a:rPr>
              <a:t>2.0</a:t>
            </a:r>
            <a:r>
              <a:rPr lang="zh-CN" altLang="en-US" sz="1400" dirty="0">
                <a:ea typeface="Times New Roman" charset="0"/>
                <a:cs typeface="Times New Roman" charset="0"/>
              </a:rPr>
              <a:t> </a:t>
            </a:r>
            <a:r>
              <a:rPr lang="en-US" altLang="zh-CN" sz="1400" dirty="0">
                <a:ea typeface="Times New Roman" charset="0"/>
                <a:cs typeface="Times New Roman" charset="0"/>
              </a:rPr>
              <a:t>includes:</a:t>
            </a:r>
          </a:p>
          <a:p>
            <a:pPr marL="1200150" lvl="3" indent="-285750">
              <a:lnSpc>
                <a:spcPct val="100000"/>
              </a:lnSpc>
              <a:spcBef>
                <a:spcPts val="750"/>
              </a:spcBef>
            </a:pPr>
            <a:r>
              <a:rPr lang="en-US" altLang="zh-CN" sz="1400" dirty="0">
                <a:solidFill>
                  <a:srgbClr val="FF0000"/>
                </a:solidFill>
                <a:ea typeface="Times New Roman" charset="0"/>
                <a:cs typeface="Times New Roman" charset="0"/>
              </a:rPr>
              <a:t>User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interface</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with</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workflow</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instruction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and</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voice</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command</a:t>
            </a:r>
            <a:endParaRPr lang="en-US" altLang="zh-CN" sz="1400" dirty="0">
              <a:ea typeface="Times New Roman" charset="0"/>
              <a:cs typeface="Times New Roman" charset="0"/>
            </a:endParaRPr>
          </a:p>
          <a:p>
            <a:pPr marL="1200150" lvl="3" indent="-285750">
              <a:lnSpc>
                <a:spcPct val="100000"/>
              </a:lnSpc>
              <a:spcBef>
                <a:spcPts val="750"/>
              </a:spcBef>
            </a:pPr>
            <a:r>
              <a:rPr lang="en-US" altLang="zh-CN" sz="1400" dirty="0">
                <a:ea typeface="Times New Roman" charset="0"/>
                <a:cs typeface="Times New Roman" charset="0"/>
              </a:rPr>
              <a:t>Camera</a:t>
            </a:r>
            <a:r>
              <a:rPr lang="zh-CN" altLang="en-US" sz="1400" dirty="0">
                <a:ea typeface="Times New Roman" charset="0"/>
                <a:cs typeface="Times New Roman" charset="0"/>
              </a:rPr>
              <a:t> </a:t>
            </a:r>
            <a:r>
              <a:rPr lang="en-US" altLang="zh-CN" sz="1400" dirty="0">
                <a:ea typeface="Times New Roman" charset="0"/>
                <a:cs typeface="Times New Roman" charset="0"/>
              </a:rPr>
              <a:t>system integrated to HoloLens</a:t>
            </a:r>
            <a:r>
              <a:rPr lang="zh-CN" altLang="en-US" sz="1400" dirty="0">
                <a:ea typeface="Times New Roman" charset="0"/>
                <a:cs typeface="Times New Roman" charset="0"/>
              </a:rPr>
              <a:t> </a:t>
            </a:r>
            <a:endParaRPr lang="en-US" altLang="zh-CN" sz="1400" dirty="0">
              <a:ea typeface="Times New Roman" charset="0"/>
              <a:cs typeface="Times New Roman" charset="0"/>
            </a:endParaRPr>
          </a:p>
          <a:p>
            <a:pPr marL="1200150" lvl="3" indent="-285750">
              <a:lnSpc>
                <a:spcPct val="100000"/>
              </a:lnSpc>
              <a:spcBef>
                <a:spcPts val="750"/>
              </a:spcBef>
            </a:pPr>
            <a:r>
              <a:rPr lang="en-US" altLang="zh-CN" sz="1400" strike="sngStrike" dirty="0">
                <a:ea typeface="Times New Roman" charset="0"/>
                <a:cs typeface="Times New Roman" charset="0"/>
              </a:rPr>
              <a:t>Semi-automatic</a:t>
            </a:r>
            <a:r>
              <a:rPr lang="zh-CN" altLang="en-US" sz="1400" dirty="0">
                <a:ea typeface="Times New Roman" charset="0"/>
                <a:cs typeface="Times New Roman" charset="0"/>
              </a:rPr>
              <a:t> </a:t>
            </a:r>
            <a:r>
              <a:rPr lang="en-US" altLang="zh-CN" sz="1400" dirty="0">
                <a:ea typeface="Times New Roman" charset="0"/>
                <a:cs typeface="Times New Roman" charset="0"/>
              </a:rPr>
              <a:t>Ventricle segmentation</a:t>
            </a:r>
            <a:r>
              <a:rPr lang="zh-CN" altLang="en-US" sz="1400" dirty="0">
                <a:ea typeface="Times New Roman" charset="0"/>
                <a:cs typeface="Times New Roman" charset="0"/>
              </a:rPr>
              <a:t> </a:t>
            </a:r>
            <a:r>
              <a:rPr lang="en-US" altLang="zh-CN" sz="1400" dirty="0">
                <a:ea typeface="Times New Roman" charset="0"/>
                <a:cs typeface="Times New Roman" charset="0"/>
              </a:rPr>
              <a:t>program</a:t>
            </a:r>
            <a:r>
              <a:rPr lang="zh-CN" altLang="en-US" sz="1400" dirty="0">
                <a:ea typeface="Times New Roman" charset="0"/>
                <a:cs typeface="Times New Roman" charset="0"/>
              </a:rPr>
              <a:t> </a:t>
            </a:r>
            <a:r>
              <a:rPr lang="en-US" altLang="zh-CN" sz="1400" dirty="0">
                <a:solidFill>
                  <a:srgbClr val="FF0000"/>
                </a:solidFill>
                <a:ea typeface="Times New Roman" charset="0"/>
                <a:cs typeface="Times New Roman" charset="0"/>
              </a:rPr>
              <a:t>on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3D</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slicer</a:t>
            </a:r>
          </a:p>
          <a:p>
            <a:pPr marL="1200150" lvl="3" indent="-285750">
              <a:lnSpc>
                <a:spcPct val="100000"/>
              </a:lnSpc>
              <a:spcBef>
                <a:spcPts val="750"/>
              </a:spcBef>
            </a:pPr>
            <a:r>
              <a:rPr lang="en-US" altLang="zh-CN" sz="1400" strike="sngStrike" dirty="0">
                <a:ea typeface="Times New Roman" charset="0"/>
                <a:cs typeface="Times New Roman" charset="0"/>
              </a:rPr>
              <a:t>Report</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of</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accuracy</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test</a:t>
            </a:r>
            <a:r>
              <a:rPr lang="zh-CN" altLang="en-US" sz="1400" strike="sngStrike" dirty="0">
                <a:ea typeface="Times New Roman" charset="0"/>
                <a:cs typeface="Times New Roman" charset="0"/>
              </a:rPr>
              <a:t> </a:t>
            </a:r>
            <a:r>
              <a:rPr lang="en-US" altLang="zh-CN" sz="1400" dirty="0">
                <a:solidFill>
                  <a:srgbClr val="FF0000"/>
                </a:solidFill>
                <a:ea typeface="Times New Roman" charset="0"/>
                <a:cs typeface="Times New Roman" charset="0"/>
              </a:rPr>
              <a:t>Camera</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mount</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design</a:t>
            </a:r>
          </a:p>
          <a:p>
            <a:pPr marL="742950" lvl="2" indent="-285750">
              <a:lnSpc>
                <a:spcPct val="100000"/>
              </a:lnSpc>
              <a:spcBef>
                <a:spcPts val="750"/>
              </a:spcBef>
            </a:pPr>
            <a:r>
              <a:rPr lang="en-US" altLang="zh-CN" sz="1400" dirty="0">
                <a:solidFill>
                  <a:srgbClr val="FF0000"/>
                </a:solidFill>
                <a:ea typeface="Times New Roman" charset="0"/>
                <a:cs typeface="Times New Roman" charset="0"/>
              </a:rPr>
              <a:t>Video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demo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for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the</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workflow</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with</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Navigation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System</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2.0</a:t>
            </a:r>
          </a:p>
          <a:p>
            <a:pPr marL="457200" lvl="2" indent="0">
              <a:lnSpc>
                <a:spcPct val="100000"/>
              </a:lnSpc>
              <a:spcBef>
                <a:spcPts val="750"/>
              </a:spcBef>
              <a:buNone/>
            </a:pPr>
            <a:r>
              <a:rPr lang="en-US" altLang="zh-CN" dirty="0">
                <a:ea typeface="Times New Roman" charset="0"/>
                <a:cs typeface="Times New Roman" charset="0"/>
              </a:rPr>
              <a:t>Maximum</a:t>
            </a:r>
            <a:endParaRPr lang="en-US" dirty="0">
              <a:ea typeface="Times New Roman" charset="0"/>
              <a:cs typeface="Times New Roman" charset="0"/>
            </a:endParaRPr>
          </a:p>
          <a:p>
            <a:pPr marL="742950" lvl="2" indent="-285750">
              <a:lnSpc>
                <a:spcPct val="100000"/>
              </a:lnSpc>
              <a:spcBef>
                <a:spcPts val="750"/>
              </a:spcBef>
            </a:pPr>
            <a:r>
              <a:rPr lang="en-US" altLang="zh-CN" sz="1400" dirty="0">
                <a:ea typeface="Times New Roman" charset="0"/>
                <a:cs typeface="Times New Roman" charset="0"/>
              </a:rPr>
              <a:t>Documentation</a:t>
            </a:r>
            <a:r>
              <a:rPr lang="zh-CN" altLang="en-US" sz="1400" dirty="0">
                <a:ea typeface="Times New Roman" charset="0"/>
                <a:cs typeface="Times New Roman" charset="0"/>
              </a:rPr>
              <a:t> </a:t>
            </a:r>
            <a:r>
              <a:rPr lang="en-US" altLang="zh-CN" sz="1400" dirty="0">
                <a:ea typeface="Times New Roman" charset="0"/>
                <a:cs typeface="Times New Roman" charset="0"/>
              </a:rPr>
              <a:t>and</a:t>
            </a:r>
            <a:r>
              <a:rPr lang="zh-CN" altLang="en-US" sz="1400" dirty="0">
                <a:ea typeface="Times New Roman" charset="0"/>
                <a:cs typeface="Times New Roman" charset="0"/>
              </a:rPr>
              <a:t> </a:t>
            </a:r>
            <a:r>
              <a:rPr lang="en-US" altLang="zh-CN" sz="1400" dirty="0">
                <a:ea typeface="Times New Roman" charset="0"/>
                <a:cs typeface="Times New Roman" charset="0"/>
              </a:rPr>
              <a:t>Code</a:t>
            </a:r>
            <a:r>
              <a:rPr lang="zh-CN" altLang="en-US" sz="1400" dirty="0">
                <a:ea typeface="Times New Roman" charset="0"/>
                <a:cs typeface="Times New Roman" charset="0"/>
              </a:rPr>
              <a:t> </a:t>
            </a:r>
            <a:r>
              <a:rPr lang="en-US" altLang="zh-CN" sz="1400" dirty="0">
                <a:ea typeface="Times New Roman" charset="0"/>
                <a:cs typeface="Times New Roman" charset="0"/>
              </a:rPr>
              <a:t>for</a:t>
            </a:r>
            <a:r>
              <a:rPr lang="zh-CN" altLang="en-US" sz="1400" dirty="0">
                <a:ea typeface="Times New Roman" charset="0"/>
                <a:cs typeface="Times New Roman" charset="0"/>
              </a:rPr>
              <a:t> </a:t>
            </a:r>
            <a:r>
              <a:rPr lang="en-US" sz="1400" dirty="0">
                <a:ea typeface="Times New Roman" charset="0"/>
                <a:cs typeface="Times New Roman" charset="0"/>
              </a:rPr>
              <a:t>Navigation System</a:t>
            </a:r>
            <a:r>
              <a:rPr lang="zh-CN" altLang="en-US" sz="1400" dirty="0">
                <a:ea typeface="Times New Roman" charset="0"/>
                <a:cs typeface="Times New Roman" charset="0"/>
              </a:rPr>
              <a:t> </a:t>
            </a:r>
            <a:r>
              <a:rPr lang="en-US" altLang="zh-CN" sz="1400" dirty="0">
                <a:ea typeface="Times New Roman" charset="0"/>
                <a:cs typeface="Times New Roman" charset="0"/>
              </a:rPr>
              <a:t>3.0</a:t>
            </a:r>
            <a:r>
              <a:rPr lang="en-US" sz="1400" dirty="0">
                <a:ea typeface="Times New Roman" charset="0"/>
                <a:cs typeface="Times New Roman" charset="0"/>
              </a:rPr>
              <a:t> </a:t>
            </a:r>
            <a:r>
              <a:rPr lang="en-US" altLang="zh-CN" sz="1400" dirty="0">
                <a:ea typeface="Times New Roman" charset="0"/>
                <a:cs typeface="Times New Roman" charset="0"/>
              </a:rPr>
              <a:t>includes:</a:t>
            </a:r>
          </a:p>
          <a:p>
            <a:pPr marL="1200150" lvl="3" indent="-285750">
              <a:lnSpc>
                <a:spcPct val="100000"/>
              </a:lnSpc>
              <a:spcBef>
                <a:spcPts val="750"/>
              </a:spcBef>
            </a:pPr>
            <a:r>
              <a:rPr lang="en-US" altLang="zh-CN" sz="1400" strike="sngStrike" dirty="0">
                <a:ea typeface="Times New Roman" charset="0"/>
                <a:cs typeface="Times New Roman" charset="0"/>
              </a:rPr>
              <a:t>fully-automatic ventricle</a:t>
            </a:r>
            <a:r>
              <a:rPr lang="zh-CN" altLang="en-US" sz="1400" strike="sngStrike" dirty="0">
                <a:ea typeface="Times New Roman" charset="0"/>
                <a:cs typeface="Times New Roman" charset="0"/>
              </a:rPr>
              <a:t> </a:t>
            </a:r>
            <a:r>
              <a:rPr lang="en-US" altLang="zh-CN" sz="1400" strike="sngStrike" dirty="0">
                <a:ea typeface="Times New Roman" charset="0"/>
                <a:cs typeface="Times New Roman" charset="0"/>
              </a:rPr>
              <a:t>segmentation program</a:t>
            </a:r>
          </a:p>
          <a:p>
            <a:pPr marL="1200150" lvl="3" indent="-285750">
              <a:lnSpc>
                <a:spcPct val="100000"/>
              </a:lnSpc>
              <a:spcBef>
                <a:spcPts val="750"/>
              </a:spcBef>
            </a:pPr>
            <a:r>
              <a:rPr lang="en-US" altLang="zh-CN" sz="1400" dirty="0">
                <a:ea typeface="Times New Roman" charset="0"/>
                <a:cs typeface="Times New Roman" charset="0"/>
              </a:rPr>
              <a:t>Catheter</a:t>
            </a:r>
            <a:r>
              <a:rPr lang="zh-CN" altLang="en-US" sz="1400" dirty="0">
                <a:ea typeface="Times New Roman" charset="0"/>
                <a:cs typeface="Times New Roman" charset="0"/>
              </a:rPr>
              <a:t> </a:t>
            </a:r>
            <a:r>
              <a:rPr lang="en-US" altLang="zh-CN" sz="1400" dirty="0">
                <a:ea typeface="Times New Roman" charset="0"/>
                <a:cs typeface="Times New Roman" charset="0"/>
              </a:rPr>
              <a:t>tracking</a:t>
            </a:r>
            <a:r>
              <a:rPr lang="zh-CN" altLang="en-US" sz="1400" dirty="0">
                <a:ea typeface="Times New Roman" charset="0"/>
                <a:cs typeface="Times New Roman" charset="0"/>
              </a:rPr>
              <a:t> </a:t>
            </a:r>
            <a:r>
              <a:rPr lang="en-US" altLang="zh-CN" sz="1400" dirty="0">
                <a:ea typeface="Times New Roman" charset="0"/>
                <a:cs typeface="Times New Roman" charset="0"/>
              </a:rPr>
              <a:t>system</a:t>
            </a:r>
            <a:r>
              <a:rPr lang="zh-CN" altLang="en-US" sz="1400" dirty="0">
                <a:ea typeface="Times New Roman" charset="0"/>
                <a:cs typeface="Times New Roman" charset="0"/>
              </a:rPr>
              <a:t> </a:t>
            </a:r>
            <a:r>
              <a:rPr lang="en-US" altLang="zh-CN" sz="1400" dirty="0">
                <a:ea typeface="Times New Roman" charset="0"/>
                <a:cs typeface="Times New Roman" charset="0"/>
              </a:rPr>
              <a:t>with</a:t>
            </a:r>
            <a:r>
              <a:rPr lang="zh-CN" altLang="en-US" sz="1400" dirty="0">
                <a:ea typeface="Times New Roman" charset="0"/>
                <a:cs typeface="Times New Roman" charset="0"/>
              </a:rPr>
              <a:t> </a:t>
            </a:r>
            <a:r>
              <a:rPr lang="en-US" altLang="zh-CN" sz="1400" dirty="0">
                <a:ea typeface="Times New Roman" charset="0"/>
                <a:cs typeface="Times New Roman" charset="0"/>
              </a:rPr>
              <a:t>guidance</a:t>
            </a:r>
            <a:r>
              <a:rPr lang="zh-CN" altLang="en-US" sz="1400" dirty="0">
                <a:ea typeface="Times New Roman" charset="0"/>
                <a:cs typeface="Times New Roman" charset="0"/>
              </a:rPr>
              <a:t> </a:t>
            </a:r>
            <a:r>
              <a:rPr lang="en-US" altLang="zh-CN" sz="1400" dirty="0">
                <a:ea typeface="Times New Roman" charset="0"/>
                <a:cs typeface="Times New Roman" charset="0"/>
              </a:rPr>
              <a:t>of</a:t>
            </a:r>
            <a:r>
              <a:rPr lang="zh-CN" altLang="en-US" sz="1400" dirty="0">
                <a:ea typeface="Times New Roman" charset="0"/>
                <a:cs typeface="Times New Roman" charset="0"/>
              </a:rPr>
              <a:t> </a:t>
            </a:r>
            <a:r>
              <a:rPr lang="en-US" altLang="zh-CN" sz="1400" dirty="0">
                <a:ea typeface="Times New Roman" charset="0"/>
                <a:cs typeface="Times New Roman" charset="0"/>
              </a:rPr>
              <a:t>insertion</a:t>
            </a:r>
            <a:r>
              <a:rPr lang="zh-CN" altLang="en-US" sz="1400" dirty="0">
                <a:ea typeface="Times New Roman" charset="0"/>
                <a:cs typeface="Times New Roman" charset="0"/>
              </a:rPr>
              <a:t> </a:t>
            </a:r>
            <a:r>
              <a:rPr lang="en-US" altLang="zh-CN" sz="1400" dirty="0">
                <a:ea typeface="Times New Roman" charset="0"/>
                <a:cs typeface="Times New Roman" charset="0"/>
              </a:rPr>
              <a:t>error</a:t>
            </a:r>
            <a:r>
              <a:rPr lang="zh-CN" altLang="en-US" sz="1400" dirty="0">
                <a:ea typeface="Times New Roman" charset="0"/>
                <a:cs typeface="Times New Roman" charset="0"/>
              </a:rPr>
              <a:t> </a:t>
            </a:r>
            <a:r>
              <a:rPr lang="en-US" altLang="zh-CN" sz="1400" dirty="0">
                <a:ea typeface="Times New Roman" charset="0"/>
                <a:cs typeface="Times New Roman" charset="0"/>
              </a:rPr>
              <a:t>and</a:t>
            </a:r>
            <a:r>
              <a:rPr lang="zh-CN" altLang="en-US" sz="1400" dirty="0">
                <a:ea typeface="Times New Roman" charset="0"/>
                <a:cs typeface="Times New Roman" charset="0"/>
              </a:rPr>
              <a:t> </a:t>
            </a:r>
            <a:r>
              <a:rPr lang="en-US" altLang="zh-CN" sz="1400" dirty="0">
                <a:ea typeface="Times New Roman" charset="0"/>
                <a:cs typeface="Times New Roman" charset="0"/>
              </a:rPr>
              <a:t>insertion</a:t>
            </a:r>
            <a:r>
              <a:rPr lang="zh-CN" altLang="en-US" sz="1400" dirty="0">
                <a:ea typeface="Times New Roman" charset="0"/>
                <a:cs typeface="Times New Roman" charset="0"/>
              </a:rPr>
              <a:t> </a:t>
            </a:r>
            <a:r>
              <a:rPr lang="en-US" altLang="zh-CN" sz="1400" dirty="0">
                <a:ea typeface="Times New Roman" charset="0"/>
                <a:cs typeface="Times New Roman" charset="0"/>
              </a:rPr>
              <a:t>depth</a:t>
            </a:r>
          </a:p>
          <a:p>
            <a:pPr marL="742950" lvl="2" indent="-285750">
              <a:lnSpc>
                <a:spcPct val="100000"/>
              </a:lnSpc>
              <a:spcBef>
                <a:spcPts val="750"/>
              </a:spcBef>
            </a:pPr>
            <a:r>
              <a:rPr lang="en-US" altLang="zh-CN" sz="1400" dirty="0">
                <a:solidFill>
                  <a:srgbClr val="FF0000"/>
                </a:solidFill>
                <a:latin typeface="Calibri Light" charset="0"/>
                <a:ea typeface="Calibri Light" charset="0"/>
                <a:cs typeface="Calibri Light" charset="0"/>
              </a:rPr>
              <a:t>3D-printed</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skull</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with</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ventricle</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for</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performance</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test</a:t>
            </a:r>
          </a:p>
          <a:p>
            <a:pPr marL="742950" lvl="2" indent="-285750">
              <a:lnSpc>
                <a:spcPct val="100000"/>
              </a:lnSpc>
              <a:spcBef>
                <a:spcPts val="750"/>
              </a:spcBef>
            </a:pPr>
            <a:r>
              <a:rPr lang="en-US" altLang="zh-CN" sz="1400" dirty="0">
                <a:solidFill>
                  <a:srgbClr val="FF0000"/>
                </a:solidFill>
                <a:latin typeface="Calibri Light" charset="0"/>
                <a:ea typeface="Calibri Light" charset="0"/>
                <a:cs typeface="Calibri Light" charset="0"/>
              </a:rPr>
              <a:t>Report</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of</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performance</a:t>
            </a:r>
            <a:r>
              <a:rPr lang="zh-CN" altLang="en-US" sz="1400" dirty="0">
                <a:solidFill>
                  <a:srgbClr val="FF0000"/>
                </a:solidFill>
                <a:latin typeface="Calibri Light" charset="0"/>
                <a:ea typeface="Calibri Light" charset="0"/>
                <a:cs typeface="Calibri Light" charset="0"/>
              </a:rPr>
              <a:t> </a:t>
            </a:r>
            <a:r>
              <a:rPr lang="en-US" altLang="zh-CN" sz="1400" dirty="0">
                <a:solidFill>
                  <a:srgbClr val="FF0000"/>
                </a:solidFill>
                <a:latin typeface="Calibri Light" charset="0"/>
                <a:ea typeface="Calibri Light" charset="0"/>
                <a:cs typeface="Calibri Light" charset="0"/>
              </a:rPr>
              <a:t>test</a:t>
            </a:r>
          </a:p>
          <a:p>
            <a:pPr marL="742950" lvl="2" indent="-285750">
              <a:lnSpc>
                <a:spcPct val="100000"/>
              </a:lnSpc>
              <a:spcBef>
                <a:spcPts val="750"/>
              </a:spcBef>
            </a:pPr>
            <a:r>
              <a:rPr lang="en-US" altLang="zh-CN" sz="1400" dirty="0">
                <a:solidFill>
                  <a:srgbClr val="FF0000"/>
                </a:solidFill>
                <a:ea typeface="Times New Roman" charset="0"/>
                <a:cs typeface="Times New Roman" charset="0"/>
              </a:rPr>
              <a:t>Video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demo</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for</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the</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workflow</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with</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Navigation</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System</a:t>
            </a:r>
            <a:r>
              <a:rPr lang="zh-CN" altLang="en-US" sz="1400" dirty="0">
                <a:solidFill>
                  <a:srgbClr val="FF0000"/>
                </a:solidFill>
                <a:ea typeface="Times New Roman" charset="0"/>
                <a:cs typeface="Times New Roman" charset="0"/>
              </a:rPr>
              <a:t> </a:t>
            </a:r>
            <a:r>
              <a:rPr lang="en-US" altLang="zh-CN" sz="1400" dirty="0">
                <a:solidFill>
                  <a:srgbClr val="FF0000"/>
                </a:solidFill>
                <a:ea typeface="Times New Roman" charset="0"/>
                <a:cs typeface="Times New Roman" charset="0"/>
              </a:rPr>
              <a:t>3.0</a:t>
            </a:r>
          </a:p>
          <a:p>
            <a:pPr marL="457200" lvl="2" indent="0">
              <a:lnSpc>
                <a:spcPct val="100000"/>
              </a:lnSpc>
              <a:spcBef>
                <a:spcPts val="750"/>
              </a:spcBef>
              <a:buNone/>
            </a:pPr>
            <a:endParaRPr lang="en-US" altLang="zh-CN" sz="1600" dirty="0">
              <a:solidFill>
                <a:srgbClr val="FF0000"/>
              </a:solidFill>
              <a:ea typeface="Times New Roman" charset="0"/>
              <a:cs typeface="Times New Roman" charset="0"/>
            </a:endParaRPr>
          </a:p>
        </p:txBody>
      </p:sp>
    </p:spTree>
    <p:extLst>
      <p:ext uri="{BB962C8B-B14F-4D97-AF65-F5344CB8AC3E}">
        <p14:creationId xmlns:p14="http://schemas.microsoft.com/office/powerpoint/2010/main" val="130479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1CB4B-D3F5-B04C-9703-2E1826B2BB88}"/>
              </a:ext>
            </a:extLst>
          </p:cNvPr>
          <p:cNvSpPr>
            <a:spLocks noGrp="1"/>
          </p:cNvSpPr>
          <p:nvPr>
            <p:ph type="title"/>
          </p:nvPr>
        </p:nvSpPr>
        <p:spPr>
          <a:xfrm>
            <a:off x="838200" y="390177"/>
            <a:ext cx="10515600" cy="1325563"/>
          </a:xfrm>
        </p:spPr>
        <p:txBody>
          <a:bodyPr/>
          <a:lstStyle/>
          <a:p>
            <a:r>
              <a:rPr lang="en-US" dirty="0">
                <a:latin typeface="Calibri Light" charset="0"/>
                <a:ea typeface="Calibri Light" charset="0"/>
                <a:cs typeface="Calibri Light" charset="0"/>
              </a:rPr>
              <a:t>Dependencies</a:t>
            </a:r>
          </a:p>
        </p:txBody>
      </p:sp>
      <p:graphicFrame>
        <p:nvGraphicFramePr>
          <p:cNvPr id="7" name="Content Placeholder 6">
            <a:extLst>
              <a:ext uri="{FF2B5EF4-FFF2-40B4-BE49-F238E27FC236}">
                <a16:creationId xmlns:a16="http://schemas.microsoft.com/office/drawing/2014/main" id="{1789D0CA-46E0-6345-BF24-DA421F920471}"/>
              </a:ext>
            </a:extLst>
          </p:cNvPr>
          <p:cNvGraphicFramePr>
            <a:graphicFrameLocks noGrp="1"/>
          </p:cNvGraphicFramePr>
          <p:nvPr>
            <p:ph idx="1"/>
            <p:extLst>
              <p:ext uri="{D42A27DB-BD31-4B8C-83A1-F6EECF244321}">
                <p14:modId xmlns:p14="http://schemas.microsoft.com/office/powerpoint/2010/main" val="2050514919"/>
              </p:ext>
            </p:extLst>
          </p:nvPr>
        </p:nvGraphicFramePr>
        <p:xfrm>
          <a:off x="1676997" y="1570513"/>
          <a:ext cx="8329807" cy="4463610"/>
        </p:xfrm>
        <a:graphic>
          <a:graphicData uri="http://schemas.openxmlformats.org/drawingml/2006/table">
            <a:tbl>
              <a:tblPr firstRow="1" bandRow="1">
                <a:tableStyleId>{5C22544A-7EE6-4342-B048-85BDC9FD1C3A}</a:tableStyleId>
              </a:tblPr>
              <a:tblGrid>
                <a:gridCol w="2953648">
                  <a:extLst>
                    <a:ext uri="{9D8B030D-6E8A-4147-A177-3AD203B41FA5}">
                      <a16:colId xmlns:a16="http://schemas.microsoft.com/office/drawing/2014/main" val="449097404"/>
                    </a:ext>
                  </a:extLst>
                </a:gridCol>
                <a:gridCol w="3951153">
                  <a:extLst>
                    <a:ext uri="{9D8B030D-6E8A-4147-A177-3AD203B41FA5}">
                      <a16:colId xmlns:a16="http://schemas.microsoft.com/office/drawing/2014/main" val="2834339598"/>
                    </a:ext>
                  </a:extLst>
                </a:gridCol>
                <a:gridCol w="1425006">
                  <a:extLst>
                    <a:ext uri="{9D8B030D-6E8A-4147-A177-3AD203B41FA5}">
                      <a16:colId xmlns:a16="http://schemas.microsoft.com/office/drawing/2014/main" val="1863829559"/>
                    </a:ext>
                  </a:extLst>
                </a:gridCol>
              </a:tblGrid>
              <a:tr h="322438">
                <a:tc>
                  <a:txBody>
                    <a:bodyPr/>
                    <a:lstStyle/>
                    <a:p>
                      <a:r>
                        <a:rPr lang="en-US" sz="1400" b="0" i="0" dirty="0">
                          <a:latin typeface="Calibri Light" charset="0"/>
                          <a:ea typeface="Calibri Light" charset="0"/>
                          <a:cs typeface="Calibri Light" charset="0"/>
                        </a:rPr>
                        <a:t>Dependency</a:t>
                      </a:r>
                    </a:p>
                  </a:txBody>
                  <a:tcPr marL="68580" marR="68580" marT="34290" marB="34290"/>
                </a:tc>
                <a:tc>
                  <a:txBody>
                    <a:bodyPr/>
                    <a:lstStyle/>
                    <a:p>
                      <a:r>
                        <a:rPr lang="en-US" sz="1400" b="0" i="0" dirty="0">
                          <a:latin typeface="Calibri Light" charset="0"/>
                          <a:ea typeface="Calibri Light" charset="0"/>
                          <a:cs typeface="Calibri Light" charset="0"/>
                        </a:rPr>
                        <a:t>Solution</a:t>
                      </a:r>
                    </a:p>
                  </a:txBody>
                  <a:tcPr marL="68580" marR="68580" marT="34290" marB="34290"/>
                </a:tc>
                <a:tc>
                  <a:txBody>
                    <a:bodyPr/>
                    <a:lstStyle/>
                    <a:p>
                      <a:r>
                        <a:rPr lang="en-US" sz="1400" b="0" i="0" dirty="0">
                          <a:latin typeface="Calibri Light" charset="0"/>
                          <a:ea typeface="Calibri Light" charset="0"/>
                          <a:cs typeface="Calibri Light" charset="0"/>
                        </a:rPr>
                        <a:t>Status</a:t>
                      </a:r>
                    </a:p>
                  </a:txBody>
                  <a:tcPr marL="68580" marR="68580" marT="34290" marB="34290"/>
                </a:tc>
                <a:extLst>
                  <a:ext uri="{0D108BD9-81ED-4DB2-BD59-A6C34878D82A}">
                    <a16:rowId xmlns:a16="http://schemas.microsoft.com/office/drawing/2014/main" val="2679290041"/>
                  </a:ext>
                </a:extLst>
              </a:tr>
              <a:tr h="396834">
                <a:tc>
                  <a:txBody>
                    <a:bodyPr/>
                    <a:lstStyle/>
                    <a:p>
                      <a:r>
                        <a:rPr lang="en-US" sz="1400" b="0" i="0" dirty="0">
                          <a:latin typeface="Calibri Light" charset="0"/>
                          <a:ea typeface="Calibri Light" charset="0"/>
                          <a:cs typeface="Calibri Light" charset="0"/>
                        </a:rPr>
                        <a:t>Access to SMARTS Lab</a:t>
                      </a:r>
                    </a:p>
                  </a:txBody>
                  <a:tcPr marL="68580" marR="68580" marT="34290" marB="34290"/>
                </a:tc>
                <a:tc>
                  <a:txBody>
                    <a:bodyPr/>
                    <a:lstStyle/>
                    <a:p>
                      <a:r>
                        <a:rPr lang="en-US" sz="1400" b="0" i="0" dirty="0">
                          <a:latin typeface="Calibri Light" charset="0"/>
                          <a:ea typeface="Calibri Light" charset="0"/>
                          <a:cs typeface="Calibri Light" charset="0"/>
                        </a:rPr>
                        <a:t>Need </a:t>
                      </a:r>
                      <a:r>
                        <a:rPr lang="en-US" sz="1400" b="0" i="0" baseline="0" dirty="0">
                          <a:latin typeface="Calibri Light" charset="0"/>
                          <a:ea typeface="Calibri Light" charset="0"/>
                          <a:cs typeface="Calibri Light" charset="0"/>
                        </a:rPr>
                        <a:t>Prof. Kazanzides sign the form</a:t>
                      </a:r>
                      <a:endParaRPr lang="en-US" sz="1400" b="0" i="0" dirty="0">
                        <a:latin typeface="Calibri Light" charset="0"/>
                        <a:ea typeface="Calibri Light" charset="0"/>
                        <a:cs typeface="Calibri Light" charset="0"/>
                      </a:endParaRPr>
                    </a:p>
                  </a:txBody>
                  <a:tcPr marL="68580" marR="68580" marT="34290" marB="34290"/>
                </a:tc>
                <a:tc>
                  <a:txBody>
                    <a:bodyPr/>
                    <a:lstStyle/>
                    <a:p>
                      <a:r>
                        <a:rPr lang="en-US"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1"/>
                  </a:ext>
                </a:extLst>
              </a:tr>
              <a:tr h="547986">
                <a:tc>
                  <a:txBody>
                    <a:bodyPr/>
                    <a:lstStyle/>
                    <a:p>
                      <a:pPr rtl="0" fontAlgn="base"/>
                      <a:r>
                        <a:rPr lang="en-US" altLang="zh-CN" sz="1400" b="0" i="0" u="none" strike="noStrike" kern="1200" dirty="0">
                          <a:solidFill>
                            <a:schemeClr val="dk1"/>
                          </a:solidFill>
                          <a:effectLst/>
                          <a:latin typeface="Calibri Light" charset="0"/>
                          <a:ea typeface="Calibri Light" charset="0"/>
                          <a:cs typeface="Calibri Light" charset="0"/>
                        </a:rPr>
                        <a:t>Software: Unity, </a:t>
                      </a:r>
                      <a:r>
                        <a:rPr lang="en-US" altLang="zh-CN" sz="1400" b="0" i="0" u="none" strike="noStrike" kern="1200" dirty="0">
                          <a:solidFill>
                            <a:srgbClr val="FF0000"/>
                          </a:solidFill>
                          <a:effectLst/>
                          <a:latin typeface="Calibri Light" charset="0"/>
                          <a:ea typeface="Calibri Light" charset="0"/>
                          <a:cs typeface="Calibri Light" charset="0"/>
                        </a:rPr>
                        <a:t>ZED SDK,</a:t>
                      </a:r>
                      <a:r>
                        <a:rPr lang="en-US" altLang="zh-CN" sz="1400" b="0" i="0" u="none" strike="noStrike" kern="1200" baseline="0" dirty="0">
                          <a:solidFill>
                            <a:srgbClr val="FF0000"/>
                          </a:solidFill>
                          <a:effectLst/>
                          <a:latin typeface="Calibri Light" charset="0"/>
                          <a:ea typeface="Calibri Light" charset="0"/>
                          <a:cs typeface="Calibri Light" charset="0"/>
                        </a:rPr>
                        <a:t> 3D Slicer</a:t>
                      </a:r>
                      <a:r>
                        <a:rPr lang="en-US" altLang="zh-CN" sz="1400" b="0" i="0" u="none" strike="noStrike" kern="1200" baseline="0" dirty="0">
                          <a:solidFill>
                            <a:schemeClr val="dk1"/>
                          </a:solidFill>
                          <a:effectLst/>
                          <a:latin typeface="Calibri Light" charset="0"/>
                          <a:ea typeface="Calibri Light" charset="0"/>
                          <a:cs typeface="Calibri Light" charset="0"/>
                        </a:rPr>
                        <a:t>, SOLIDWORKS, </a:t>
                      </a:r>
                      <a:r>
                        <a:rPr lang="en-US" altLang="zh-CN" sz="1400" b="0" i="0" u="none" strike="noStrike" kern="1200" baseline="0" dirty="0" err="1">
                          <a:solidFill>
                            <a:schemeClr val="dk1"/>
                          </a:solidFill>
                          <a:effectLst/>
                          <a:latin typeface="Calibri Light" charset="0"/>
                          <a:ea typeface="Calibri Light" charset="0"/>
                          <a:cs typeface="Calibri Light" charset="0"/>
                        </a:rPr>
                        <a:t>OpenCV</a:t>
                      </a:r>
                      <a:endParaRPr lang="en-US" altLang="zh-CN" sz="1400" b="0" i="0" u="none" strike="noStrike" kern="1200" dirty="0">
                        <a:solidFill>
                          <a:schemeClr val="dk1"/>
                        </a:solidFill>
                        <a:effectLst/>
                        <a:latin typeface="Calibri Light" charset="0"/>
                        <a:ea typeface="Calibri Light" charset="0"/>
                        <a:cs typeface="Calibri Light" charset="0"/>
                      </a:endParaRPr>
                    </a:p>
                  </a:txBody>
                  <a:tcPr marL="68580" marR="68580" marT="34290" marB="34290"/>
                </a:tc>
                <a:tc>
                  <a:txBody>
                    <a:bodyPr/>
                    <a:lstStyle/>
                    <a:p>
                      <a:r>
                        <a:rPr lang="en-US" sz="1400" b="0" i="0" dirty="0">
                          <a:latin typeface="Calibri Light" charset="0"/>
                          <a:ea typeface="Calibri Light" charset="0"/>
                          <a:cs typeface="Calibri Light" charset="0"/>
                        </a:rPr>
                        <a:t>Download from official websites</a:t>
                      </a:r>
                    </a:p>
                  </a:txBody>
                  <a:tcPr marL="68580" marR="68580" marT="34290" marB="34290"/>
                </a:tc>
                <a:tc>
                  <a:txBody>
                    <a:bodyPr/>
                    <a:lstStyle/>
                    <a:p>
                      <a:r>
                        <a:rPr lang="en-US"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2"/>
                  </a:ext>
                </a:extLst>
              </a:tr>
              <a:tr h="396834">
                <a:tc>
                  <a:txBody>
                    <a:bodyPr/>
                    <a:lstStyle/>
                    <a:p>
                      <a:r>
                        <a:rPr lang="en-US" sz="1400" b="0" i="0" dirty="0">
                          <a:latin typeface="Calibri Light" charset="0"/>
                          <a:ea typeface="Calibri Light" charset="0"/>
                          <a:cs typeface="Calibri Light" charset="0"/>
                        </a:rPr>
                        <a:t>Microsoft HoloLens</a:t>
                      </a:r>
                    </a:p>
                  </a:txBody>
                  <a:tcPr marL="68580" marR="68580" marT="34290" marB="34290"/>
                </a:tc>
                <a:tc>
                  <a:txBody>
                    <a:bodyPr/>
                    <a:lstStyle/>
                    <a:p>
                      <a:r>
                        <a:rPr lang="en-US" altLang="zh-CN" sz="1400" b="0" i="0" kern="1200" dirty="0">
                          <a:solidFill>
                            <a:schemeClr val="dk1"/>
                          </a:solidFill>
                          <a:latin typeface="Calibri Light" charset="0"/>
                          <a:ea typeface="Calibri Light" charset="0"/>
                          <a:cs typeface="Calibri Light" charset="0"/>
                        </a:rPr>
                        <a:t>Ehsan will share his HoloLens with us</a:t>
                      </a:r>
                      <a:endParaRPr lang="en-US" sz="1400" b="0" i="0" dirty="0">
                        <a:latin typeface="Calibri Light" charset="0"/>
                        <a:ea typeface="Calibri Light" charset="0"/>
                        <a:cs typeface="Calibri Light" charset="0"/>
                      </a:endParaRPr>
                    </a:p>
                  </a:txBody>
                  <a:tcPr marL="68580" marR="68580" marT="34290" marB="34290"/>
                </a:tc>
                <a:tc>
                  <a:txBody>
                    <a:bodyPr/>
                    <a:lstStyle/>
                    <a:p>
                      <a:r>
                        <a:rPr lang="en-US"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3"/>
                  </a:ext>
                </a:extLst>
              </a:tr>
              <a:tr h="418514">
                <a:tc>
                  <a:txBody>
                    <a:bodyPr/>
                    <a:lstStyle/>
                    <a:p>
                      <a:r>
                        <a:rPr lang="en-US" altLang="zh-CN" sz="1400" b="0" i="0" u="none" strike="noStrike" kern="1200" dirty="0">
                          <a:solidFill>
                            <a:schemeClr val="dk1"/>
                          </a:solidFill>
                          <a:effectLst/>
                          <a:latin typeface="Calibri Light" charset="0"/>
                          <a:ea typeface="Calibri Light" charset="0"/>
                          <a:cs typeface="Calibri Light" charset="0"/>
                        </a:rPr>
                        <a:t>ZED Camera</a:t>
                      </a:r>
                      <a:endParaRPr lang="en-US" sz="1400" b="0" i="0" dirty="0">
                        <a:latin typeface="Calibri Light" charset="0"/>
                        <a:ea typeface="Calibri Light" charset="0"/>
                        <a:cs typeface="Calibri Light" charset="0"/>
                      </a:endParaRPr>
                    </a:p>
                  </a:txBody>
                  <a:tcPr marL="68580" marR="68580" marT="34290" marB="34290"/>
                </a:tc>
                <a:tc>
                  <a:txBody>
                    <a:bodyPr/>
                    <a:lstStyle/>
                    <a:p>
                      <a:r>
                        <a:rPr lang="en-US" altLang="zh-CN" sz="1400" b="0" i="0" u="none" strike="noStrike" kern="1200" dirty="0">
                          <a:solidFill>
                            <a:schemeClr val="dk1"/>
                          </a:solidFill>
                          <a:effectLst/>
                          <a:latin typeface="Calibri Light" charset="0"/>
                          <a:ea typeface="Calibri Light" charset="0"/>
                          <a:cs typeface="Calibri Light" charset="0"/>
                        </a:rPr>
                        <a:t>Order from Internet</a:t>
                      </a:r>
                      <a:endParaRPr lang="en-US" sz="1400" b="0" i="0" dirty="0">
                        <a:latin typeface="Calibri Light" charset="0"/>
                        <a:ea typeface="Calibri Light" charset="0"/>
                        <a:cs typeface="Calibri Light" charset="0"/>
                      </a:endParaRPr>
                    </a:p>
                  </a:txBody>
                  <a:tcPr marL="68580" marR="68580" marT="34290" marB="34290"/>
                </a:tc>
                <a:tc>
                  <a:txBody>
                    <a:bodyPr/>
                    <a:lstStyle/>
                    <a:p>
                      <a:r>
                        <a:rPr lang="en-US" altLang="zh-CN"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5"/>
                  </a:ext>
                </a:extLst>
              </a:tr>
              <a:tr h="396834">
                <a:tc>
                  <a:txBody>
                    <a:bodyPr/>
                    <a:lstStyle/>
                    <a:p>
                      <a:r>
                        <a:rPr lang="en-US" sz="1400" b="0" i="0" dirty="0" err="1">
                          <a:solidFill>
                            <a:srgbClr val="FF0000"/>
                          </a:solidFill>
                          <a:latin typeface="Calibri Light" charset="0"/>
                          <a:ea typeface="Calibri Light" charset="0"/>
                          <a:cs typeface="Calibri Light" charset="0"/>
                        </a:rPr>
                        <a:t>ArUco</a:t>
                      </a:r>
                      <a:r>
                        <a:rPr lang="en-US" sz="1400" b="0" i="0" baseline="0" dirty="0">
                          <a:solidFill>
                            <a:srgbClr val="FF0000"/>
                          </a:solidFill>
                          <a:latin typeface="Calibri Light" charset="0"/>
                          <a:ea typeface="Calibri Light" charset="0"/>
                          <a:cs typeface="Calibri Light" charset="0"/>
                        </a:rPr>
                        <a:t> Markers</a:t>
                      </a:r>
                      <a:endParaRPr lang="en-US" sz="1400" b="0" i="0" dirty="0">
                        <a:solidFill>
                          <a:srgbClr val="FF0000"/>
                        </a:solidFill>
                        <a:latin typeface="Calibri Light" charset="0"/>
                        <a:ea typeface="Calibri Light" charset="0"/>
                        <a:cs typeface="Calibri Light"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i="0" kern="1200" dirty="0">
                          <a:solidFill>
                            <a:srgbClr val="FF0000"/>
                          </a:solidFill>
                          <a:latin typeface="Calibri Light" charset="0"/>
                          <a:ea typeface="Calibri Light" charset="0"/>
                          <a:cs typeface="Calibri Light" charset="0"/>
                        </a:rPr>
                        <a:t>Generate</a:t>
                      </a:r>
                      <a:r>
                        <a:rPr lang="en-US" altLang="zh-CN" sz="1400" b="0" i="0" kern="1200" baseline="0" dirty="0">
                          <a:solidFill>
                            <a:srgbClr val="FF0000"/>
                          </a:solidFill>
                          <a:latin typeface="Calibri Light" charset="0"/>
                          <a:ea typeface="Calibri Light" charset="0"/>
                          <a:cs typeface="Calibri Light" charset="0"/>
                        </a:rPr>
                        <a:t> </a:t>
                      </a:r>
                      <a:r>
                        <a:rPr lang="en-US" altLang="zh-CN" sz="1400" b="0" i="0" kern="1200" dirty="0">
                          <a:solidFill>
                            <a:srgbClr val="FF0000"/>
                          </a:solidFill>
                          <a:latin typeface="Calibri Light" charset="0"/>
                          <a:ea typeface="Calibri Light" charset="0"/>
                          <a:cs typeface="Calibri Light" charset="0"/>
                        </a:rPr>
                        <a:t>online and Print</a:t>
                      </a:r>
                      <a:endParaRPr lang="en-US" altLang="zh-CN" sz="1400" b="0" i="0" dirty="0">
                        <a:solidFill>
                          <a:srgbClr val="FF0000"/>
                        </a:solidFill>
                        <a:latin typeface="Calibri Light" charset="0"/>
                        <a:ea typeface="Calibri Light" charset="0"/>
                        <a:cs typeface="Calibri Light" charset="0"/>
                      </a:endParaRPr>
                    </a:p>
                  </a:txBody>
                  <a:tcPr marL="68580" marR="68580" marT="34290" marB="34290"/>
                </a:tc>
                <a:tc>
                  <a:txBody>
                    <a:bodyPr/>
                    <a:lstStyle/>
                    <a:p>
                      <a:r>
                        <a:rPr lang="en-US"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4"/>
                  </a:ext>
                </a:extLst>
              </a:tr>
              <a:tr h="396834">
                <a:tc>
                  <a:txBody>
                    <a:bodyPr/>
                    <a:lstStyle/>
                    <a:p>
                      <a:r>
                        <a:rPr lang="en-US" altLang="zh-CN" sz="1400" b="0" i="0" dirty="0">
                          <a:solidFill>
                            <a:srgbClr val="FF0000"/>
                          </a:solidFill>
                          <a:latin typeface="Calibri Light" charset="0"/>
                          <a:ea typeface="Calibri Light" charset="0"/>
                          <a:cs typeface="Calibri Light" charset="0"/>
                        </a:rPr>
                        <a:t>MRI</a:t>
                      </a:r>
                      <a:r>
                        <a:rPr lang="en-US" sz="1400" b="0" i="0" dirty="0">
                          <a:solidFill>
                            <a:srgbClr val="FF0000"/>
                          </a:solidFill>
                          <a:latin typeface="Calibri Light" charset="0"/>
                          <a:ea typeface="Calibri Light" charset="0"/>
                          <a:cs typeface="Calibri Light" charset="0"/>
                        </a:rPr>
                        <a:t> </a:t>
                      </a:r>
                      <a:r>
                        <a:rPr lang="en-US" sz="1400" b="0" i="0" dirty="0">
                          <a:latin typeface="Calibri Light" charset="0"/>
                          <a:ea typeface="Calibri Light" charset="0"/>
                          <a:cs typeface="Calibri Light" charset="0"/>
                        </a:rPr>
                        <a:t>Images</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i="0" kern="1200" dirty="0">
                          <a:solidFill>
                            <a:schemeClr val="dk1"/>
                          </a:solidFill>
                          <a:latin typeface="Calibri Light" charset="0"/>
                          <a:ea typeface="Calibri Light" charset="0"/>
                          <a:cs typeface="Calibri Light" charset="0"/>
                        </a:rPr>
                        <a:t>Get</a:t>
                      </a:r>
                      <a:r>
                        <a:rPr lang="en-US" altLang="zh-CN" sz="1400" b="0" i="0" kern="1200" baseline="0" dirty="0">
                          <a:solidFill>
                            <a:schemeClr val="dk1"/>
                          </a:solidFill>
                          <a:latin typeface="Calibri Light" charset="0"/>
                          <a:ea typeface="Calibri Light" charset="0"/>
                          <a:cs typeface="Calibri Light" charset="0"/>
                        </a:rPr>
                        <a:t> </a:t>
                      </a:r>
                      <a:r>
                        <a:rPr lang="en-US" altLang="zh-CN" sz="1400" b="0" i="0" kern="1200" dirty="0">
                          <a:solidFill>
                            <a:schemeClr val="dk1"/>
                          </a:solidFill>
                          <a:latin typeface="Calibri Light" charset="0"/>
                          <a:ea typeface="Calibri Light" charset="0"/>
                          <a:cs typeface="Calibri Light" charset="0"/>
                        </a:rPr>
                        <a:t>from Internet</a:t>
                      </a:r>
                      <a:endParaRPr lang="en-US" altLang="zh-CN" sz="1400" b="0" i="0" dirty="0">
                        <a:latin typeface="Calibri Light" charset="0"/>
                        <a:ea typeface="Calibri Light" charset="0"/>
                        <a:cs typeface="Calibri Light" charset="0"/>
                      </a:endParaRPr>
                    </a:p>
                  </a:txBody>
                  <a:tcPr marL="68580" marR="68580" marT="34290" marB="34290"/>
                </a:tc>
                <a:tc>
                  <a:txBody>
                    <a:bodyPr/>
                    <a:lstStyle/>
                    <a:p>
                      <a:r>
                        <a:rPr lang="en-US" sz="1400" b="0" i="0" dirty="0">
                          <a:solidFill>
                            <a:schemeClr val="accent6"/>
                          </a:solidFill>
                          <a:latin typeface="Calibri Light" charset="0"/>
                          <a:ea typeface="Calibri Light" charset="0"/>
                          <a:cs typeface="Calibri Light" charset="0"/>
                        </a:rPr>
                        <a:t>Resolved</a:t>
                      </a:r>
                      <a:r>
                        <a:rPr lang="en-US" sz="1400" b="0" i="0" baseline="0" dirty="0">
                          <a:solidFill>
                            <a:schemeClr val="accent6"/>
                          </a:solidFill>
                          <a:latin typeface="Calibri Light" charset="0"/>
                          <a:ea typeface="Calibri Light" charset="0"/>
                          <a:cs typeface="Calibri Light" charset="0"/>
                        </a:rPr>
                        <a:t> </a:t>
                      </a:r>
                      <a:endParaRPr lang="en-US" sz="1400" b="0" i="0" dirty="0">
                        <a:solidFill>
                          <a:schemeClr val="accent6"/>
                        </a:solidFill>
                        <a:latin typeface="Calibri Light" charset="0"/>
                        <a:ea typeface="Calibri Light" charset="0"/>
                        <a:cs typeface="Calibri Light" charset="0"/>
                      </a:endParaRPr>
                    </a:p>
                  </a:txBody>
                  <a:tcPr marL="68580" marR="68580" marT="34290" marB="34290"/>
                </a:tc>
                <a:extLst>
                  <a:ext uri="{0D108BD9-81ED-4DB2-BD59-A6C34878D82A}">
                    <a16:rowId xmlns:a16="http://schemas.microsoft.com/office/drawing/2014/main" val="10006"/>
                  </a:ext>
                </a:extLst>
              </a:tr>
              <a:tr h="396834">
                <a:tc>
                  <a:txBody>
                    <a:bodyPr/>
                    <a:lstStyle/>
                    <a:p>
                      <a:r>
                        <a:rPr lang="en-US" sz="1400" b="0" i="0" dirty="0">
                          <a:latin typeface="Calibri Light" charset="0"/>
                          <a:ea typeface="Calibri Light" charset="0"/>
                          <a:cs typeface="Calibri Light" charset="0"/>
                        </a:rPr>
                        <a:t>Prior Work Code </a:t>
                      </a:r>
                    </a:p>
                  </a:txBody>
                  <a:tcPr marL="68580" marR="68580" marT="34290" marB="34290"/>
                </a:tc>
                <a:tc>
                  <a:txBody>
                    <a:bodyPr/>
                    <a:lstStyle/>
                    <a:p>
                      <a:r>
                        <a:rPr lang="en-US" sz="1400" b="0" i="0" dirty="0">
                          <a:latin typeface="Calibri Light" charset="0"/>
                          <a:ea typeface="Calibri Light" charset="0"/>
                          <a:cs typeface="Calibri Light" charset="0"/>
                        </a:rPr>
                        <a:t>Get</a:t>
                      </a:r>
                      <a:r>
                        <a:rPr lang="en-US" sz="1400" b="0" i="0" baseline="0" dirty="0">
                          <a:latin typeface="Calibri Light" charset="0"/>
                          <a:ea typeface="Calibri Light" charset="0"/>
                          <a:cs typeface="Calibri Light" charset="0"/>
                        </a:rPr>
                        <a:t> from Ehsan and Long</a:t>
                      </a:r>
                      <a:endParaRPr lang="en-US" sz="1400" b="0" i="0" dirty="0">
                        <a:latin typeface="Calibri Light" charset="0"/>
                        <a:ea typeface="Calibri Light" charset="0"/>
                        <a:cs typeface="Calibri Light" charset="0"/>
                      </a:endParaRPr>
                    </a:p>
                  </a:txBody>
                  <a:tcPr marL="68580" marR="68580" marT="34290" marB="34290"/>
                </a:tc>
                <a:tc>
                  <a:txBody>
                    <a:bodyPr/>
                    <a:lstStyle/>
                    <a:p>
                      <a:r>
                        <a:rPr lang="en-US" altLang="zh-CN"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07"/>
                  </a:ext>
                </a:extLst>
              </a:tr>
              <a:tr h="396834">
                <a:tc>
                  <a:txBody>
                    <a:bodyPr/>
                    <a:lstStyle/>
                    <a:p>
                      <a:r>
                        <a:rPr lang="en-US" sz="1400" b="0" i="0" dirty="0">
                          <a:latin typeface="Calibri Light" charset="0"/>
                          <a:ea typeface="Calibri Light" charset="0"/>
                          <a:cs typeface="Calibri Light" charset="0"/>
                        </a:rPr>
                        <a:t>3D Printer</a:t>
                      </a:r>
                    </a:p>
                  </a:txBody>
                  <a:tcPr marL="68580" marR="68580" marT="34290" marB="34290"/>
                </a:tc>
                <a:tc>
                  <a:txBody>
                    <a:bodyPr/>
                    <a:lstStyle/>
                    <a:p>
                      <a:r>
                        <a:rPr lang="en-US" sz="1400" b="0" i="0" dirty="0">
                          <a:solidFill>
                            <a:srgbClr val="FF0000"/>
                          </a:solidFill>
                          <a:latin typeface="Calibri Light" charset="0"/>
                          <a:ea typeface="Calibri Light" charset="0"/>
                          <a:cs typeface="Calibri Light" charset="0"/>
                        </a:rPr>
                        <a:t>Contact</a:t>
                      </a:r>
                      <a:r>
                        <a:rPr lang="en-US" sz="1400" b="0" i="0" baseline="0" dirty="0">
                          <a:solidFill>
                            <a:srgbClr val="FF0000"/>
                          </a:solidFill>
                          <a:latin typeface="Calibri Light" charset="0"/>
                          <a:ea typeface="Calibri Light" charset="0"/>
                          <a:cs typeface="Calibri Light" charset="0"/>
                        </a:rPr>
                        <a:t> Long, u</a:t>
                      </a:r>
                      <a:r>
                        <a:rPr lang="en-US" sz="1400" b="0" i="0" dirty="0">
                          <a:solidFill>
                            <a:srgbClr val="FF0000"/>
                          </a:solidFill>
                          <a:latin typeface="Calibri Light" charset="0"/>
                          <a:ea typeface="Calibri Light" charset="0"/>
                          <a:cs typeface="Calibri Light" charset="0"/>
                        </a:rPr>
                        <a:t>se LCSR </a:t>
                      </a:r>
                      <a:r>
                        <a:rPr lang="en-US" sz="1400" b="0" i="0" baseline="0" dirty="0">
                          <a:solidFill>
                            <a:srgbClr val="FF0000"/>
                          </a:solidFill>
                          <a:latin typeface="Calibri Light" charset="0"/>
                          <a:ea typeface="Calibri Light" charset="0"/>
                          <a:cs typeface="Calibri Light" charset="0"/>
                        </a:rPr>
                        <a:t>3D Printer</a:t>
                      </a:r>
                      <a:endParaRPr lang="en-US" sz="1400" b="0" i="0" dirty="0">
                        <a:solidFill>
                          <a:srgbClr val="FF0000"/>
                        </a:solidFill>
                        <a:latin typeface="Calibri Light" charset="0"/>
                        <a:ea typeface="Calibri Light" charset="0"/>
                        <a:cs typeface="Calibri Light" charset="0"/>
                      </a:endParaRPr>
                    </a:p>
                  </a:txBody>
                  <a:tcPr marL="68580" marR="68580" marT="34290" marB="34290"/>
                </a:tc>
                <a:tc>
                  <a:txBody>
                    <a:bodyPr/>
                    <a:lstStyle/>
                    <a:p>
                      <a:r>
                        <a:rPr lang="en-US" altLang="zh-CN"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3556845154"/>
                  </a:ext>
                </a:extLst>
              </a:tr>
              <a:tr h="396834">
                <a:tc>
                  <a:txBody>
                    <a:bodyPr/>
                    <a:lstStyle/>
                    <a:p>
                      <a:r>
                        <a:rPr lang="en-US" sz="1400" b="0" i="0" dirty="0">
                          <a:latin typeface="Calibri Light" charset="0"/>
                          <a:ea typeface="Calibri Light" charset="0"/>
                          <a:cs typeface="Calibri Light" charset="0"/>
                        </a:rPr>
                        <a:t>Skull Model</a:t>
                      </a:r>
                    </a:p>
                  </a:txBody>
                  <a:tcPr marL="68580" marR="68580" marT="34290" marB="34290"/>
                </a:tc>
                <a:tc>
                  <a:txBody>
                    <a:bodyPr/>
                    <a:lstStyle/>
                    <a:p>
                      <a:r>
                        <a:rPr lang="en-US" sz="1400" b="0" i="0" dirty="0">
                          <a:latin typeface="Calibri Light" charset="0"/>
                          <a:ea typeface="Calibri Light" charset="0"/>
                          <a:cs typeface="Calibri Light" charset="0"/>
                        </a:rPr>
                        <a:t>Get from SMARTS Lab</a:t>
                      </a:r>
                    </a:p>
                  </a:txBody>
                  <a:tcPr marL="68580" marR="68580" marT="34290" marB="34290"/>
                </a:tc>
                <a:tc>
                  <a:txBody>
                    <a:bodyPr/>
                    <a:lstStyle/>
                    <a:p>
                      <a:r>
                        <a:rPr lang="en-US" sz="1400" b="0" i="0" dirty="0">
                          <a:solidFill>
                            <a:srgbClr val="FF0000"/>
                          </a:solidFill>
                          <a:latin typeface="Calibri Light" charset="0"/>
                          <a:ea typeface="Calibri Light" charset="0"/>
                          <a:cs typeface="Calibri Light" charset="0"/>
                        </a:rPr>
                        <a:t>Due</a:t>
                      </a:r>
                      <a:r>
                        <a:rPr lang="en-US" sz="1400" b="0" i="0" baseline="0" dirty="0">
                          <a:solidFill>
                            <a:srgbClr val="FF0000"/>
                          </a:solidFill>
                          <a:latin typeface="Calibri Light" charset="0"/>
                          <a:ea typeface="Calibri Light" charset="0"/>
                          <a:cs typeface="Calibri Light" charset="0"/>
                        </a:rPr>
                        <a:t> Mar. 12</a:t>
                      </a:r>
                      <a:endParaRPr lang="en-US" sz="1400" b="0" i="0" dirty="0">
                        <a:solidFill>
                          <a:srgbClr val="FF0000"/>
                        </a:solidFill>
                        <a:latin typeface="Calibri Light" charset="0"/>
                        <a:ea typeface="Calibri Light" charset="0"/>
                        <a:cs typeface="Calibri Light" charset="0"/>
                      </a:endParaRPr>
                    </a:p>
                  </a:txBody>
                  <a:tcPr marL="68580" marR="68580" marT="34290" marB="34290"/>
                </a:tc>
                <a:extLst>
                  <a:ext uri="{0D108BD9-81ED-4DB2-BD59-A6C34878D82A}">
                    <a16:rowId xmlns:a16="http://schemas.microsoft.com/office/drawing/2014/main" val="10009"/>
                  </a:ext>
                </a:extLst>
              </a:tr>
              <a:tr h="396834">
                <a:tc>
                  <a:txBody>
                    <a:bodyPr/>
                    <a:lstStyle/>
                    <a:p>
                      <a:r>
                        <a:rPr lang="en-US" sz="1400" b="0" i="0" dirty="0">
                          <a:solidFill>
                            <a:srgbClr val="FF0000"/>
                          </a:solidFill>
                          <a:latin typeface="Calibri Light" charset="0"/>
                          <a:ea typeface="Calibri Light" charset="0"/>
                          <a:cs typeface="Calibri Light" charset="0"/>
                        </a:rPr>
                        <a:t>Catheter</a:t>
                      </a:r>
                    </a:p>
                  </a:txBody>
                  <a:tcPr marL="68580" marR="68580" marT="34290" marB="34290"/>
                </a:tc>
                <a:tc>
                  <a:txBody>
                    <a:bodyPr/>
                    <a:lstStyle/>
                    <a:p>
                      <a:r>
                        <a:rPr lang="en-US" sz="1400" b="0" i="0" dirty="0">
                          <a:solidFill>
                            <a:srgbClr val="FF0000"/>
                          </a:solidFill>
                          <a:latin typeface="Calibri Light" charset="0"/>
                          <a:ea typeface="Calibri Light" charset="0"/>
                          <a:cs typeface="Calibri Light" charset="0"/>
                        </a:rPr>
                        <a:t>Use</a:t>
                      </a:r>
                      <a:r>
                        <a:rPr lang="en-US" sz="1400" b="0" i="0" baseline="0" dirty="0">
                          <a:solidFill>
                            <a:srgbClr val="FF0000"/>
                          </a:solidFill>
                          <a:latin typeface="Calibri Light" charset="0"/>
                          <a:ea typeface="Calibri Light" charset="0"/>
                          <a:cs typeface="Calibri Light" charset="0"/>
                        </a:rPr>
                        <a:t> one in SMARTS Lab</a:t>
                      </a:r>
                      <a:endParaRPr lang="en-US" sz="1400" b="0" i="0" dirty="0">
                        <a:solidFill>
                          <a:srgbClr val="FF0000"/>
                        </a:solidFill>
                        <a:latin typeface="Calibri Light" charset="0"/>
                        <a:ea typeface="Calibri Light" charset="0"/>
                        <a:cs typeface="Calibri Light"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i="0" dirty="0">
                          <a:solidFill>
                            <a:schemeClr val="accent6"/>
                          </a:solidFill>
                          <a:latin typeface="Calibri Light" charset="0"/>
                          <a:ea typeface="Calibri Light" charset="0"/>
                          <a:cs typeface="Calibri Light" charset="0"/>
                        </a:rPr>
                        <a:t>Resolved</a:t>
                      </a:r>
                    </a:p>
                  </a:txBody>
                  <a:tcPr marL="68580" marR="68580" marT="34290" marB="34290"/>
                </a:tc>
                <a:extLst>
                  <a:ext uri="{0D108BD9-81ED-4DB2-BD59-A6C34878D82A}">
                    <a16:rowId xmlns:a16="http://schemas.microsoft.com/office/drawing/2014/main" val="10010"/>
                  </a:ext>
                </a:extLst>
              </a:tr>
            </a:tbl>
          </a:graphicData>
        </a:graphic>
      </p:graphicFrame>
      <p:cxnSp>
        <p:nvCxnSpPr>
          <p:cNvPr id="4" name="直线连接符 3"/>
          <p:cNvCxnSpPr/>
          <p:nvPr/>
        </p:nvCxnSpPr>
        <p:spPr>
          <a:xfrm>
            <a:off x="1676997" y="5406420"/>
            <a:ext cx="80614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6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CC6B-FA42-5445-9FB1-542BC0F36D6F}"/>
              </a:ext>
            </a:extLst>
          </p:cNvPr>
          <p:cNvSpPr>
            <a:spLocks noGrp="1"/>
          </p:cNvSpPr>
          <p:nvPr>
            <p:ph type="title"/>
          </p:nvPr>
        </p:nvSpPr>
        <p:spPr>
          <a:xfrm>
            <a:off x="826008" y="194437"/>
            <a:ext cx="10515600" cy="1325563"/>
          </a:xfrm>
        </p:spPr>
        <p:txBody>
          <a:bodyPr/>
          <a:lstStyle/>
          <a:p>
            <a:r>
              <a:rPr lang="en-US" dirty="0"/>
              <a:t>Schedule</a:t>
            </a:r>
          </a:p>
        </p:txBody>
      </p:sp>
      <p:graphicFrame>
        <p:nvGraphicFramePr>
          <p:cNvPr id="4" name="内容占位符 3"/>
          <p:cNvGraphicFramePr>
            <a:graphicFrameLocks noGrp="1"/>
          </p:cNvGraphicFramePr>
          <p:nvPr>
            <p:ph idx="1"/>
            <p:extLst>
              <p:ext uri="{D42A27DB-BD31-4B8C-83A1-F6EECF244321}">
                <p14:modId xmlns:p14="http://schemas.microsoft.com/office/powerpoint/2010/main" val="1930112378"/>
              </p:ext>
            </p:extLst>
          </p:nvPr>
        </p:nvGraphicFramePr>
        <p:xfrm>
          <a:off x="477269" y="1326038"/>
          <a:ext cx="11237461" cy="4686836"/>
        </p:xfrm>
        <a:graphic>
          <a:graphicData uri="http://schemas.openxmlformats.org/drawingml/2006/table">
            <a:tbl>
              <a:tblPr firstRow="1" bandRow="1">
                <a:tableStyleId>{5C22544A-7EE6-4342-B048-85BDC9FD1C3A}</a:tableStyleId>
              </a:tblPr>
              <a:tblGrid>
                <a:gridCol w="4108069">
                  <a:extLst>
                    <a:ext uri="{9D8B030D-6E8A-4147-A177-3AD203B41FA5}">
                      <a16:colId xmlns:a16="http://schemas.microsoft.com/office/drawing/2014/main" val="20000"/>
                    </a:ext>
                  </a:extLst>
                </a:gridCol>
                <a:gridCol w="594116">
                  <a:extLst>
                    <a:ext uri="{9D8B030D-6E8A-4147-A177-3AD203B41FA5}">
                      <a16:colId xmlns:a16="http://schemas.microsoft.com/office/drawing/2014/main" val="20001"/>
                    </a:ext>
                  </a:extLst>
                </a:gridCol>
                <a:gridCol w="594116">
                  <a:extLst>
                    <a:ext uri="{9D8B030D-6E8A-4147-A177-3AD203B41FA5}">
                      <a16:colId xmlns:a16="http://schemas.microsoft.com/office/drawing/2014/main" val="20002"/>
                    </a:ext>
                  </a:extLst>
                </a:gridCol>
                <a:gridCol w="594116">
                  <a:extLst>
                    <a:ext uri="{9D8B030D-6E8A-4147-A177-3AD203B41FA5}">
                      <a16:colId xmlns:a16="http://schemas.microsoft.com/office/drawing/2014/main" val="20003"/>
                    </a:ext>
                  </a:extLst>
                </a:gridCol>
                <a:gridCol w="594116">
                  <a:extLst>
                    <a:ext uri="{9D8B030D-6E8A-4147-A177-3AD203B41FA5}">
                      <a16:colId xmlns:a16="http://schemas.microsoft.com/office/drawing/2014/main" val="20004"/>
                    </a:ext>
                  </a:extLst>
                </a:gridCol>
                <a:gridCol w="594116">
                  <a:extLst>
                    <a:ext uri="{9D8B030D-6E8A-4147-A177-3AD203B41FA5}">
                      <a16:colId xmlns:a16="http://schemas.microsoft.com/office/drawing/2014/main" val="20005"/>
                    </a:ext>
                  </a:extLst>
                </a:gridCol>
                <a:gridCol w="594116">
                  <a:extLst>
                    <a:ext uri="{9D8B030D-6E8A-4147-A177-3AD203B41FA5}">
                      <a16:colId xmlns:a16="http://schemas.microsoft.com/office/drawing/2014/main" val="20006"/>
                    </a:ext>
                  </a:extLst>
                </a:gridCol>
                <a:gridCol w="594116">
                  <a:extLst>
                    <a:ext uri="{9D8B030D-6E8A-4147-A177-3AD203B41FA5}">
                      <a16:colId xmlns:a16="http://schemas.microsoft.com/office/drawing/2014/main" val="20007"/>
                    </a:ext>
                  </a:extLst>
                </a:gridCol>
                <a:gridCol w="594116">
                  <a:extLst>
                    <a:ext uri="{9D8B030D-6E8A-4147-A177-3AD203B41FA5}">
                      <a16:colId xmlns:a16="http://schemas.microsoft.com/office/drawing/2014/main" val="20008"/>
                    </a:ext>
                  </a:extLst>
                </a:gridCol>
                <a:gridCol w="594116">
                  <a:extLst>
                    <a:ext uri="{9D8B030D-6E8A-4147-A177-3AD203B41FA5}">
                      <a16:colId xmlns:a16="http://schemas.microsoft.com/office/drawing/2014/main" val="20009"/>
                    </a:ext>
                  </a:extLst>
                </a:gridCol>
                <a:gridCol w="594116">
                  <a:extLst>
                    <a:ext uri="{9D8B030D-6E8A-4147-A177-3AD203B41FA5}">
                      <a16:colId xmlns:a16="http://schemas.microsoft.com/office/drawing/2014/main" val="20010"/>
                    </a:ext>
                  </a:extLst>
                </a:gridCol>
                <a:gridCol w="594116">
                  <a:extLst>
                    <a:ext uri="{9D8B030D-6E8A-4147-A177-3AD203B41FA5}">
                      <a16:colId xmlns:a16="http://schemas.microsoft.com/office/drawing/2014/main" val="20011"/>
                    </a:ext>
                  </a:extLst>
                </a:gridCol>
                <a:gridCol w="594116">
                  <a:extLst>
                    <a:ext uri="{9D8B030D-6E8A-4147-A177-3AD203B41FA5}">
                      <a16:colId xmlns:a16="http://schemas.microsoft.com/office/drawing/2014/main" val="20012"/>
                    </a:ext>
                  </a:extLst>
                </a:gridCol>
              </a:tblGrid>
              <a:tr h="227993">
                <a:tc>
                  <a:txBody>
                    <a:bodyPr/>
                    <a:lstStyle/>
                    <a:p>
                      <a:endParaRPr lang="zh-CN" altLang="en-US" sz="1200" dirty="0"/>
                    </a:p>
                  </a:txBody>
                  <a:tcPr marL="68580" marR="68580" marT="34290" marB="34290" anchor="ctr"/>
                </a:tc>
                <a:tc>
                  <a:txBody>
                    <a:bodyPr/>
                    <a:lstStyle/>
                    <a:p>
                      <a:r>
                        <a:rPr lang="en-US" altLang="zh-CN" sz="1200" dirty="0"/>
                        <a:t>Feb.19</a:t>
                      </a:r>
                      <a:endParaRPr lang="zh-CN" altLang="en-US" sz="1200" dirty="0"/>
                    </a:p>
                  </a:txBody>
                  <a:tcPr marL="68580" marR="68580" marT="34290" marB="34290"/>
                </a:tc>
                <a:tc>
                  <a:txBody>
                    <a:bodyPr/>
                    <a:lstStyle/>
                    <a:p>
                      <a:r>
                        <a:rPr lang="en-US" altLang="zh-CN" sz="1200" dirty="0"/>
                        <a:t>Feb.26</a:t>
                      </a:r>
                      <a:endParaRPr lang="zh-CN" altLang="en-US" sz="1200" dirty="0"/>
                    </a:p>
                  </a:txBody>
                  <a:tcPr marL="68580" marR="68580" marT="34290" marB="34290"/>
                </a:tc>
                <a:tc>
                  <a:txBody>
                    <a:bodyPr/>
                    <a:lstStyle/>
                    <a:p>
                      <a:r>
                        <a:rPr lang="en-US" altLang="zh-CN" sz="1200" dirty="0"/>
                        <a:t>Mar.5</a:t>
                      </a:r>
                      <a:endParaRPr lang="zh-CN" altLang="en-US" sz="1200" dirty="0"/>
                    </a:p>
                  </a:txBody>
                  <a:tcPr marL="68580" marR="68580" marT="34290" marB="34290"/>
                </a:tc>
                <a:tc>
                  <a:txBody>
                    <a:bodyPr/>
                    <a:lstStyle/>
                    <a:p>
                      <a:r>
                        <a:rPr lang="en-US" altLang="zh-CN" sz="1200" dirty="0"/>
                        <a:t>Mar.12</a:t>
                      </a:r>
                      <a:endParaRPr lang="zh-CN" altLang="en-US" sz="1200" dirty="0"/>
                    </a:p>
                  </a:txBody>
                  <a:tcPr marL="68580" marR="68580" marT="34290" marB="34290"/>
                </a:tc>
                <a:tc>
                  <a:txBody>
                    <a:bodyPr/>
                    <a:lstStyle/>
                    <a:p>
                      <a:r>
                        <a:rPr lang="en-US" altLang="zh-CN" sz="1200" dirty="0"/>
                        <a:t>Mar.19</a:t>
                      </a:r>
                      <a:endParaRPr lang="zh-CN" altLang="en-US" sz="1200" dirty="0"/>
                    </a:p>
                  </a:txBody>
                  <a:tcPr marL="68580" marR="68580" marT="34290" marB="34290"/>
                </a:tc>
                <a:tc>
                  <a:txBody>
                    <a:bodyPr/>
                    <a:lstStyle/>
                    <a:p>
                      <a:r>
                        <a:rPr lang="en-US" altLang="zh-CN" sz="1200" dirty="0"/>
                        <a:t>Mar.26</a:t>
                      </a:r>
                      <a:endParaRPr lang="zh-CN" altLang="en-US" sz="1200" dirty="0"/>
                    </a:p>
                  </a:txBody>
                  <a:tcPr marL="68580" marR="68580" marT="34290" marB="34290"/>
                </a:tc>
                <a:tc>
                  <a:txBody>
                    <a:bodyPr/>
                    <a:lstStyle/>
                    <a:p>
                      <a:r>
                        <a:rPr lang="en-US" altLang="zh-CN" sz="1200" dirty="0"/>
                        <a:t>Apr. 2</a:t>
                      </a:r>
                      <a:endParaRPr lang="zh-CN" altLang="en-US" sz="1200" dirty="0"/>
                    </a:p>
                  </a:txBody>
                  <a:tcPr marL="68580" marR="68580" marT="34290" marB="34290"/>
                </a:tc>
                <a:tc>
                  <a:txBody>
                    <a:bodyPr/>
                    <a:lstStyle/>
                    <a:p>
                      <a:r>
                        <a:rPr lang="en-US" altLang="zh-CN" sz="1200" dirty="0"/>
                        <a:t>Apr.</a:t>
                      </a:r>
                      <a:r>
                        <a:rPr lang="en-US" altLang="zh-CN" sz="1200" baseline="0" dirty="0"/>
                        <a:t> 9</a:t>
                      </a:r>
                      <a:endParaRPr lang="zh-CN" altLang="en-US" sz="1200" dirty="0"/>
                    </a:p>
                  </a:txBody>
                  <a:tcPr marL="68580" marR="68580" marT="34290" marB="34290"/>
                </a:tc>
                <a:tc>
                  <a:txBody>
                    <a:bodyPr/>
                    <a:lstStyle/>
                    <a:p>
                      <a:r>
                        <a:rPr lang="en-US" altLang="zh-CN" sz="1200" dirty="0"/>
                        <a:t>Apr.16</a:t>
                      </a:r>
                      <a:endParaRPr lang="zh-CN" altLang="en-US" sz="1200" dirty="0"/>
                    </a:p>
                  </a:txBody>
                  <a:tcPr marL="68580" marR="68580" marT="34290" marB="34290"/>
                </a:tc>
                <a:tc>
                  <a:txBody>
                    <a:bodyPr/>
                    <a:lstStyle/>
                    <a:p>
                      <a:r>
                        <a:rPr lang="en-US" altLang="zh-CN" sz="1200" dirty="0"/>
                        <a:t>Apr.23</a:t>
                      </a:r>
                      <a:endParaRPr lang="zh-CN" altLang="en-US" sz="1200" dirty="0"/>
                    </a:p>
                  </a:txBody>
                  <a:tcPr marL="68580" marR="68580" marT="34290" marB="34290"/>
                </a:tc>
                <a:tc>
                  <a:txBody>
                    <a:bodyPr/>
                    <a:lstStyle/>
                    <a:p>
                      <a:r>
                        <a:rPr lang="en-US" altLang="zh-CN" sz="1200" dirty="0"/>
                        <a:t>Apr.30</a:t>
                      </a:r>
                      <a:endParaRPr lang="zh-CN" altLang="en-US" sz="1200" dirty="0"/>
                    </a:p>
                  </a:txBody>
                  <a:tcPr marL="68580" marR="68580" marT="34290" marB="34290"/>
                </a:tc>
                <a:tc>
                  <a:txBody>
                    <a:bodyPr/>
                    <a:lstStyle/>
                    <a:p>
                      <a:r>
                        <a:rPr lang="en-US" altLang="zh-CN" sz="1200" dirty="0"/>
                        <a:t>May.7</a:t>
                      </a:r>
                      <a:endParaRPr lang="zh-CN" altLang="en-US" sz="1200" dirty="0"/>
                    </a:p>
                  </a:txBody>
                  <a:tcPr marL="68580" marR="68580" marT="34290" marB="34290"/>
                </a:tc>
                <a:extLst>
                  <a:ext uri="{0D108BD9-81ED-4DB2-BD59-A6C34878D82A}">
                    <a16:rowId xmlns:a16="http://schemas.microsoft.com/office/drawing/2014/main" val="10000"/>
                  </a:ext>
                </a:extLst>
              </a:tr>
              <a:tr h="384376">
                <a:tc>
                  <a:txBody>
                    <a:bodyPr/>
                    <a:lstStyle/>
                    <a:p>
                      <a:r>
                        <a:rPr lang="en-US" altLang="zh-CN" sz="1400" dirty="0"/>
                        <a:t>Get familiar with Unity, </a:t>
                      </a:r>
                      <a:r>
                        <a:rPr lang="en-US" altLang="zh-CN" sz="1400" dirty="0" err="1"/>
                        <a:t>ARToolKit</a:t>
                      </a:r>
                      <a:endParaRPr lang="zh-CN" altLang="en-US" sz="1400" dirty="0"/>
                    </a:p>
                  </a:txBody>
                  <a:tcPr marL="68580" marR="68580" marT="34290" marB="34290" anchor="ctr"/>
                </a:tc>
                <a:tc>
                  <a:txBody>
                    <a:bodyPr/>
                    <a:lstStyle/>
                    <a:p>
                      <a:endParaRPr lang="zh-CN" altLang="en-US" sz="1400" dirty="0">
                        <a:solidFill>
                          <a:srgbClr val="7030A0"/>
                        </a:solidFill>
                      </a:endParaRPr>
                    </a:p>
                  </a:txBody>
                  <a:tcPr marL="68580" marR="68580" marT="34290" marB="34290">
                    <a:solidFill>
                      <a:srgbClr val="7030A0"/>
                    </a:solidFill>
                  </a:tcPr>
                </a:tc>
                <a:tc>
                  <a:txBody>
                    <a:bodyPr/>
                    <a:lstStyle/>
                    <a:p>
                      <a:endParaRPr lang="zh-CN" altLang="en-US" sz="1400" dirty="0">
                        <a:solidFill>
                          <a:srgbClr val="7030A0"/>
                        </a:solidFill>
                      </a:endParaRPr>
                    </a:p>
                  </a:txBody>
                  <a:tcPr marL="68580" marR="68580" marT="34290" marB="34290">
                    <a:solidFill>
                      <a:srgbClr val="7030A0"/>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1"/>
                  </a:ext>
                </a:extLst>
              </a:tr>
              <a:tr h="384376">
                <a:tc>
                  <a:txBody>
                    <a:bodyPr/>
                    <a:lstStyle/>
                    <a:p>
                      <a:r>
                        <a:rPr lang="en-US" altLang="zh-CN" sz="1400" strike="sngStrike" baseline="0" dirty="0"/>
                        <a:t>finger Tracking</a:t>
                      </a:r>
                      <a:r>
                        <a:rPr lang="zh-CN" altLang="en-US" sz="1400" strike="sngStrike" baseline="0" dirty="0"/>
                        <a:t> </a:t>
                      </a:r>
                      <a:r>
                        <a:rPr lang="en-US" altLang="zh-CN" sz="1400" strike="noStrike" baseline="0" dirty="0">
                          <a:solidFill>
                            <a:srgbClr val="FF0000"/>
                          </a:solidFill>
                        </a:rPr>
                        <a:t>ZED</a:t>
                      </a:r>
                      <a:r>
                        <a:rPr lang="zh-CN" altLang="en-US" sz="1400" strike="noStrike" baseline="0" dirty="0">
                          <a:solidFill>
                            <a:srgbClr val="FF0000"/>
                          </a:solidFill>
                        </a:rPr>
                        <a:t> </a:t>
                      </a:r>
                      <a:r>
                        <a:rPr lang="en-US" altLang="zh-CN" sz="1400" strike="noStrike" baseline="0" dirty="0">
                          <a:solidFill>
                            <a:srgbClr val="FF0000"/>
                          </a:solidFill>
                        </a:rPr>
                        <a:t>AR</a:t>
                      </a:r>
                      <a:r>
                        <a:rPr lang="zh-CN" altLang="en-US" sz="1400" strike="noStrike" baseline="0" dirty="0">
                          <a:solidFill>
                            <a:srgbClr val="FF0000"/>
                          </a:solidFill>
                        </a:rPr>
                        <a:t> </a:t>
                      </a:r>
                      <a:r>
                        <a:rPr lang="en-US" altLang="zh-CN" sz="1400" strike="noStrike" baseline="0" dirty="0">
                          <a:solidFill>
                            <a:srgbClr val="FF0000"/>
                          </a:solidFill>
                        </a:rPr>
                        <a:t>Tracking</a:t>
                      </a:r>
                      <a:endParaRPr lang="zh-CN" altLang="en-US" sz="1400" strike="noStrike" dirty="0">
                        <a:solidFill>
                          <a:srgbClr val="FF0000"/>
                        </a:solidFill>
                      </a:endParaRPr>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chemeClr val="accent1">
                        <a:lumMod val="75000"/>
                      </a:schemeClr>
                    </a:solidFill>
                  </a:tcPr>
                </a:tc>
                <a:tc>
                  <a:txBody>
                    <a:bodyPr/>
                    <a:lstStyle/>
                    <a:p>
                      <a:endParaRPr lang="zh-CN" altLang="en-US" sz="1400" dirty="0"/>
                    </a:p>
                  </a:txBody>
                  <a:tcPr marL="68580" marR="68580" marT="34290" marB="34290">
                    <a:solidFill>
                      <a:schemeClr val="accent1">
                        <a:lumMod val="75000"/>
                      </a:schemeClr>
                    </a:solidFill>
                  </a:tcPr>
                </a:tc>
                <a:tc>
                  <a:txBody>
                    <a:bodyPr/>
                    <a:lstStyle/>
                    <a:p>
                      <a:endParaRPr lang="zh-CN" altLang="en-US" sz="1400" dirty="0"/>
                    </a:p>
                  </a:txBody>
                  <a:tcPr marL="68580" marR="68580" marT="34290" marB="34290">
                    <a:solidFill>
                      <a:schemeClr val="accent1">
                        <a:lumMod val="75000"/>
                      </a:schemeClr>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2"/>
                  </a:ext>
                </a:extLst>
              </a:tr>
              <a:tr h="384376">
                <a:tc>
                  <a:txBody>
                    <a:bodyPr/>
                    <a:lstStyle/>
                    <a:p>
                      <a:r>
                        <a:rPr lang="en-US" altLang="zh-CN" sz="1400" dirty="0" err="1"/>
                        <a:t>Depoly</a:t>
                      </a:r>
                      <a:r>
                        <a:rPr lang="zh-CN" altLang="en-US" sz="1400" dirty="0"/>
                        <a:t> </a:t>
                      </a:r>
                      <a:r>
                        <a:rPr lang="en-US" altLang="zh-CN" sz="1400" dirty="0"/>
                        <a:t>Application</a:t>
                      </a:r>
                      <a:r>
                        <a:rPr lang="zh-CN" altLang="en-US" sz="1400" dirty="0"/>
                        <a:t> </a:t>
                      </a:r>
                      <a:r>
                        <a:rPr lang="en-US" altLang="zh-CN" sz="1400" dirty="0"/>
                        <a:t>to</a:t>
                      </a:r>
                      <a:r>
                        <a:rPr lang="zh-CN" altLang="en-US" sz="1400" dirty="0"/>
                        <a:t> </a:t>
                      </a:r>
                      <a:r>
                        <a:rPr lang="en-US" altLang="zh-CN" sz="1400" dirty="0"/>
                        <a:t>HoloLens</a:t>
                      </a:r>
                      <a:endParaRPr lang="zh-CN" altLang="en-US" sz="1400" dirty="0"/>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rgbClr val="CFD5EA"/>
                    </a:solidFill>
                  </a:tcPr>
                </a:tc>
                <a:tc>
                  <a:txBody>
                    <a:bodyPr/>
                    <a:lstStyle/>
                    <a:p>
                      <a:endParaRPr lang="zh-CN" altLang="en-US" sz="1400" dirty="0"/>
                    </a:p>
                  </a:txBody>
                  <a:tcPr marL="68580" marR="68580" marT="34290" marB="34290">
                    <a:solidFill>
                      <a:schemeClr val="tx2">
                        <a:lumMod val="60000"/>
                        <a:lumOff val="40000"/>
                      </a:schemeClr>
                    </a:solidFill>
                  </a:tcPr>
                </a:tc>
                <a:tc>
                  <a:txBody>
                    <a:bodyPr/>
                    <a:lstStyle/>
                    <a:p>
                      <a:endParaRPr lang="zh-CN" altLang="en-US" sz="1400" dirty="0"/>
                    </a:p>
                  </a:txBody>
                  <a:tcPr marL="68580" marR="68580" marT="34290" marB="34290">
                    <a:solidFill>
                      <a:schemeClr val="tx2">
                        <a:lumMod val="60000"/>
                        <a:lumOff val="40000"/>
                      </a:schemeClr>
                    </a:solidFill>
                  </a:tcPr>
                </a:tc>
                <a:tc>
                  <a:txBody>
                    <a:bodyPr/>
                    <a:lstStyle/>
                    <a:p>
                      <a:endParaRPr lang="zh-CN" altLang="en-US" sz="1400" dirty="0"/>
                    </a:p>
                  </a:txBody>
                  <a:tcPr marL="68580" marR="68580" marT="34290" marB="34290">
                    <a:solidFill>
                      <a:schemeClr val="tx2">
                        <a:lumMod val="60000"/>
                        <a:lumOff val="40000"/>
                      </a:schemeClr>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3469962947"/>
                  </a:ext>
                </a:extLst>
              </a:tr>
              <a:tr h="384376">
                <a:tc>
                  <a:txBody>
                    <a:bodyPr/>
                    <a:lstStyle/>
                    <a:p>
                      <a:r>
                        <a:rPr lang="en-US" altLang="zh-CN" sz="1400" dirty="0"/>
                        <a:t>Navigation</a:t>
                      </a:r>
                      <a:r>
                        <a:rPr lang="zh-CN" altLang="en-US" sz="1400" dirty="0"/>
                        <a:t> </a:t>
                      </a:r>
                      <a:r>
                        <a:rPr lang="en-US" altLang="zh-CN" sz="1400" dirty="0"/>
                        <a:t>system</a:t>
                      </a:r>
                      <a:r>
                        <a:rPr lang="zh-CN" altLang="en-US" sz="1400" dirty="0"/>
                        <a:t> </a:t>
                      </a:r>
                      <a:r>
                        <a:rPr lang="en-US" altLang="zh-CN" sz="1400" dirty="0"/>
                        <a:t>1.0</a:t>
                      </a:r>
                      <a:r>
                        <a:rPr lang="zh-CN" altLang="en-US" sz="1400" dirty="0"/>
                        <a:t> </a:t>
                      </a:r>
                      <a:r>
                        <a:rPr lang="en-US" altLang="zh-CN" sz="1400" dirty="0"/>
                        <a:t>without</a:t>
                      </a:r>
                      <a:r>
                        <a:rPr lang="zh-CN" altLang="en-US" sz="1400" dirty="0"/>
                        <a:t> </a:t>
                      </a:r>
                      <a:r>
                        <a:rPr lang="en-US" altLang="zh-CN" sz="1400" dirty="0"/>
                        <a:t>MRI</a:t>
                      </a:r>
                      <a:endParaRPr lang="zh-CN" altLang="en-US" sz="1400" dirty="0"/>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rgbClr val="E9EBF6"/>
                    </a:solidFill>
                  </a:tcPr>
                </a:tc>
                <a:tc>
                  <a:txBody>
                    <a:bodyPr/>
                    <a:lstStyle/>
                    <a:p>
                      <a:endParaRPr lang="zh-CN" altLang="en-US" sz="1400" dirty="0">
                        <a:ln>
                          <a:solidFill>
                            <a:sysClr val="windowText" lastClr="000000"/>
                          </a:solidFill>
                        </a:ln>
                        <a:solidFill>
                          <a:schemeClr val="tx1"/>
                        </a:solidFill>
                      </a:endParaRPr>
                    </a:p>
                  </a:txBody>
                  <a:tcPr marL="68580" marR="68580" marT="34290" marB="34290">
                    <a:solidFill>
                      <a:srgbClr val="E9EBF6"/>
                    </a:solidFill>
                  </a:tcPr>
                </a:tc>
                <a:tc>
                  <a:txBody>
                    <a:bodyPr/>
                    <a:lstStyle/>
                    <a:p>
                      <a:endParaRPr lang="zh-CN" altLang="en-US" sz="1400" dirty="0">
                        <a:ln>
                          <a:solidFill>
                            <a:sysClr val="windowText" lastClr="000000"/>
                          </a:solidFill>
                        </a:ln>
                        <a:solidFill>
                          <a:schemeClr val="tx1"/>
                        </a:solidFill>
                      </a:endParaRPr>
                    </a:p>
                  </a:txBody>
                  <a:tcPr marL="68580" marR="68580" marT="34290" marB="34290">
                    <a:solidFill>
                      <a:srgbClr val="E9EBF6"/>
                    </a:solidFill>
                  </a:tcPr>
                </a:tc>
                <a:tc>
                  <a:txBody>
                    <a:bodyPr/>
                    <a:lstStyle/>
                    <a:p>
                      <a:endParaRPr lang="zh-CN" altLang="en-US" sz="1400" dirty="0"/>
                    </a:p>
                  </a:txBody>
                  <a:tcPr marL="68580" marR="68580" marT="34290" marB="34290">
                    <a:solidFill>
                      <a:schemeClr val="tx2">
                        <a:lumMod val="75000"/>
                      </a:schemeClr>
                    </a:solidFill>
                  </a:tcPr>
                </a:tc>
                <a:tc>
                  <a:txBody>
                    <a:bodyPr/>
                    <a:lstStyle/>
                    <a:p>
                      <a:endParaRPr lang="zh-CN" altLang="en-US" sz="1400" dirty="0"/>
                    </a:p>
                  </a:txBody>
                  <a:tcPr marL="68580" marR="68580" marT="34290" marB="34290">
                    <a:solidFill>
                      <a:schemeClr val="tx2">
                        <a:lumMod val="75000"/>
                      </a:schemeClr>
                    </a:solidFill>
                  </a:tcPr>
                </a:tc>
                <a:tc>
                  <a:txBody>
                    <a:bodyPr/>
                    <a:lstStyle/>
                    <a:p>
                      <a:endParaRPr lang="zh-CN" altLang="en-US" sz="1400" dirty="0"/>
                    </a:p>
                  </a:txBody>
                  <a:tcPr marL="68580" marR="68580" marT="34290" marB="34290">
                    <a:solidFill>
                      <a:schemeClr val="tx2">
                        <a:lumMod val="75000"/>
                      </a:schemeClr>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3"/>
                  </a:ext>
                </a:extLst>
              </a:tr>
              <a:tr h="384376">
                <a:tc>
                  <a:txBody>
                    <a:bodyPr/>
                    <a:lstStyle/>
                    <a:p>
                      <a:r>
                        <a:rPr lang="en-US" altLang="zh-CN" sz="1400" strike="sngStrike" dirty="0"/>
                        <a:t>Global</a:t>
                      </a:r>
                      <a:r>
                        <a:rPr lang="zh-CN" altLang="en-US" sz="1400" strike="sngStrike" dirty="0"/>
                        <a:t> </a:t>
                      </a:r>
                      <a:r>
                        <a:rPr lang="en-US" altLang="zh-CN" sz="1400" strike="sngStrike" dirty="0"/>
                        <a:t>camera setup</a:t>
                      </a:r>
                      <a:r>
                        <a:rPr lang="zh-CN" altLang="en-US" sz="1400" strike="sngStrike" dirty="0"/>
                        <a:t> </a:t>
                      </a:r>
                      <a:r>
                        <a:rPr lang="en-US" altLang="zh-CN" sz="1400" strike="noStrike" dirty="0">
                          <a:solidFill>
                            <a:srgbClr val="FF0000"/>
                          </a:solidFill>
                        </a:rPr>
                        <a:t>Zed</a:t>
                      </a:r>
                      <a:r>
                        <a:rPr lang="zh-CN" altLang="en-US" sz="1400" strike="noStrike" dirty="0">
                          <a:solidFill>
                            <a:srgbClr val="FF0000"/>
                          </a:solidFill>
                        </a:rPr>
                        <a:t> </a:t>
                      </a:r>
                      <a:r>
                        <a:rPr lang="en-US" altLang="zh-CN" sz="1400" strike="noStrike" dirty="0">
                          <a:solidFill>
                            <a:srgbClr val="FF0000"/>
                          </a:solidFill>
                        </a:rPr>
                        <a:t>mini</a:t>
                      </a:r>
                      <a:r>
                        <a:rPr lang="zh-CN" altLang="en-US" sz="1400" strike="noStrike" dirty="0">
                          <a:solidFill>
                            <a:srgbClr val="FF0000"/>
                          </a:solidFill>
                        </a:rPr>
                        <a:t> </a:t>
                      </a:r>
                      <a:r>
                        <a:rPr lang="en-US" altLang="zh-CN" sz="1400" strike="noStrike" dirty="0">
                          <a:solidFill>
                            <a:srgbClr val="FF0000"/>
                          </a:solidFill>
                        </a:rPr>
                        <a:t>Camera</a:t>
                      </a:r>
                      <a:r>
                        <a:rPr lang="zh-CN" altLang="en-US" sz="1400" strike="noStrike" dirty="0">
                          <a:solidFill>
                            <a:srgbClr val="FF0000"/>
                          </a:solidFill>
                        </a:rPr>
                        <a:t> </a:t>
                      </a:r>
                      <a:r>
                        <a:rPr lang="en-US" altLang="zh-CN" sz="1400" strike="noStrike" dirty="0">
                          <a:solidFill>
                            <a:srgbClr val="FF0000"/>
                          </a:solidFill>
                        </a:rPr>
                        <a:t>Mount</a:t>
                      </a:r>
                      <a:r>
                        <a:rPr lang="zh-CN" altLang="en-US" sz="1400" strike="noStrike" dirty="0">
                          <a:solidFill>
                            <a:srgbClr val="FF0000"/>
                          </a:solidFill>
                        </a:rPr>
                        <a:t> </a:t>
                      </a:r>
                      <a:r>
                        <a:rPr lang="en-US" altLang="zh-CN" sz="1400" strike="noStrike" dirty="0">
                          <a:solidFill>
                            <a:srgbClr val="FF0000"/>
                          </a:solidFill>
                        </a:rPr>
                        <a:t>Design</a:t>
                      </a:r>
                      <a:endParaRPr lang="zh-CN" altLang="en-US" sz="1400" strike="noStrike" dirty="0">
                        <a:solidFill>
                          <a:srgbClr val="FF0000"/>
                        </a:solidFill>
                      </a:endParaRPr>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rgbClr val="CFD5EA"/>
                    </a:solidFill>
                  </a:tcPr>
                </a:tc>
                <a:tc>
                  <a:txBody>
                    <a:bodyPr/>
                    <a:lstStyle/>
                    <a:p>
                      <a:endParaRPr lang="zh-CN" altLang="en-US" sz="1400" dirty="0"/>
                    </a:p>
                  </a:txBody>
                  <a:tcPr marL="68580" marR="68580" marT="34290" marB="34290">
                    <a:solidFill>
                      <a:srgbClr val="00B0F0"/>
                    </a:solidFill>
                  </a:tcPr>
                </a:tc>
                <a:tc>
                  <a:txBody>
                    <a:bodyPr/>
                    <a:lstStyle/>
                    <a:p>
                      <a:endParaRPr lang="zh-CN" altLang="en-US" sz="1400" dirty="0"/>
                    </a:p>
                  </a:txBody>
                  <a:tcPr marL="68580" marR="68580" marT="34290" marB="34290">
                    <a:solidFill>
                      <a:srgbClr val="00B0F0"/>
                    </a:solidFill>
                  </a:tcPr>
                </a:tc>
                <a:tc>
                  <a:txBody>
                    <a:bodyPr/>
                    <a:lstStyle/>
                    <a:p>
                      <a:endParaRPr lang="zh-CN" altLang="en-US" sz="1400" dirty="0"/>
                    </a:p>
                  </a:txBody>
                  <a:tcPr marL="68580" marR="68580" marT="34290" marB="34290">
                    <a:solidFill>
                      <a:srgbClr val="00B0F0"/>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4"/>
                  </a:ext>
                </a:extLst>
              </a:tr>
              <a:tr h="384376">
                <a:tc>
                  <a:txBody>
                    <a:bodyPr/>
                    <a:lstStyle/>
                    <a:p>
                      <a:r>
                        <a:rPr lang="en-US" altLang="zh-CN" sz="1400" strike="sngStrike" dirty="0"/>
                        <a:t>Evaluate Accuracy</a:t>
                      </a:r>
                      <a:r>
                        <a:rPr lang="zh-CN" altLang="en-US" sz="1400" strike="sngStrike" dirty="0"/>
                        <a:t> </a:t>
                      </a:r>
                      <a:r>
                        <a:rPr lang="zh-CN" altLang="en-US" sz="1400" strike="noStrike" dirty="0">
                          <a:solidFill>
                            <a:srgbClr val="FF0000"/>
                          </a:solidFill>
                        </a:rPr>
                        <a:t> </a:t>
                      </a:r>
                      <a:r>
                        <a:rPr lang="en-US" altLang="zh-CN" sz="1400" strike="noStrike" dirty="0">
                          <a:solidFill>
                            <a:srgbClr val="FF0000"/>
                          </a:solidFill>
                        </a:rPr>
                        <a:t>Zed</a:t>
                      </a:r>
                      <a:r>
                        <a:rPr lang="zh-CN" altLang="en-US" sz="1400" strike="noStrike" dirty="0">
                          <a:solidFill>
                            <a:srgbClr val="FF0000"/>
                          </a:solidFill>
                        </a:rPr>
                        <a:t> </a:t>
                      </a:r>
                      <a:r>
                        <a:rPr lang="en-US" altLang="zh-CN" sz="1400" strike="noStrike" dirty="0">
                          <a:solidFill>
                            <a:srgbClr val="FF0000"/>
                          </a:solidFill>
                        </a:rPr>
                        <a:t>mini</a:t>
                      </a:r>
                      <a:r>
                        <a:rPr lang="zh-CN" altLang="en-US" sz="1400" strike="noStrike" dirty="0">
                          <a:solidFill>
                            <a:srgbClr val="FF0000"/>
                          </a:solidFill>
                        </a:rPr>
                        <a:t> </a:t>
                      </a:r>
                      <a:r>
                        <a:rPr lang="en-US" altLang="zh-CN" sz="1400" strike="noStrike" dirty="0">
                          <a:solidFill>
                            <a:srgbClr val="FF0000"/>
                          </a:solidFill>
                        </a:rPr>
                        <a:t>Camera</a:t>
                      </a:r>
                      <a:r>
                        <a:rPr lang="zh-CN" altLang="en-US" sz="1400" strike="noStrike" dirty="0">
                          <a:solidFill>
                            <a:srgbClr val="FF0000"/>
                          </a:solidFill>
                        </a:rPr>
                        <a:t> </a:t>
                      </a:r>
                      <a:r>
                        <a:rPr lang="en-US" altLang="zh-CN" sz="1400" strike="noStrike" dirty="0">
                          <a:solidFill>
                            <a:srgbClr val="FF0000"/>
                          </a:solidFill>
                        </a:rPr>
                        <a:t>Calibration</a:t>
                      </a:r>
                      <a:endParaRPr lang="zh-CN" altLang="en-US" sz="1400" strike="noStrike" dirty="0">
                        <a:solidFill>
                          <a:srgbClr val="FF0000"/>
                        </a:solidFill>
                      </a:endParaRPr>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rgbClr val="E9EBF6"/>
                    </a:solidFill>
                  </a:tcPr>
                </a:tc>
                <a:tc>
                  <a:txBody>
                    <a:bodyPr/>
                    <a:lstStyle/>
                    <a:p>
                      <a:endParaRPr lang="zh-CN" altLang="en-US" sz="1400" dirty="0"/>
                    </a:p>
                  </a:txBody>
                  <a:tcPr marL="68580" marR="68580" marT="34290" marB="34290">
                    <a:solidFill>
                      <a:srgbClr val="E9EBF6"/>
                    </a:solidFill>
                  </a:tcPr>
                </a:tc>
                <a:tc>
                  <a:txBody>
                    <a:bodyPr/>
                    <a:lstStyle/>
                    <a:p>
                      <a:endParaRPr lang="zh-CN" altLang="en-US" sz="1400" dirty="0"/>
                    </a:p>
                  </a:txBody>
                  <a:tcPr marL="68580" marR="68580" marT="34290" marB="34290">
                    <a:solidFill>
                      <a:srgbClr val="E9EBF6"/>
                    </a:solidFill>
                  </a:tcPr>
                </a:tc>
                <a:tc>
                  <a:txBody>
                    <a:bodyPr/>
                    <a:lstStyle/>
                    <a:p>
                      <a:endParaRPr lang="zh-CN" altLang="en-US" sz="1400" dirty="0"/>
                    </a:p>
                  </a:txBody>
                  <a:tcPr marL="68580" marR="68580" marT="34290" marB="34290">
                    <a:solidFill>
                      <a:schemeClr val="accent6">
                        <a:lumMod val="50000"/>
                      </a:schemeClr>
                    </a:solidFill>
                  </a:tcPr>
                </a:tc>
                <a:tc>
                  <a:txBody>
                    <a:bodyPr/>
                    <a:lstStyle/>
                    <a:p>
                      <a:endParaRPr lang="zh-CN" altLang="en-US" sz="1400" dirty="0"/>
                    </a:p>
                  </a:txBody>
                  <a:tcPr marL="68580" marR="68580" marT="34290" marB="34290">
                    <a:solidFill>
                      <a:schemeClr val="accent6">
                        <a:lumMod val="50000"/>
                      </a:schemeClr>
                    </a:solidFill>
                  </a:tcPr>
                </a:tc>
                <a:tc>
                  <a:txBody>
                    <a:bodyPr/>
                    <a:lstStyle/>
                    <a:p>
                      <a:endParaRPr lang="zh-CN" altLang="en-US" sz="1400" dirty="0"/>
                    </a:p>
                  </a:txBody>
                  <a:tcPr marL="68580" marR="68580" marT="34290" marB="34290">
                    <a:solidFill>
                      <a:schemeClr val="accent6">
                        <a:lumMod val="50000"/>
                      </a:schemeClr>
                    </a:solidFill>
                  </a:tcPr>
                </a:tc>
                <a:tc>
                  <a:txBody>
                    <a:bodyPr/>
                    <a:lstStyle/>
                    <a:p>
                      <a:endParaRPr lang="zh-CN" altLang="en-US" sz="1400" dirty="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5"/>
                  </a:ext>
                </a:extLst>
              </a:tr>
              <a:tr h="399074">
                <a:tc>
                  <a:txBody>
                    <a:bodyPr/>
                    <a:lstStyle/>
                    <a:p>
                      <a:r>
                        <a:rPr lang="en-US" altLang="zh-CN" sz="1400" dirty="0"/>
                        <a:t>Skull</a:t>
                      </a:r>
                      <a:r>
                        <a:rPr lang="zh-CN" altLang="en-US" sz="1400" dirty="0"/>
                        <a:t> </a:t>
                      </a:r>
                      <a:r>
                        <a:rPr lang="en-US" altLang="zh-CN" sz="1400" dirty="0"/>
                        <a:t>and</a:t>
                      </a:r>
                      <a:r>
                        <a:rPr lang="zh-CN" altLang="en-US" sz="1400" dirty="0"/>
                        <a:t> </a:t>
                      </a:r>
                      <a:r>
                        <a:rPr lang="en-US" altLang="zh-CN" sz="1400" dirty="0"/>
                        <a:t>Ventricle segmentation</a:t>
                      </a:r>
                      <a:r>
                        <a:rPr lang="zh-CN" altLang="en-US" sz="1400" dirty="0"/>
                        <a:t> </a:t>
                      </a:r>
                      <a:r>
                        <a:rPr lang="en-US" altLang="zh-CN" sz="1400" dirty="0"/>
                        <a:t>with</a:t>
                      </a:r>
                      <a:r>
                        <a:rPr lang="zh-CN" altLang="en-US" sz="1400" dirty="0"/>
                        <a:t> </a:t>
                      </a:r>
                      <a:r>
                        <a:rPr lang="en-US" altLang="zh-CN" sz="1400" dirty="0"/>
                        <a:t>anatomic</a:t>
                      </a:r>
                      <a:r>
                        <a:rPr lang="zh-CN" altLang="en-US" sz="1400" dirty="0"/>
                        <a:t> </a:t>
                      </a:r>
                      <a:r>
                        <a:rPr lang="en-US" altLang="zh-CN" sz="1400" dirty="0"/>
                        <a:t>points</a:t>
                      </a:r>
                      <a:endParaRPr lang="zh-CN" altLang="en-US" sz="1400" dirty="0"/>
                    </a:p>
                  </a:txBody>
                  <a:tcPr marL="68580" marR="68580" marT="34290" marB="34290" anchor="ctr"/>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chemeClr val="accent6">
                        <a:lumMod val="75000"/>
                      </a:schemeClr>
                    </a:solidFill>
                  </a:tcPr>
                </a:tc>
                <a:tc>
                  <a:txBody>
                    <a:bodyPr/>
                    <a:lstStyle/>
                    <a:p>
                      <a:endParaRPr lang="zh-CN" altLang="en-US" sz="1400" dirty="0"/>
                    </a:p>
                  </a:txBody>
                  <a:tcPr marL="68580" marR="68580" marT="34290" marB="34290">
                    <a:solidFill>
                      <a:schemeClr val="accent6">
                        <a:lumMod val="75000"/>
                      </a:schemeClr>
                    </a:solidFill>
                  </a:tcPr>
                </a:tc>
                <a:tc>
                  <a:txBody>
                    <a:bodyPr/>
                    <a:lstStyle/>
                    <a:p>
                      <a:endParaRPr lang="zh-CN" altLang="en-US" sz="1400" dirty="0"/>
                    </a:p>
                  </a:txBody>
                  <a:tcPr marL="68580" marR="68580" marT="34290" marB="34290">
                    <a:solidFill>
                      <a:schemeClr val="accent6">
                        <a:lumMod val="75000"/>
                      </a:schemeClr>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6"/>
                  </a:ext>
                </a:extLst>
              </a:tr>
              <a:tr h="384376">
                <a:tc>
                  <a:txBody>
                    <a:bodyPr/>
                    <a:lstStyle/>
                    <a:p>
                      <a:r>
                        <a:rPr lang="en-US" altLang="zh-CN" sz="1400" dirty="0"/>
                        <a:t>Navigation</a:t>
                      </a:r>
                      <a:r>
                        <a:rPr lang="zh-CN" altLang="en-US" sz="1400" dirty="0"/>
                        <a:t> </a:t>
                      </a:r>
                      <a:r>
                        <a:rPr lang="en-US" altLang="zh-CN" sz="1400" dirty="0"/>
                        <a:t>system</a:t>
                      </a:r>
                      <a:r>
                        <a:rPr lang="zh-CN" altLang="en-US" sz="1400" dirty="0"/>
                        <a:t> </a:t>
                      </a:r>
                      <a:r>
                        <a:rPr lang="en-US" altLang="zh-CN" sz="1400" dirty="0"/>
                        <a:t>2.0</a:t>
                      </a:r>
                      <a:r>
                        <a:rPr lang="zh-CN" altLang="en-US" sz="1400" dirty="0"/>
                        <a:t> </a:t>
                      </a:r>
                      <a:r>
                        <a:rPr lang="en-US" altLang="zh-CN" sz="1400" dirty="0"/>
                        <a:t>without</a:t>
                      </a:r>
                      <a:r>
                        <a:rPr lang="zh-CN" altLang="en-US" sz="1400" dirty="0"/>
                        <a:t> </a:t>
                      </a:r>
                      <a:r>
                        <a:rPr lang="en-US" altLang="zh-CN" sz="1400" dirty="0"/>
                        <a:t>MRI</a:t>
                      </a:r>
                      <a:endParaRPr lang="zh-CN" altLang="en-US" sz="1400" dirty="0"/>
                    </a:p>
                  </a:txBody>
                  <a:tcPr marL="68580" marR="68580" marT="34290" marB="34290" anchor="ctr"/>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a:p>
                  </a:txBody>
                  <a:tcPr marL="68580" marR="68580" marT="34290" marB="34290">
                    <a:solidFill>
                      <a:srgbClr val="E9EBF6"/>
                    </a:solidFill>
                  </a:tcPr>
                </a:tc>
                <a:tc>
                  <a:txBody>
                    <a:bodyPr/>
                    <a:lstStyle/>
                    <a:p>
                      <a:endParaRPr lang="zh-CN" altLang="en-US" sz="1400" dirty="0"/>
                    </a:p>
                  </a:txBody>
                  <a:tcPr marL="68580" marR="68580" marT="34290" marB="34290">
                    <a:solidFill>
                      <a:srgbClr val="E9EBF6"/>
                    </a:solidFill>
                  </a:tcPr>
                </a:tc>
                <a:tc>
                  <a:txBody>
                    <a:bodyPr/>
                    <a:lstStyle/>
                    <a:p>
                      <a:endParaRPr lang="zh-CN" altLang="en-US" sz="1400" dirty="0"/>
                    </a:p>
                  </a:txBody>
                  <a:tcPr marL="68580" marR="68580" marT="34290" marB="34290">
                    <a:solidFill>
                      <a:srgbClr val="92D050"/>
                    </a:solidFill>
                  </a:tcPr>
                </a:tc>
                <a:tc>
                  <a:txBody>
                    <a:bodyPr/>
                    <a:lstStyle/>
                    <a:p>
                      <a:endParaRPr lang="zh-CN" altLang="en-US" sz="1400" dirty="0"/>
                    </a:p>
                  </a:txBody>
                  <a:tcPr marL="68580" marR="68580" marT="34290" marB="34290">
                    <a:solidFill>
                      <a:srgbClr val="92D050"/>
                    </a:solidFill>
                  </a:tcP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extLst>
                  <a:ext uri="{0D108BD9-81ED-4DB2-BD59-A6C34878D82A}">
                    <a16:rowId xmlns:a16="http://schemas.microsoft.com/office/drawing/2014/main" val="10007"/>
                  </a:ext>
                </a:extLst>
              </a:tr>
              <a:tr h="351313">
                <a:tc>
                  <a:txBody>
                    <a:bodyPr/>
                    <a:lstStyle/>
                    <a:p>
                      <a:r>
                        <a:rPr lang="en-US" altLang="zh-CN" sz="1400" dirty="0"/>
                        <a:t>Navigation</a:t>
                      </a:r>
                      <a:r>
                        <a:rPr lang="zh-CN" altLang="en-US" sz="1400" dirty="0"/>
                        <a:t> </a:t>
                      </a:r>
                      <a:r>
                        <a:rPr lang="en-US" altLang="zh-CN" sz="1400" dirty="0"/>
                        <a:t>system</a:t>
                      </a:r>
                      <a:r>
                        <a:rPr lang="zh-CN" altLang="en-US" sz="1400" dirty="0"/>
                        <a:t> </a:t>
                      </a:r>
                      <a:r>
                        <a:rPr lang="en-US" altLang="zh-CN" sz="1400" dirty="0"/>
                        <a:t>3.0</a:t>
                      </a:r>
                      <a:r>
                        <a:rPr lang="zh-CN" altLang="en-US" sz="1400" dirty="0"/>
                        <a:t> </a:t>
                      </a:r>
                      <a:r>
                        <a:rPr lang="en-US" altLang="zh-CN" sz="1400" dirty="0"/>
                        <a:t>with</a:t>
                      </a:r>
                      <a:r>
                        <a:rPr lang="zh-CN" altLang="en-US" sz="1400" dirty="0"/>
                        <a:t> </a:t>
                      </a:r>
                      <a:r>
                        <a:rPr lang="en-US" altLang="zh-CN" sz="1400" dirty="0"/>
                        <a:t>Catheter Tracking</a:t>
                      </a:r>
                      <a:endParaRPr lang="zh-CN" altLang="en-US" sz="1400" dirty="0"/>
                    </a:p>
                  </a:txBody>
                  <a:tcPr marL="68580" marR="68580" marT="34290" marB="34290" anchor="ctr"/>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rgbClr val="CFD5EA"/>
                    </a:solidFill>
                  </a:tcPr>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rgbClr val="CFD5EA"/>
                    </a:solidFill>
                  </a:tcPr>
                </a:tc>
                <a:tc>
                  <a:txBody>
                    <a:bodyPr/>
                    <a:lstStyle/>
                    <a:p>
                      <a:pPr marL="0" algn="l" defTabSz="914400" rtl="0" eaLnBrk="1" latinLnBrk="0" hangingPunct="1"/>
                      <a:endParaRPr lang="zh-CN" altLang="en-US" sz="1400" kern="1200" dirty="0">
                        <a:solidFill>
                          <a:srgbClr val="FF0000"/>
                        </a:solidFill>
                        <a:latin typeface="+mn-lt"/>
                        <a:ea typeface="+mn-ea"/>
                        <a:cs typeface="+mn-cs"/>
                      </a:endParaRPr>
                    </a:p>
                  </a:txBody>
                  <a:tcPr marL="68580" marR="68580" marT="34290" marB="34290">
                    <a:solidFill>
                      <a:srgbClr val="CFD5EA"/>
                    </a:solidFill>
                  </a:tcPr>
                </a:tc>
                <a:tc>
                  <a:txBody>
                    <a:bodyPr/>
                    <a:lstStyle/>
                    <a:p>
                      <a:endParaRPr lang="zh-CN" altLang="en-US" sz="1400" dirty="0">
                        <a:solidFill>
                          <a:srgbClr val="FF0000"/>
                        </a:solidFill>
                      </a:endParaRPr>
                    </a:p>
                  </a:txBody>
                  <a:tcPr marL="68580" marR="68580" marT="34290" marB="34290">
                    <a:solidFill>
                      <a:srgbClr val="FFFF00"/>
                    </a:solidFill>
                  </a:tcPr>
                </a:tc>
                <a:tc>
                  <a:txBody>
                    <a:bodyPr/>
                    <a:lstStyle/>
                    <a:p>
                      <a:endParaRPr lang="zh-CN" altLang="en-US" sz="1400" dirty="0">
                        <a:solidFill>
                          <a:srgbClr val="FF0000"/>
                        </a:solidFill>
                      </a:endParaRPr>
                    </a:p>
                  </a:txBody>
                  <a:tcPr marL="68580" marR="68580" marT="34290" marB="34290">
                    <a:solidFill>
                      <a:srgbClr val="FFFF00"/>
                    </a:solidFill>
                  </a:tcPr>
                </a:tc>
                <a:tc>
                  <a:txBody>
                    <a:bodyPr/>
                    <a:lstStyle/>
                    <a:p>
                      <a:endParaRPr lang="zh-CN" altLang="en-US" sz="1400" dirty="0">
                        <a:solidFill>
                          <a:srgbClr val="FF0000"/>
                        </a:solidFill>
                      </a:endParaRPr>
                    </a:p>
                  </a:txBody>
                  <a:tcPr marL="68580" marR="68580" marT="34290" marB="34290">
                    <a:solidFill>
                      <a:srgbClr val="FFFF00"/>
                    </a:solidFill>
                  </a:tcPr>
                </a:tc>
                <a:tc>
                  <a:txBody>
                    <a:bodyPr/>
                    <a:lstStyle/>
                    <a:p>
                      <a:endParaRPr lang="zh-CN" altLang="en-US" sz="1400" dirty="0">
                        <a:solidFill>
                          <a:srgbClr val="FF0000"/>
                        </a:solidFill>
                      </a:endParaRPr>
                    </a:p>
                  </a:txBody>
                  <a:tcPr marL="68580" marR="68580" marT="34290" marB="34290">
                    <a:solidFill>
                      <a:srgbClr val="FFFF00"/>
                    </a:solidFill>
                  </a:tcPr>
                </a:tc>
                <a:tc>
                  <a:txBody>
                    <a:bodyPr/>
                    <a:lstStyle/>
                    <a:p>
                      <a:endParaRPr lang="zh-CN" altLang="en-US" sz="1400" dirty="0"/>
                    </a:p>
                  </a:txBody>
                  <a:tcPr marL="68580" marR="68580" marT="34290" marB="34290"/>
                </a:tc>
                <a:extLst>
                  <a:ext uri="{0D108BD9-81ED-4DB2-BD59-A6C34878D82A}">
                    <a16:rowId xmlns:a16="http://schemas.microsoft.com/office/drawing/2014/main" val="10008"/>
                  </a:ext>
                </a:extLst>
              </a:tr>
              <a:tr h="360318">
                <a:tc>
                  <a:txBody>
                    <a:bodyPr/>
                    <a:lstStyle/>
                    <a:p>
                      <a:r>
                        <a:rPr lang="en-US" altLang="zh-CN" sz="1400" dirty="0"/>
                        <a:t>Documentation</a:t>
                      </a:r>
                      <a:endParaRPr lang="zh-CN" altLang="en-US" sz="1400" dirty="0"/>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rgbClr val="FFC000"/>
                    </a:solidFill>
                  </a:tcPr>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rgbClr val="FFC000"/>
                    </a:solidFill>
                  </a:tcPr>
                </a:tc>
                <a:tc>
                  <a:txBody>
                    <a:bodyPr/>
                    <a:lstStyle/>
                    <a:p>
                      <a:endParaRPr lang="zh-CN" altLang="en-US" sz="1400" dirty="0"/>
                    </a:p>
                  </a:txBody>
                  <a:tcPr marL="68580" marR="68580" marT="34290" marB="34290">
                    <a:solidFill>
                      <a:srgbClr val="FFC000"/>
                    </a:solidFill>
                  </a:tcPr>
                </a:tc>
                <a:tc>
                  <a:txBody>
                    <a:bodyPr/>
                    <a:lstStyle/>
                    <a:p>
                      <a:endParaRPr lang="zh-CN" altLang="en-US" sz="1400" dirty="0"/>
                    </a:p>
                  </a:txBody>
                  <a:tcPr marL="68580" marR="68580" marT="34290" marB="34290"/>
                </a:tc>
                <a:extLst>
                  <a:ext uri="{0D108BD9-81ED-4DB2-BD59-A6C34878D82A}">
                    <a16:rowId xmlns:a16="http://schemas.microsoft.com/office/drawing/2014/main" val="1676398433"/>
                  </a:ext>
                </a:extLst>
              </a:tr>
              <a:tr h="304700">
                <a:tc>
                  <a:txBody>
                    <a:bodyPr/>
                    <a:lstStyle/>
                    <a:p>
                      <a:r>
                        <a:rPr lang="en-US" altLang="zh-CN" sz="1400" dirty="0">
                          <a:solidFill>
                            <a:srgbClr val="FF0000"/>
                          </a:solidFill>
                        </a:rPr>
                        <a:t>Evaluation</a:t>
                      </a:r>
                      <a:r>
                        <a:rPr lang="zh-CN" altLang="en-US" sz="1400" dirty="0">
                          <a:solidFill>
                            <a:srgbClr val="FF0000"/>
                          </a:solidFill>
                        </a:rPr>
                        <a:t> </a:t>
                      </a:r>
                      <a:r>
                        <a:rPr lang="en-US" altLang="zh-CN" sz="1400" dirty="0">
                          <a:solidFill>
                            <a:srgbClr val="FF0000"/>
                          </a:solidFill>
                        </a:rPr>
                        <a:t>of</a:t>
                      </a:r>
                      <a:r>
                        <a:rPr lang="zh-CN" altLang="en-US" sz="1400" dirty="0">
                          <a:solidFill>
                            <a:srgbClr val="FF0000"/>
                          </a:solidFill>
                        </a:rPr>
                        <a:t> </a:t>
                      </a:r>
                      <a:r>
                        <a:rPr lang="en-US" altLang="zh-CN" sz="1400" dirty="0">
                          <a:solidFill>
                            <a:srgbClr val="FF0000"/>
                          </a:solidFill>
                        </a:rPr>
                        <a:t>performance</a:t>
                      </a:r>
                      <a:r>
                        <a:rPr lang="zh-CN" altLang="en-US" sz="1400" dirty="0">
                          <a:solidFill>
                            <a:srgbClr val="FF0000"/>
                          </a:solidFill>
                        </a:rPr>
                        <a:t> </a:t>
                      </a:r>
                      <a:r>
                        <a:rPr lang="en-US" altLang="zh-CN" sz="1400" dirty="0">
                          <a:solidFill>
                            <a:srgbClr val="FF0000"/>
                          </a:solidFill>
                        </a:rPr>
                        <a:t>with</a:t>
                      </a:r>
                      <a:r>
                        <a:rPr lang="zh-CN" altLang="en-US" sz="1400" dirty="0">
                          <a:solidFill>
                            <a:srgbClr val="FF0000"/>
                          </a:solidFill>
                        </a:rPr>
                        <a:t> </a:t>
                      </a:r>
                      <a:r>
                        <a:rPr lang="en-US" altLang="zh-CN" sz="1400" dirty="0">
                          <a:solidFill>
                            <a:srgbClr val="FF0000"/>
                          </a:solidFill>
                        </a:rPr>
                        <a:t>skull</a:t>
                      </a:r>
                      <a:r>
                        <a:rPr lang="zh-CN" altLang="en-US" sz="1400" dirty="0">
                          <a:solidFill>
                            <a:srgbClr val="FF0000"/>
                          </a:solidFill>
                        </a:rPr>
                        <a:t> </a:t>
                      </a:r>
                      <a:r>
                        <a:rPr lang="en-US" altLang="zh-CN" sz="1400" dirty="0">
                          <a:solidFill>
                            <a:srgbClr val="FF0000"/>
                          </a:solidFill>
                        </a:rPr>
                        <a:t>phantom</a:t>
                      </a:r>
                      <a:endParaRPr lang="zh-CN" altLang="en-US" sz="1400" dirty="0">
                        <a:solidFill>
                          <a:srgbClr val="FF0000"/>
                        </a:solidFill>
                      </a:endParaRPr>
                    </a:p>
                  </a:txBody>
                  <a:tcPr marL="68580" marR="68580" marT="34290" marB="34290" anchor="ctr"/>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chemeClr val="tx2">
                        <a:lumMod val="20000"/>
                        <a:lumOff val="80000"/>
                      </a:schemeClr>
                    </a:solidFill>
                  </a:tcPr>
                </a:tc>
                <a:tc>
                  <a:txBody>
                    <a:bodyPr/>
                    <a:lstStyle/>
                    <a:p>
                      <a:pPr marL="0" algn="l" defTabSz="914400" rtl="0" eaLnBrk="1" latinLnBrk="0" hangingPunct="1"/>
                      <a:endParaRPr lang="zh-CN" altLang="en-US" sz="1400" kern="1200" dirty="0">
                        <a:solidFill>
                          <a:schemeClr val="dk1"/>
                        </a:solidFill>
                        <a:latin typeface="+mn-lt"/>
                        <a:ea typeface="+mn-ea"/>
                        <a:cs typeface="+mn-cs"/>
                      </a:endParaRPr>
                    </a:p>
                  </a:txBody>
                  <a:tcPr marL="68580" marR="68580" marT="34290" marB="34290">
                    <a:solidFill>
                      <a:schemeClr val="tx2">
                        <a:lumMod val="20000"/>
                        <a:lumOff val="80000"/>
                      </a:schemeClr>
                    </a:solidFill>
                  </a:tcPr>
                </a:tc>
                <a:tc>
                  <a:txBody>
                    <a:bodyPr/>
                    <a:lstStyle/>
                    <a:p>
                      <a:endParaRPr lang="zh-CN" altLang="en-US" sz="1400" dirty="0"/>
                    </a:p>
                  </a:txBody>
                  <a:tcPr marL="68580" marR="68580" marT="34290" marB="34290">
                    <a:solidFill>
                      <a:srgbClr val="C00000"/>
                    </a:solidFill>
                  </a:tcPr>
                </a:tc>
                <a:tc>
                  <a:txBody>
                    <a:bodyPr/>
                    <a:lstStyle/>
                    <a:p>
                      <a:endParaRPr lang="zh-CN" altLang="en-US" sz="1400" dirty="0"/>
                    </a:p>
                  </a:txBody>
                  <a:tcPr marL="68580" marR="68580" marT="34290" marB="34290">
                    <a:solidFill>
                      <a:srgbClr val="C00000"/>
                    </a:solidFill>
                  </a:tcPr>
                </a:tc>
                <a:extLst>
                  <a:ext uri="{0D108BD9-81ED-4DB2-BD59-A6C34878D82A}">
                    <a16:rowId xmlns:a16="http://schemas.microsoft.com/office/drawing/2014/main" val="1721093679"/>
                  </a:ext>
                </a:extLst>
              </a:tr>
              <a:tr h="329339">
                <a:tc>
                  <a:txBody>
                    <a:bodyPr/>
                    <a:lstStyle/>
                    <a:p>
                      <a:r>
                        <a:rPr lang="en-US" altLang="zh-CN" sz="1400" dirty="0"/>
                        <a:t>Final Presentation</a:t>
                      </a:r>
                      <a:r>
                        <a:rPr lang="en-US" altLang="zh-CN" sz="1400" baseline="0" dirty="0"/>
                        <a:t> and Report</a:t>
                      </a:r>
                      <a:endParaRPr lang="zh-CN" altLang="en-US" sz="1400" dirty="0"/>
                    </a:p>
                  </a:txBody>
                  <a:tcPr marL="68580" marR="68580" marT="34290" marB="34290" anchor="ctr"/>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a:p>
                  </a:txBody>
                  <a:tcPr marL="68580" marR="68580" marT="34290" marB="34290"/>
                </a:tc>
                <a:tc>
                  <a:txBody>
                    <a:bodyPr/>
                    <a:lstStyle/>
                    <a:p>
                      <a:endParaRPr lang="zh-CN" altLang="en-US" sz="1400" dirty="0"/>
                    </a:p>
                  </a:txBody>
                  <a:tcPr marL="68580" marR="68580" marT="34290" marB="34290"/>
                </a:tc>
                <a:tc>
                  <a:txBody>
                    <a:bodyPr/>
                    <a:lstStyle/>
                    <a:p>
                      <a:endParaRPr lang="zh-CN" altLang="en-US" sz="1400" dirty="0"/>
                    </a:p>
                  </a:txBody>
                  <a:tcPr marL="68580" marR="68580" marT="34290" marB="34290">
                    <a:solidFill>
                      <a:srgbClr val="FF0000"/>
                    </a:solidFill>
                  </a:tcPr>
                </a:tc>
                <a:tc>
                  <a:txBody>
                    <a:bodyPr/>
                    <a:lstStyle/>
                    <a:p>
                      <a:endParaRPr lang="zh-CN" altLang="en-US" sz="1400" dirty="0"/>
                    </a:p>
                  </a:txBody>
                  <a:tcPr marL="68580" marR="68580" marT="34290" marB="34290">
                    <a:solidFill>
                      <a:srgbClr val="FF0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7895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a:latin typeface="Calibri Light" charset="0"/>
                <a:ea typeface="Calibri Light" charset="0"/>
                <a:cs typeface="Calibri Light" charset="0"/>
              </a:rPr>
              <a:t>Setbacks and Difficulties Solutions</a:t>
            </a:r>
            <a:endParaRPr kumimoji="1" lang="zh-CN" altLang="en-US" sz="4000" dirty="0">
              <a:latin typeface="Calibri Light" charset="0"/>
              <a:ea typeface="Calibri Light" charset="0"/>
              <a:cs typeface="Calibri Light" charset="0"/>
            </a:endParaRPr>
          </a:p>
        </p:txBody>
      </p:sp>
      <p:sp>
        <p:nvSpPr>
          <p:cNvPr id="3" name="内容占位符 2"/>
          <p:cNvSpPr>
            <a:spLocks noGrp="1"/>
          </p:cNvSpPr>
          <p:nvPr>
            <p:ph idx="1"/>
          </p:nvPr>
        </p:nvSpPr>
        <p:spPr/>
        <p:txBody>
          <a:bodyPr>
            <a:normAutofit/>
          </a:bodyPr>
          <a:lstStyle/>
          <a:p>
            <a:pPr marL="514350" indent="-514350">
              <a:buFont typeface="+mj-lt"/>
              <a:buAutoNum type="arabicPeriod"/>
            </a:pPr>
            <a:r>
              <a:rPr kumimoji="1" lang="en-US" altLang="zh-CN" sz="2400" dirty="0">
                <a:latin typeface="Calibri Light" charset="0"/>
                <a:ea typeface="Calibri Light" charset="0"/>
                <a:cs typeface="Calibri Light" charset="0"/>
              </a:rPr>
              <a:t>Problem with deployment</a:t>
            </a:r>
          </a:p>
          <a:p>
            <a:pPr marL="514350" indent="-514350">
              <a:buFont typeface="+mj-lt"/>
              <a:buAutoNum type="arabicPeriod"/>
            </a:pPr>
            <a:r>
              <a:rPr kumimoji="1" lang="en-US" altLang="zh-CN" sz="2400" dirty="0">
                <a:latin typeface="Calibri Light" charset="0"/>
                <a:ea typeface="Calibri Light" charset="0"/>
                <a:cs typeface="Calibri Light" charset="0"/>
              </a:rPr>
              <a:t>ZED SDK,</a:t>
            </a:r>
            <a:r>
              <a:rPr kumimoji="1" lang="zh-CN" altLang="en-US" sz="2400" dirty="0">
                <a:latin typeface="Calibri Light" charset="0"/>
                <a:ea typeface="Calibri Light" charset="0"/>
                <a:cs typeface="Calibri Light" charset="0"/>
              </a:rPr>
              <a:t> </a:t>
            </a:r>
            <a:r>
              <a:rPr kumimoji="1" lang="en-US" altLang="zh-CN" sz="2400" dirty="0">
                <a:latin typeface="Calibri Light" charset="0"/>
                <a:ea typeface="Calibri Light" charset="0"/>
                <a:cs typeface="Calibri Light" charset="0"/>
              </a:rPr>
              <a:t>CUDA installation     </a:t>
            </a:r>
          </a:p>
          <a:p>
            <a:pPr marL="514350" indent="-514350">
              <a:buFont typeface="+mj-lt"/>
              <a:buAutoNum type="arabicPeriod"/>
            </a:pPr>
            <a:r>
              <a:rPr kumimoji="1" lang="en-US" altLang="zh-CN" sz="2400" dirty="0">
                <a:latin typeface="Calibri Light" charset="0"/>
                <a:ea typeface="Calibri Light" charset="0"/>
                <a:cs typeface="Calibri Light" charset="0"/>
              </a:rPr>
              <a:t>Unity Version</a:t>
            </a:r>
          </a:p>
          <a:p>
            <a:pPr marL="514350" indent="-514350">
              <a:buFont typeface="+mj-lt"/>
              <a:buAutoNum type="arabicPeriod"/>
            </a:pPr>
            <a:r>
              <a:rPr kumimoji="1" lang="en-US" altLang="zh-CN" sz="2400" dirty="0">
                <a:latin typeface="Calibri Light" charset="0"/>
                <a:ea typeface="Calibri Light" charset="0"/>
                <a:cs typeface="Calibri Light" charset="0"/>
              </a:rPr>
              <a:t>Hardware</a:t>
            </a:r>
          </a:p>
          <a:p>
            <a:pPr marL="514350" indent="-514350">
              <a:buFont typeface="+mj-lt"/>
              <a:buAutoNum type="arabicPeriod"/>
            </a:pPr>
            <a:r>
              <a:rPr kumimoji="1" lang="en-US" altLang="zh-CN" sz="2400" dirty="0">
                <a:latin typeface="Calibri Light" charset="0"/>
                <a:ea typeface="Calibri Light" charset="0"/>
                <a:cs typeface="Calibri Light" charset="0"/>
              </a:rPr>
              <a:t>Accuracy</a:t>
            </a:r>
          </a:p>
          <a:p>
            <a:pPr marL="514350" indent="-514350">
              <a:buFont typeface="+mj-lt"/>
              <a:buAutoNum type="arabicPeriod"/>
            </a:pPr>
            <a:r>
              <a:rPr kumimoji="1" lang="en-US" altLang="zh-CN" sz="2400" dirty="0">
                <a:latin typeface="Calibri Light" charset="0"/>
                <a:ea typeface="Calibri Light" charset="0"/>
                <a:cs typeface="Calibri Light" charset="0"/>
              </a:rPr>
              <a:t>Latency</a:t>
            </a:r>
            <a:endParaRPr kumimoji="1" lang="zh-CN" altLang="en-US" sz="2400" dirty="0">
              <a:latin typeface="Calibri Light" charset="0"/>
              <a:ea typeface="Calibri Light" charset="0"/>
              <a:cs typeface="Calibri Light"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099" y="3750074"/>
            <a:ext cx="7468838" cy="16383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r="54360"/>
          <a:stretch/>
        </p:blipFill>
        <p:spPr>
          <a:xfrm>
            <a:off x="6601521" y="1825625"/>
            <a:ext cx="4099933" cy="1660686"/>
          </a:xfrm>
          <a:prstGeom prst="rect">
            <a:avLst/>
          </a:prstGeom>
        </p:spPr>
      </p:pic>
    </p:spTree>
    <p:extLst>
      <p:ext uri="{BB962C8B-B14F-4D97-AF65-F5344CB8AC3E}">
        <p14:creationId xmlns:p14="http://schemas.microsoft.com/office/powerpoint/2010/main" val="336943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LSHAPE_TB_00000000000000000000000000000000_LeftEndCaps" hidden="1"/>
          <p:cNvSpPr/>
          <p:nvPr>
            <p:custDataLst>
              <p:tags r:id="rId2"/>
            </p:custDataLst>
          </p:nvPr>
        </p:nvSpPr>
        <p:spPr>
          <a:xfrm>
            <a:off x="317500" y="3162300"/>
            <a:ext cx="482600" cy="228600"/>
          </a:xfrm>
          <a:prstGeom prst="rect">
            <a:avLst/>
          </a:prstGeom>
          <a:noFill/>
        </p:spPr>
        <p:txBody>
          <a:bodyPr vert="horz" wrap="none" lIns="0" tIns="0" rIns="0" bIns="0" rtlCol="0" anchor="ctr" anchorCtr="0">
            <a:spAutoFit/>
          </a:bodyPr>
          <a:lstStyle/>
          <a:p>
            <a:pPr algn="ctr"/>
            <a:r>
              <a:rPr lang="en-US" sz="1600" b="1" i="0" u="none">
                <a:solidFill>
                  <a:srgbClr val="8784C7">
                    <a:alpha val="100000"/>
                  </a:srgbClr>
                </a:solidFill>
                <a:latin typeface="Arial" panose="02040604050505020304" pitchFamily="18" charset="0"/>
              </a:rPr>
              <a:t>2019</a:t>
            </a:r>
          </a:p>
        </p:txBody>
      </p:sp>
      <p:sp>
        <p:nvSpPr>
          <p:cNvPr id="11" name="OTLSHAPE_TB_00000000000000000000000000000000_RightEndCaps" hidden="1"/>
          <p:cNvSpPr/>
          <p:nvPr>
            <p:custDataLst>
              <p:tags r:id="rId3"/>
            </p:custDataLst>
          </p:nvPr>
        </p:nvSpPr>
        <p:spPr>
          <a:xfrm>
            <a:off x="11391900" y="3162300"/>
            <a:ext cx="482600" cy="228600"/>
          </a:xfrm>
          <a:prstGeom prst="rect">
            <a:avLst/>
          </a:prstGeom>
          <a:noFill/>
        </p:spPr>
        <p:txBody>
          <a:bodyPr vert="horz" wrap="none" lIns="0" tIns="0" rIns="0" bIns="0" rtlCol="0" anchor="ctr" anchorCtr="0">
            <a:spAutoFit/>
          </a:bodyPr>
          <a:lstStyle/>
          <a:p>
            <a:pPr algn="ctr"/>
            <a:r>
              <a:rPr lang="en-US" sz="1600" b="1" i="0" u="none">
                <a:solidFill>
                  <a:srgbClr val="8784C7">
                    <a:alpha val="100000"/>
                  </a:srgbClr>
                </a:solidFill>
                <a:latin typeface="Arial" panose="02040604050505020304" pitchFamily="18" charset="0"/>
              </a:rPr>
              <a:t>2019</a:t>
            </a:r>
          </a:p>
        </p:txBody>
      </p:sp>
      <p:sp>
        <p:nvSpPr>
          <p:cNvPr id="13" name="OTLSHAPE_TB_00000000000000000000000000000000_ElapsedTime" hidden="1"/>
          <p:cNvSpPr/>
          <p:nvPr>
            <p:custDataLst>
              <p:tags r:id="rId4"/>
            </p:custDataLst>
          </p:nvPr>
        </p:nvSpPr>
        <p:spPr>
          <a:xfrm>
            <a:off x="0" y="3467100"/>
            <a:ext cx="0" cy="0"/>
          </a:xfrm>
          <a:prstGeom prst="roundRect">
            <a:avLst>
              <a:gd name="adj" fmla="val 100000"/>
            </a:avLst>
          </a:prstGeom>
          <a:solidFill>
            <a:srgbClr val="FF0000">
              <a:alpha val="30000"/>
            </a:srgbClr>
          </a:solidFill>
        </p:spPr>
      </p:sp>
      <p:sp>
        <p:nvSpPr>
          <p:cNvPr id="42" name="OTLSHAPE_M_93444f4eaf0f4a1ca678258e6f56a04c_Date" hidden="1"/>
          <p:cNvSpPr/>
          <p:nvPr>
            <p:custDataLst>
              <p:tags r:id="rId5"/>
            </p:custDataLst>
          </p:nvPr>
        </p:nvSpPr>
        <p:spPr>
          <a:xfrm>
            <a:off x="1066800" y="2882900"/>
            <a:ext cx="0" cy="0"/>
          </a:xfrm>
          <a:prstGeom prst="rect">
            <a:avLst/>
          </a:prstGeom>
          <a:noFill/>
        </p:spPr>
        <p:txBody>
          <a:bodyPr vert="horz" wrap="square" lIns="0" tIns="0" rIns="0" bIns="0" rtlCol="0" anchor="ctr" anchorCtr="0">
            <a:spAutoFit/>
          </a:bodyPr>
          <a:lstStyle/>
          <a:p>
            <a:pPr algn="ctr"/>
            <a:r>
              <a:rPr lang="en-US" sz="900" b="0" i="0" u="none">
                <a:solidFill>
                  <a:srgbClr val="AD84C6">
                    <a:alpha val="100000"/>
                  </a:srgbClr>
                </a:solidFill>
                <a:latin typeface="Arial" panose="02040604050505020304" pitchFamily="18" charset="0"/>
              </a:rPr>
              <a:t>Feb 12</a:t>
            </a:r>
          </a:p>
        </p:txBody>
      </p:sp>
      <p:sp>
        <p:nvSpPr>
          <p:cNvPr id="57" name="OTLSHAPE_M_b985d9e6cce6497584bc68ee6d073def_Date" hidden="1"/>
          <p:cNvSpPr/>
          <p:nvPr>
            <p:custDataLst>
              <p:tags r:id="rId6"/>
            </p:custDataLst>
          </p:nvPr>
        </p:nvSpPr>
        <p:spPr>
          <a:xfrm>
            <a:off x="3517900" y="3670300"/>
            <a:ext cx="0" cy="0"/>
          </a:xfrm>
          <a:prstGeom prst="rect">
            <a:avLst/>
          </a:prstGeom>
          <a:noFill/>
        </p:spPr>
        <p:txBody>
          <a:bodyPr vert="horz" wrap="square" lIns="0" tIns="0" rIns="0" bIns="0" rtlCol="0" anchor="ctr" anchorCtr="0">
            <a:spAutoFit/>
          </a:bodyPr>
          <a:lstStyle/>
          <a:p>
            <a:pPr algn="ctr"/>
            <a:r>
              <a:rPr lang="en-US" sz="900" b="0" i="0" u="none">
                <a:solidFill>
                  <a:srgbClr val="AD84C6">
                    <a:alpha val="100000"/>
                  </a:srgbClr>
                </a:solidFill>
                <a:latin typeface="Arial" panose="02040604050505020304" pitchFamily="18" charset="0"/>
              </a:rPr>
              <a:t>Mar 5</a:t>
            </a:r>
          </a:p>
        </p:txBody>
      </p:sp>
      <p:sp>
        <p:nvSpPr>
          <p:cNvPr id="60" name="OTLSHAPE_M_8931f7deafc349a097fc33042eb219b4_Date" hidden="1"/>
          <p:cNvSpPr/>
          <p:nvPr>
            <p:custDataLst>
              <p:tags r:id="rId7"/>
            </p:custDataLst>
          </p:nvPr>
        </p:nvSpPr>
        <p:spPr>
          <a:xfrm>
            <a:off x="7493000" y="3670300"/>
            <a:ext cx="0" cy="0"/>
          </a:xfrm>
          <a:prstGeom prst="rect">
            <a:avLst/>
          </a:prstGeom>
          <a:noFill/>
        </p:spPr>
        <p:txBody>
          <a:bodyPr vert="horz" wrap="square" lIns="0" tIns="0" rIns="0" bIns="0" rtlCol="0" anchor="ctr" anchorCtr="0">
            <a:spAutoFit/>
          </a:bodyPr>
          <a:lstStyle/>
          <a:p>
            <a:pPr algn="ctr"/>
            <a:r>
              <a:rPr lang="en-US" sz="900" b="0" i="0" u="none">
                <a:solidFill>
                  <a:srgbClr val="AD84C6">
                    <a:alpha val="100000"/>
                  </a:srgbClr>
                </a:solidFill>
                <a:latin typeface="Arial" panose="02040604050505020304" pitchFamily="18" charset="0"/>
              </a:rPr>
              <a:t>Apr 8</a:t>
            </a:r>
          </a:p>
        </p:txBody>
      </p:sp>
      <p:sp>
        <p:nvSpPr>
          <p:cNvPr id="63" name="OTLSHAPE_M_6b245be7e2ae4c00aefefd60f4701ac2_Date" hidden="1"/>
          <p:cNvSpPr/>
          <p:nvPr>
            <p:custDataLst>
              <p:tags r:id="rId8"/>
            </p:custDataLst>
          </p:nvPr>
        </p:nvSpPr>
        <p:spPr>
          <a:xfrm>
            <a:off x="10299700" y="3670300"/>
            <a:ext cx="0" cy="0"/>
          </a:xfrm>
          <a:prstGeom prst="rect">
            <a:avLst/>
          </a:prstGeom>
          <a:noFill/>
        </p:spPr>
        <p:txBody>
          <a:bodyPr vert="horz" wrap="square" lIns="0" tIns="0" rIns="0" bIns="0" rtlCol="0" anchor="ctr" anchorCtr="0">
            <a:spAutoFit/>
          </a:bodyPr>
          <a:lstStyle/>
          <a:p>
            <a:pPr algn="ctr"/>
            <a:r>
              <a:rPr lang="en-US" sz="900" b="0" i="0" u="none">
                <a:solidFill>
                  <a:srgbClr val="AD84C6">
                    <a:alpha val="100000"/>
                  </a:srgbClr>
                </a:solidFill>
                <a:latin typeface="Arial" panose="02040604050505020304" pitchFamily="18" charset="0"/>
              </a:rPr>
              <a:t>May 2</a:t>
            </a:r>
          </a:p>
        </p:txBody>
      </p:sp>
      <p:graphicFrame>
        <p:nvGraphicFramePr>
          <p:cNvPr id="2" name="Table 1">
            <a:extLst>
              <a:ext uri="{FF2B5EF4-FFF2-40B4-BE49-F238E27FC236}">
                <a16:creationId xmlns:a16="http://schemas.microsoft.com/office/drawing/2014/main" id="{64FDE957-059D-4D4E-8DE0-E9572581E092}"/>
              </a:ext>
            </a:extLst>
          </p:cNvPr>
          <p:cNvGraphicFramePr>
            <a:graphicFrameLocks noGrp="1"/>
          </p:cNvGraphicFramePr>
          <p:nvPr>
            <p:extLst>
              <p:ext uri="{D42A27DB-BD31-4B8C-83A1-F6EECF244321}">
                <p14:modId xmlns:p14="http://schemas.microsoft.com/office/powerpoint/2010/main" val="954173324"/>
              </p:ext>
            </p:extLst>
          </p:nvPr>
        </p:nvGraphicFramePr>
        <p:xfrm>
          <a:off x="890237" y="1637189"/>
          <a:ext cx="10110704" cy="3444240"/>
        </p:xfrm>
        <a:graphic>
          <a:graphicData uri="http://schemas.openxmlformats.org/drawingml/2006/table">
            <a:tbl>
              <a:tblPr firstRow="1" bandRow="1">
                <a:tableStyleId>{5C22544A-7EE6-4342-B048-85BDC9FD1C3A}</a:tableStyleId>
              </a:tblPr>
              <a:tblGrid>
                <a:gridCol w="6659137">
                  <a:extLst>
                    <a:ext uri="{9D8B030D-6E8A-4147-A177-3AD203B41FA5}">
                      <a16:colId xmlns:a16="http://schemas.microsoft.com/office/drawing/2014/main" val="2360595641"/>
                    </a:ext>
                  </a:extLst>
                </a:gridCol>
                <a:gridCol w="3451567">
                  <a:extLst>
                    <a:ext uri="{9D8B030D-6E8A-4147-A177-3AD203B41FA5}">
                      <a16:colId xmlns:a16="http://schemas.microsoft.com/office/drawing/2014/main" val="2332573839"/>
                    </a:ext>
                  </a:extLst>
                </a:gridCol>
              </a:tblGrid>
              <a:tr h="495828">
                <a:tc>
                  <a:txBody>
                    <a:bodyPr/>
                    <a:lstStyle/>
                    <a:p>
                      <a:r>
                        <a:rPr lang="en-US" sz="2800" b="0" i="0" dirty="0">
                          <a:latin typeface="Calibri Light" charset="0"/>
                          <a:ea typeface="Calibri Light" charset="0"/>
                          <a:cs typeface="Calibri Light" charset="0"/>
                        </a:rPr>
                        <a:t>Milestones</a:t>
                      </a:r>
                    </a:p>
                  </a:txBody>
                  <a:tcPr/>
                </a:tc>
                <a:tc>
                  <a:txBody>
                    <a:bodyPr/>
                    <a:lstStyle/>
                    <a:p>
                      <a:r>
                        <a:rPr lang="en-US" sz="2800" b="0" i="0" dirty="0">
                          <a:latin typeface="Calibri Light" charset="0"/>
                          <a:ea typeface="Calibri Light" charset="0"/>
                          <a:cs typeface="Calibri Light" charset="0"/>
                        </a:rPr>
                        <a:t>Date</a:t>
                      </a:r>
                    </a:p>
                  </a:txBody>
                  <a:tcPr/>
                </a:tc>
                <a:extLst>
                  <a:ext uri="{0D108BD9-81ED-4DB2-BD59-A6C34878D82A}">
                    <a16:rowId xmlns:a16="http://schemas.microsoft.com/office/drawing/2014/main" val="2971782689"/>
                  </a:ext>
                </a:extLst>
              </a:tr>
              <a:tr h="341417">
                <a:tc>
                  <a:txBody>
                    <a:bodyPr/>
                    <a:lstStyle/>
                    <a:p>
                      <a:r>
                        <a:rPr lang="en-US" b="0" i="0" dirty="0">
                          <a:latin typeface="Calibri Light" charset="0"/>
                          <a:ea typeface="Calibri Light" charset="0"/>
                          <a:cs typeface="Calibri Light" charset="0"/>
                        </a:rPr>
                        <a:t>Segmentation and 3D</a:t>
                      </a:r>
                      <a:r>
                        <a:rPr lang="en-US" b="0" i="0" baseline="0" dirty="0">
                          <a:latin typeface="Calibri Light" charset="0"/>
                          <a:ea typeface="Calibri Light" charset="0"/>
                          <a:cs typeface="Calibri Light" charset="0"/>
                        </a:rPr>
                        <a:t> reconstruction </a:t>
                      </a:r>
                      <a:r>
                        <a:rPr lang="en-US" b="0" i="0" dirty="0">
                          <a:latin typeface="Calibri Light" charset="0"/>
                          <a:ea typeface="Calibri Light" charset="0"/>
                          <a:cs typeface="Calibri Light" charset="0"/>
                        </a:rPr>
                        <a:t>of Skull and Ventricle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charset="0"/>
                          <a:ea typeface="Calibri Light" charset="0"/>
                          <a:cs typeface="Calibri Light" charset="0"/>
                        </a:rPr>
                        <a:t>3/5</a:t>
                      </a:r>
                      <a:r>
                        <a:rPr lang="zh-CN" altLang="en-US" b="0" i="0" dirty="0">
                          <a:latin typeface="Calibri Light" charset="0"/>
                          <a:ea typeface="Calibri Light" charset="0"/>
                          <a:cs typeface="Calibri Light" charset="0"/>
                        </a:rPr>
                        <a:t>      </a:t>
                      </a:r>
                      <a:r>
                        <a:rPr lang="zh-CN" altLang="en-US" sz="1800" b="0" i="0" dirty="0">
                          <a:latin typeface="Calibri Light" charset="0"/>
                          <a:ea typeface="Calibri Light" charset="0"/>
                          <a:cs typeface="Calibri Light" charset="0"/>
                        </a:rPr>
                        <a:t>✔</a:t>
                      </a:r>
                      <a:endParaRPr lang="en-US" altLang="zh-CN" sz="1800" b="0" i="0" dirty="0">
                        <a:latin typeface="Calibri Light" charset="0"/>
                        <a:ea typeface="Calibri Light" charset="0"/>
                        <a:cs typeface="Calibri Light" charset="0"/>
                      </a:endParaRPr>
                    </a:p>
                  </a:txBody>
                  <a:tcPr/>
                </a:tc>
                <a:extLst>
                  <a:ext uri="{0D108BD9-81ED-4DB2-BD59-A6C34878D82A}">
                    <a16:rowId xmlns:a16="http://schemas.microsoft.com/office/drawing/2014/main" val="3852068188"/>
                  </a:ext>
                </a:extLst>
              </a:tr>
              <a:tr h="341417">
                <a:tc>
                  <a:txBody>
                    <a:bodyPr/>
                    <a:lstStyle/>
                    <a:p>
                      <a:r>
                        <a:rPr lang="en-US" b="0" i="0" dirty="0">
                          <a:latin typeface="Calibri Light" charset="0"/>
                          <a:ea typeface="Calibri Light" charset="0"/>
                          <a:cs typeface="Calibri Light" charset="0"/>
                        </a:rPr>
                        <a:t>Deploy Application to HoloLens</a:t>
                      </a:r>
                    </a:p>
                  </a:txBody>
                  <a:tcPr/>
                </a:tc>
                <a:tc>
                  <a:txBody>
                    <a:bodyPr/>
                    <a:lstStyle/>
                    <a:p>
                      <a:r>
                        <a:rPr lang="en-US" b="0" i="0" dirty="0">
                          <a:latin typeface="Calibri Light" charset="0"/>
                          <a:ea typeface="Calibri Light" charset="0"/>
                          <a:cs typeface="Calibri Light" charset="0"/>
                        </a:rPr>
                        <a:t>3/23</a:t>
                      </a:r>
                      <a:r>
                        <a:rPr lang="zh-CN" altLang="en-US" b="0" i="0" dirty="0">
                          <a:latin typeface="Calibri Light" charset="0"/>
                          <a:ea typeface="Calibri Light" charset="0"/>
                          <a:cs typeface="Calibri Light" charset="0"/>
                        </a:rPr>
                        <a:t>    </a:t>
                      </a:r>
                      <a:r>
                        <a:rPr lang="zh-CN" altLang="en-US" sz="1800" b="0" i="0" dirty="0">
                          <a:latin typeface="Calibri Light" charset="0"/>
                          <a:ea typeface="Calibri Light" charset="0"/>
                          <a:cs typeface="Calibri Light" charset="0"/>
                        </a:rPr>
                        <a:t>✔</a:t>
                      </a:r>
                      <a:endParaRPr lang="en-US" b="0" i="0" dirty="0">
                        <a:latin typeface="Calibri Light" charset="0"/>
                        <a:ea typeface="Calibri Light" charset="0"/>
                        <a:cs typeface="Calibri Light" charset="0"/>
                      </a:endParaRPr>
                    </a:p>
                  </a:txBody>
                  <a:tcPr/>
                </a:tc>
                <a:extLst>
                  <a:ext uri="{0D108BD9-81ED-4DB2-BD59-A6C34878D82A}">
                    <a16:rowId xmlns:a16="http://schemas.microsoft.com/office/drawing/2014/main" val="486188968"/>
                  </a:ext>
                </a:extLst>
              </a:tr>
              <a:tr h="34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charset="0"/>
                          <a:ea typeface="Calibri Light" charset="0"/>
                          <a:cs typeface="Calibri Light" charset="0"/>
                        </a:rPr>
                        <a:t>Navigation System Without-</a:t>
                      </a:r>
                      <a:r>
                        <a:rPr lang="en-US" altLang="zh-CN" b="0" i="0" dirty="0">
                          <a:latin typeface="Calibri Light" charset="0"/>
                          <a:ea typeface="Calibri Light" charset="0"/>
                          <a:cs typeface="Calibri Light" charset="0"/>
                        </a:rPr>
                        <a:t>MRI</a:t>
                      </a:r>
                      <a:r>
                        <a:rPr lang="en-US" b="0" i="0" dirty="0">
                          <a:latin typeface="Calibri Light" charset="0"/>
                          <a:ea typeface="Calibri Light" charset="0"/>
                          <a:cs typeface="Calibri Light" charset="0"/>
                        </a:rPr>
                        <a:t> Mode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charset="0"/>
                          <a:ea typeface="Calibri Light" charset="0"/>
                          <a:cs typeface="Calibri Light" charset="0"/>
                        </a:rPr>
                        <a:t>4/5</a:t>
                      </a:r>
                      <a:r>
                        <a:rPr lang="zh-CN" altLang="en-US" b="0" i="0" dirty="0">
                          <a:latin typeface="Calibri Light" charset="0"/>
                          <a:ea typeface="Calibri Light" charset="0"/>
                          <a:cs typeface="Calibri Light" charset="0"/>
                        </a:rPr>
                        <a:t>    </a:t>
                      </a:r>
                      <a:r>
                        <a:rPr lang="en-US" altLang="zh-CN" b="0" i="0" dirty="0">
                          <a:latin typeface="Calibri Light" charset="0"/>
                          <a:ea typeface="Calibri Light" charset="0"/>
                          <a:cs typeface="Calibri Light" charset="0"/>
                        </a:rPr>
                        <a:t>  </a:t>
                      </a:r>
                      <a:r>
                        <a:rPr lang="zh-CN" altLang="en-US" sz="1800" b="0" i="0" dirty="0">
                          <a:latin typeface="Calibri Light" charset="0"/>
                          <a:ea typeface="Calibri Light" charset="0"/>
                          <a:cs typeface="Calibri Light" charset="0"/>
                        </a:rPr>
                        <a:t>✔     </a:t>
                      </a:r>
                      <a:endParaRPr lang="en-US" altLang="zh-CN" sz="1800" b="0" i="0" dirty="0">
                        <a:latin typeface="Calibri Light" charset="0"/>
                        <a:ea typeface="Calibri Light" charset="0"/>
                        <a:cs typeface="Calibri Light" charset="0"/>
                      </a:endParaRPr>
                    </a:p>
                  </a:txBody>
                  <a:tcPr/>
                </a:tc>
                <a:extLst>
                  <a:ext uri="{0D108BD9-81ED-4DB2-BD59-A6C34878D82A}">
                    <a16:rowId xmlns:a16="http://schemas.microsoft.com/office/drawing/2014/main" val="10003"/>
                  </a:ext>
                </a:extLst>
              </a:tr>
              <a:tr h="34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charset="0"/>
                          <a:ea typeface="Calibri Light" charset="0"/>
                          <a:cs typeface="Calibri Light" charset="0"/>
                        </a:rPr>
                        <a:t>Navigation System With-</a:t>
                      </a:r>
                      <a:r>
                        <a:rPr lang="en-US" altLang="zh-CN" b="0" i="0" dirty="0">
                          <a:latin typeface="Calibri Light" charset="0"/>
                          <a:ea typeface="Calibri Light" charset="0"/>
                          <a:cs typeface="Calibri Light" charset="0"/>
                        </a:rPr>
                        <a:t>MRI</a:t>
                      </a:r>
                      <a:r>
                        <a:rPr lang="en-US" b="0" i="0" dirty="0">
                          <a:latin typeface="Calibri Light" charset="0"/>
                          <a:ea typeface="Calibri Light" charset="0"/>
                          <a:cs typeface="Calibri Light" charset="0"/>
                        </a:rPr>
                        <a:t> Mode</a:t>
                      </a:r>
                    </a:p>
                  </a:txBody>
                  <a:tcPr/>
                </a:tc>
                <a:tc>
                  <a:txBody>
                    <a:bodyPr/>
                    <a:lstStyle/>
                    <a:p>
                      <a:r>
                        <a:rPr lang="en-US" b="0" i="0" dirty="0">
                          <a:latin typeface="Calibri Light" charset="0"/>
                          <a:ea typeface="Calibri Light" charset="0"/>
                          <a:cs typeface="Calibri Light" charset="0"/>
                        </a:rPr>
                        <a:t>4/10</a:t>
                      </a:r>
                      <a:r>
                        <a:rPr lang="zh-CN" altLang="en-US" b="0" i="0" dirty="0">
                          <a:latin typeface="Calibri Light" charset="0"/>
                          <a:ea typeface="Calibri Light" charset="0"/>
                          <a:cs typeface="Calibri Light" charset="0"/>
                        </a:rPr>
                        <a:t>    </a:t>
                      </a:r>
                      <a:r>
                        <a:rPr lang="zh-CN" altLang="en-US" sz="1800" b="0" i="0" dirty="0">
                          <a:latin typeface="Calibri Light" charset="0"/>
                          <a:ea typeface="Calibri Light" charset="0"/>
                          <a:cs typeface="Calibri Light" charset="0"/>
                        </a:rPr>
                        <a:t>✔</a:t>
                      </a:r>
                      <a:endParaRPr lang="en-US" b="0" i="0" dirty="0">
                        <a:latin typeface="Calibri Light" charset="0"/>
                        <a:ea typeface="Calibri Light" charset="0"/>
                        <a:cs typeface="Calibri Light" charset="0"/>
                      </a:endParaRPr>
                    </a:p>
                  </a:txBody>
                  <a:tcPr/>
                </a:tc>
                <a:extLst>
                  <a:ext uri="{0D108BD9-81ED-4DB2-BD59-A6C34878D82A}">
                    <a16:rowId xmlns:a16="http://schemas.microsoft.com/office/drawing/2014/main" val="10004"/>
                  </a:ext>
                </a:extLst>
              </a:tr>
              <a:tr h="341417">
                <a:tc>
                  <a:txBody>
                    <a:bodyPr/>
                    <a:lstStyle/>
                    <a:p>
                      <a:r>
                        <a:rPr lang="en-US" b="0" i="0" dirty="0">
                          <a:latin typeface="Calibri Light" charset="0"/>
                          <a:ea typeface="Calibri Light" charset="0"/>
                          <a:cs typeface="Calibri Light" charset="0"/>
                        </a:rPr>
                        <a:t>ZED Camera Calibration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charset="0"/>
                          <a:ea typeface="Calibri Light" charset="0"/>
                          <a:cs typeface="Calibri Light" charset="0"/>
                        </a:rPr>
                        <a:t>4/13</a:t>
                      </a:r>
                      <a:r>
                        <a:rPr lang="zh-CN" altLang="en-US" b="0" i="0" dirty="0">
                          <a:latin typeface="Calibri Light" charset="0"/>
                          <a:ea typeface="Calibri Light" charset="0"/>
                          <a:cs typeface="Calibri Light" charset="0"/>
                        </a:rPr>
                        <a:t>    </a:t>
                      </a:r>
                      <a:r>
                        <a:rPr lang="zh-CN" altLang="en-US" sz="1800" b="0" i="0" dirty="0">
                          <a:latin typeface="Calibri Light" charset="0"/>
                          <a:ea typeface="Calibri Light" charset="0"/>
                          <a:cs typeface="Calibri Light" charset="0"/>
                        </a:rPr>
                        <a:t>✔</a:t>
                      </a:r>
                      <a:r>
                        <a:rPr lang="zh-CN" altLang="en-US" sz="1800" b="0" i="0" baseline="0" dirty="0">
                          <a:latin typeface="Calibri Light" charset="0"/>
                          <a:ea typeface="Calibri Light" charset="0"/>
                          <a:cs typeface="Calibri Light" charset="0"/>
                        </a:rPr>
                        <a:t>    </a:t>
                      </a:r>
                      <a:endParaRPr lang="en-US" altLang="zh-CN" b="0" i="0" dirty="0">
                        <a:latin typeface="Calibri Light" charset="0"/>
                        <a:ea typeface="Calibri Light" charset="0"/>
                        <a:cs typeface="Calibri Light" charset="0"/>
                      </a:endParaRPr>
                    </a:p>
                  </a:txBody>
                  <a:tcPr/>
                </a:tc>
                <a:extLst>
                  <a:ext uri="{0D108BD9-81ED-4DB2-BD59-A6C34878D82A}">
                    <a16:rowId xmlns:a16="http://schemas.microsoft.com/office/drawing/2014/main" val="2406642432"/>
                  </a:ext>
                </a:extLst>
              </a:tr>
              <a:tr h="341417">
                <a:tc>
                  <a:txBody>
                    <a:bodyPr/>
                    <a:lstStyle/>
                    <a:p>
                      <a:r>
                        <a:rPr lang="en-US" b="0" i="0" dirty="0">
                          <a:latin typeface="Calibri Light" charset="0"/>
                          <a:ea typeface="Calibri Light" charset="0"/>
                          <a:cs typeface="Calibri Light" charset="0"/>
                        </a:rPr>
                        <a:t>Catheter Tracking</a:t>
                      </a:r>
                    </a:p>
                  </a:txBody>
                  <a:tcPr/>
                </a:tc>
                <a:tc>
                  <a:txBody>
                    <a:bodyPr/>
                    <a:lstStyle/>
                    <a:p>
                      <a:r>
                        <a:rPr lang="en-US" b="0" i="0" dirty="0">
                          <a:latin typeface="Calibri Light" charset="0"/>
                          <a:ea typeface="Calibri Light" charset="0"/>
                          <a:cs typeface="Calibri Light" charset="0"/>
                        </a:rPr>
                        <a:t>5/</a:t>
                      </a:r>
                      <a:r>
                        <a:rPr lang="en-US" altLang="zh-CN" b="0" i="0" dirty="0">
                          <a:latin typeface="Calibri Light" charset="0"/>
                          <a:ea typeface="Calibri Light" charset="0"/>
                          <a:cs typeface="Calibri Light" charset="0"/>
                        </a:rPr>
                        <a:t>3</a:t>
                      </a:r>
                      <a:endParaRPr lang="en-US" b="0" i="0" dirty="0">
                        <a:latin typeface="Calibri Light" charset="0"/>
                        <a:ea typeface="Calibri Light" charset="0"/>
                        <a:cs typeface="Calibri Light" charset="0"/>
                      </a:endParaRPr>
                    </a:p>
                  </a:txBody>
                  <a:tcPr/>
                </a:tc>
                <a:extLst>
                  <a:ext uri="{0D108BD9-81ED-4DB2-BD59-A6C34878D82A}">
                    <a16:rowId xmlns:a16="http://schemas.microsoft.com/office/drawing/2014/main" val="529150204"/>
                  </a:ext>
                </a:extLst>
              </a:tr>
              <a:tr h="341417">
                <a:tc>
                  <a:txBody>
                    <a:bodyPr/>
                    <a:lstStyle/>
                    <a:p>
                      <a:r>
                        <a:rPr lang="en-US" b="0" i="0" dirty="0">
                          <a:latin typeface="Calibri Light" charset="0"/>
                          <a:ea typeface="Calibri Light" charset="0"/>
                          <a:cs typeface="Calibri Light" charset="0"/>
                        </a:rPr>
                        <a:t>Evaluation of Performance with Skull</a:t>
                      </a:r>
                      <a:r>
                        <a:rPr lang="en-US" b="0" i="0" baseline="0" dirty="0">
                          <a:latin typeface="Calibri Light" charset="0"/>
                          <a:ea typeface="Calibri Light" charset="0"/>
                          <a:cs typeface="Calibri Light" charset="0"/>
                        </a:rPr>
                        <a:t> Phantom</a:t>
                      </a:r>
                      <a:endParaRPr lang="en-US" b="0" i="0" dirty="0">
                        <a:latin typeface="Calibri Light" charset="0"/>
                        <a:ea typeface="Calibri Light" charset="0"/>
                        <a:cs typeface="Calibri Light" charset="0"/>
                      </a:endParaRPr>
                    </a:p>
                  </a:txBody>
                  <a:tcPr/>
                </a:tc>
                <a:tc>
                  <a:txBody>
                    <a:bodyPr/>
                    <a:lstStyle/>
                    <a:p>
                      <a:r>
                        <a:rPr lang="en-US" b="0" i="0" dirty="0">
                          <a:latin typeface="Calibri Light" charset="0"/>
                          <a:ea typeface="Calibri Light" charset="0"/>
                          <a:cs typeface="Calibri Light" charset="0"/>
                        </a:rPr>
                        <a:t>5/6</a:t>
                      </a:r>
                    </a:p>
                  </a:txBody>
                  <a:tcPr/>
                </a:tc>
                <a:extLst>
                  <a:ext uri="{0D108BD9-81ED-4DB2-BD59-A6C34878D82A}">
                    <a16:rowId xmlns:a16="http://schemas.microsoft.com/office/drawing/2014/main" val="10007"/>
                  </a:ext>
                </a:extLst>
              </a:tr>
              <a:tr h="341417">
                <a:tc>
                  <a:txBody>
                    <a:bodyPr/>
                    <a:lstStyle/>
                    <a:p>
                      <a:r>
                        <a:rPr lang="en-US" b="0" i="0" dirty="0">
                          <a:latin typeface="Calibri Light" charset="0"/>
                          <a:ea typeface="Calibri Light" charset="0"/>
                          <a:cs typeface="Calibri Light" charset="0"/>
                        </a:rPr>
                        <a:t>Final Report and Poster</a:t>
                      </a:r>
                    </a:p>
                  </a:txBody>
                  <a:tcPr/>
                </a:tc>
                <a:tc>
                  <a:txBody>
                    <a:bodyPr/>
                    <a:lstStyle/>
                    <a:p>
                      <a:r>
                        <a:rPr lang="en-US" b="0" i="0" dirty="0">
                          <a:latin typeface="Calibri Light" charset="0"/>
                          <a:ea typeface="Calibri Light" charset="0"/>
                          <a:cs typeface="Calibri Light" charset="0"/>
                        </a:rPr>
                        <a:t>5/9</a:t>
                      </a:r>
                    </a:p>
                  </a:txBody>
                  <a:tcPr/>
                </a:tc>
                <a:extLst>
                  <a:ext uri="{0D108BD9-81ED-4DB2-BD59-A6C34878D82A}">
                    <a16:rowId xmlns:a16="http://schemas.microsoft.com/office/drawing/2014/main" val="10008"/>
                  </a:ext>
                </a:extLst>
              </a:tr>
            </a:tbl>
          </a:graphicData>
        </a:graphic>
      </p:graphicFrame>
      <p:sp>
        <p:nvSpPr>
          <p:cNvPr id="3" name="文本框 2"/>
          <p:cNvSpPr txBox="1"/>
          <p:nvPr/>
        </p:nvSpPr>
        <p:spPr>
          <a:xfrm>
            <a:off x="8543426" y="2897958"/>
            <a:ext cx="2783821" cy="646331"/>
          </a:xfrm>
          <a:prstGeom prst="rect">
            <a:avLst/>
          </a:prstGeom>
          <a:noFill/>
        </p:spPr>
        <p:txBody>
          <a:bodyPr wrap="square" rtlCol="0">
            <a:spAutoFit/>
          </a:bodyPr>
          <a:lstStyle/>
          <a:p>
            <a:r>
              <a:rPr kumimoji="1" lang="en-US" altLang="zh-CN" b="1" dirty="0">
                <a:solidFill>
                  <a:srgbClr val="FF0000"/>
                </a:solidFill>
              </a:rPr>
              <a:t>Implemented</a:t>
            </a:r>
            <a:r>
              <a:rPr kumimoji="1" lang="zh-CN" altLang="en-US" b="1" dirty="0">
                <a:solidFill>
                  <a:srgbClr val="FF0000"/>
                </a:solidFill>
              </a:rPr>
              <a:t>， </a:t>
            </a:r>
            <a:r>
              <a:rPr kumimoji="1" lang="en-US" altLang="zh-CN" b="1" dirty="0">
                <a:solidFill>
                  <a:srgbClr val="FF0000"/>
                </a:solidFill>
              </a:rPr>
              <a:t>but</a:t>
            </a:r>
            <a:r>
              <a:rPr kumimoji="1" lang="zh-CN" altLang="en-US" b="1" dirty="0">
                <a:solidFill>
                  <a:srgbClr val="FF0000"/>
                </a:solidFill>
              </a:rPr>
              <a:t> </a:t>
            </a:r>
            <a:r>
              <a:rPr kumimoji="1" lang="en-US" altLang="zh-CN" b="1" dirty="0">
                <a:solidFill>
                  <a:srgbClr val="FF0000"/>
                </a:solidFill>
              </a:rPr>
              <a:t>needed</a:t>
            </a:r>
            <a:r>
              <a:rPr kumimoji="1" lang="zh-CN" altLang="en-US" b="1" dirty="0">
                <a:solidFill>
                  <a:srgbClr val="FF0000"/>
                </a:solidFill>
              </a:rPr>
              <a:t> </a:t>
            </a:r>
            <a:r>
              <a:rPr kumimoji="1" lang="en-US" altLang="zh-CN" b="1" dirty="0">
                <a:solidFill>
                  <a:srgbClr val="FF0000"/>
                </a:solidFill>
              </a:rPr>
              <a:t>to</a:t>
            </a:r>
            <a:r>
              <a:rPr kumimoji="1" lang="zh-CN" altLang="en-US" b="1" dirty="0">
                <a:solidFill>
                  <a:srgbClr val="FF0000"/>
                </a:solidFill>
              </a:rPr>
              <a:t> </a:t>
            </a:r>
            <a:r>
              <a:rPr kumimoji="1" lang="en-US" altLang="zh-CN" b="1" dirty="0">
                <a:solidFill>
                  <a:srgbClr val="FF0000"/>
                </a:solidFill>
              </a:rPr>
              <a:t>be</a:t>
            </a:r>
            <a:r>
              <a:rPr kumimoji="1" lang="zh-CN" altLang="en-US" b="1" dirty="0">
                <a:solidFill>
                  <a:srgbClr val="FF0000"/>
                </a:solidFill>
              </a:rPr>
              <a:t> </a:t>
            </a:r>
            <a:r>
              <a:rPr kumimoji="1" lang="en-US" altLang="zh-CN" b="1" dirty="0">
                <a:solidFill>
                  <a:srgbClr val="FF0000"/>
                </a:solidFill>
              </a:rPr>
              <a:t>optimized</a:t>
            </a:r>
            <a:endParaRPr kumimoji="1" lang="zh-CN" altLang="en-US" b="1" dirty="0">
              <a:solidFill>
                <a:srgbClr val="FF0000"/>
              </a:solidFill>
            </a:endParaRPr>
          </a:p>
        </p:txBody>
      </p:sp>
      <p:sp>
        <p:nvSpPr>
          <p:cNvPr id="4" name="矩形 3"/>
          <p:cNvSpPr/>
          <p:nvPr/>
        </p:nvSpPr>
        <p:spPr>
          <a:xfrm>
            <a:off x="8565728" y="3622348"/>
            <a:ext cx="2435213" cy="369332"/>
          </a:xfrm>
          <a:prstGeom prst="rect">
            <a:avLst/>
          </a:prstGeom>
        </p:spPr>
        <p:txBody>
          <a:bodyPr wrap="square">
            <a:spAutoFit/>
          </a:bodyPr>
          <a:lstStyle/>
          <a:p>
            <a:r>
              <a:rPr kumimoji="1" lang="en-US" altLang="zh-CN" b="1" dirty="0">
                <a:solidFill>
                  <a:srgbClr val="FF0000"/>
                </a:solidFill>
              </a:rPr>
              <a:t>Need Tuning</a:t>
            </a:r>
            <a:endParaRPr kumimoji="1" lang="zh-CN" altLang="en-US" b="1" dirty="0">
              <a:solidFill>
                <a:srgbClr val="FF0000"/>
              </a:solidFill>
            </a:endParaRPr>
          </a:p>
        </p:txBody>
      </p:sp>
      <p:sp>
        <p:nvSpPr>
          <p:cNvPr id="5" name="矩形 4"/>
          <p:cNvSpPr/>
          <p:nvPr/>
        </p:nvSpPr>
        <p:spPr>
          <a:xfrm>
            <a:off x="890237" y="579192"/>
            <a:ext cx="2214004" cy="646331"/>
          </a:xfrm>
          <a:prstGeom prst="rect">
            <a:avLst/>
          </a:prstGeom>
        </p:spPr>
        <p:txBody>
          <a:bodyPr wrap="none">
            <a:spAutoFit/>
          </a:bodyPr>
          <a:lstStyle/>
          <a:p>
            <a:r>
              <a:rPr lang="en-US" altLang="zh-CN" sz="3600">
                <a:latin typeface="Calibri Light" charset="0"/>
                <a:ea typeface="Calibri Light" charset="0"/>
                <a:cs typeface="Calibri Light" charset="0"/>
              </a:rPr>
              <a:t>Milestones</a:t>
            </a:r>
            <a:endParaRPr lang="en-US" altLang="zh-CN" sz="3600" dirty="0">
              <a:latin typeface="Calibri Light" charset="0"/>
              <a:ea typeface="Calibri Light" charset="0"/>
              <a:cs typeface="Calibri Light" charset="0"/>
            </a:endParaRPr>
          </a:p>
        </p:txBody>
      </p:sp>
    </p:spTree>
    <p:custDataLst>
      <p:tags r:id="rId1"/>
    </p:custDataLst>
    <p:extLst>
      <p:ext uri="{BB962C8B-B14F-4D97-AF65-F5344CB8AC3E}">
        <p14:creationId xmlns:p14="http://schemas.microsoft.com/office/powerpoint/2010/main" val="1439313562"/>
      </p:ext>
      <p:ext uri="697abdf2-91f9-4683-b96b-edd0ea841b3a">
        <p14:creationId xmlns:p14="http://schemas.microsoft.com/office/powerpoint/2010/main" xmlns="" val="271479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BA74-145D-6A46-953F-145D5320F487}"/>
              </a:ext>
            </a:extLst>
          </p:cNvPr>
          <p:cNvSpPr>
            <a:spLocks noGrp="1"/>
          </p:cNvSpPr>
          <p:nvPr>
            <p:ph type="title"/>
          </p:nvPr>
        </p:nvSpPr>
        <p:spPr/>
        <p:txBody>
          <a:bodyPr/>
          <a:lstStyle/>
          <a:p>
            <a:r>
              <a:rPr lang="en-US" dirty="0">
                <a:latin typeface="Calibri Light" charset="0"/>
                <a:ea typeface="Calibri Light" charset="0"/>
                <a:cs typeface="Calibri Light" charset="0"/>
              </a:rPr>
              <a:t>Management Plan</a:t>
            </a:r>
          </a:p>
        </p:txBody>
      </p:sp>
      <p:sp>
        <p:nvSpPr>
          <p:cNvPr id="3" name="Content Placeholder 2">
            <a:extLst>
              <a:ext uri="{FF2B5EF4-FFF2-40B4-BE49-F238E27FC236}">
                <a16:creationId xmlns:a16="http://schemas.microsoft.com/office/drawing/2014/main" id="{A355C2CE-1304-EE4D-AC89-766949935383}"/>
              </a:ext>
            </a:extLst>
          </p:cNvPr>
          <p:cNvSpPr>
            <a:spLocks noGrp="1"/>
          </p:cNvSpPr>
          <p:nvPr>
            <p:ph idx="1"/>
          </p:nvPr>
        </p:nvSpPr>
        <p:spPr>
          <a:xfrm>
            <a:off x="6791658" y="1792172"/>
            <a:ext cx="5960490" cy="3336300"/>
          </a:xfrm>
        </p:spPr>
        <p:txBody>
          <a:bodyPr>
            <a:normAutofit fontScale="70000" lnSpcReduction="20000"/>
          </a:bodyPr>
          <a:lstStyle/>
          <a:p>
            <a:r>
              <a:rPr lang="en-US" dirty="0">
                <a:latin typeface="Calibri Light" charset="0"/>
                <a:ea typeface="Calibri Light" charset="0"/>
                <a:cs typeface="Calibri Light" charset="0"/>
              </a:rPr>
              <a:t>Weekly Meetings with mentors</a:t>
            </a:r>
          </a:p>
          <a:p>
            <a:pPr lvl="1">
              <a:buFont typeface="Wingdings" charset="2"/>
              <a:buChar char="Ø"/>
            </a:pPr>
            <a:r>
              <a:rPr lang="en-US" dirty="0">
                <a:latin typeface="Calibri Light" charset="0"/>
                <a:ea typeface="Calibri Light" charset="0"/>
                <a:cs typeface="Calibri Light" charset="0"/>
              </a:rPr>
              <a:t>Wednesdays 3 pm</a:t>
            </a:r>
          </a:p>
          <a:p>
            <a:pPr marL="457200" lvl="1" indent="0">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Team Meeting</a:t>
            </a:r>
          </a:p>
          <a:p>
            <a:pPr lvl="1">
              <a:buFont typeface="Wingdings" charset="2"/>
              <a:buChar char="Ø"/>
            </a:pPr>
            <a:r>
              <a:rPr lang="en-US" dirty="0">
                <a:latin typeface="Calibri Light" charset="0"/>
                <a:ea typeface="Calibri Light" charset="0"/>
                <a:cs typeface="Calibri Light" charset="0"/>
              </a:rPr>
              <a:t>Twice a week</a:t>
            </a:r>
            <a:r>
              <a:rPr lang="zh-CN" altLang="en-US" dirty="0">
                <a:latin typeface="Calibri Light" charset="0"/>
                <a:ea typeface="Calibri Light" charset="0"/>
                <a:cs typeface="Calibri Light" charset="0"/>
              </a:rPr>
              <a:t> </a:t>
            </a:r>
            <a:r>
              <a:rPr lang="en-US" altLang="zh-CN" dirty="0">
                <a:latin typeface="Calibri Light" charset="0"/>
                <a:ea typeface="Calibri Light" charset="0"/>
                <a:cs typeface="Calibri Light" charset="0"/>
              </a:rPr>
              <a:t>(Monday</a:t>
            </a:r>
            <a:r>
              <a:rPr lang="zh-CN" altLang="en-US" dirty="0">
                <a:latin typeface="Calibri Light" charset="0"/>
                <a:ea typeface="Calibri Light" charset="0"/>
                <a:cs typeface="Calibri Light" charset="0"/>
              </a:rPr>
              <a:t> </a:t>
            </a:r>
            <a:r>
              <a:rPr lang="en-US" altLang="zh-CN" dirty="0">
                <a:latin typeface="Calibri Light" charset="0"/>
                <a:ea typeface="Calibri Light" charset="0"/>
                <a:cs typeface="Calibri Light" charset="0"/>
              </a:rPr>
              <a:t>and</a:t>
            </a:r>
            <a:r>
              <a:rPr lang="zh-CN" altLang="en-US" dirty="0">
                <a:latin typeface="Calibri Light" charset="0"/>
                <a:ea typeface="Calibri Light" charset="0"/>
                <a:cs typeface="Calibri Light" charset="0"/>
              </a:rPr>
              <a:t> </a:t>
            </a:r>
            <a:r>
              <a:rPr lang="en-US" altLang="zh-CN" dirty="0">
                <a:latin typeface="Calibri Light" charset="0"/>
                <a:ea typeface="Calibri Light" charset="0"/>
                <a:cs typeface="Calibri Light" charset="0"/>
              </a:rPr>
              <a:t>Friday)</a:t>
            </a:r>
            <a:endParaRPr lang="en-US" dirty="0">
              <a:latin typeface="Calibri Light" charset="0"/>
              <a:ea typeface="Calibri Light" charset="0"/>
              <a:cs typeface="Calibri Light" charset="0"/>
            </a:endParaRPr>
          </a:p>
          <a:p>
            <a:pPr lvl="1">
              <a:buFont typeface="Wingdings" charset="2"/>
              <a:buChar char="Ø"/>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Code </a:t>
            </a:r>
          </a:p>
          <a:p>
            <a:pPr lvl="1">
              <a:buFont typeface="Wingdings" charset="2"/>
              <a:buChar char="Ø"/>
            </a:pPr>
            <a:r>
              <a:rPr lang="en-US" dirty="0">
                <a:latin typeface="Calibri Light" charset="0"/>
                <a:ea typeface="Calibri Light" charset="0"/>
                <a:cs typeface="Calibri Light" charset="0"/>
              </a:rPr>
              <a:t>GitHub repository</a:t>
            </a:r>
          </a:p>
          <a:p>
            <a:pPr lvl="1">
              <a:buFont typeface="Wingdings" charset="2"/>
              <a:buChar char="Ø"/>
            </a:pPr>
            <a:endParaRPr lang="en-US" dirty="0">
              <a:latin typeface="Calibri Light" charset="0"/>
              <a:ea typeface="Calibri Light" charset="0"/>
              <a:cs typeface="Calibri Light" charset="0"/>
            </a:endParaRPr>
          </a:p>
          <a:p>
            <a:r>
              <a:rPr lang="en-US" altLang="zh-CN" dirty="0">
                <a:latin typeface="Calibri Light" charset="0"/>
                <a:ea typeface="Calibri Light" charset="0"/>
                <a:cs typeface="Calibri Light" charset="0"/>
              </a:rPr>
              <a:t>Documentation,</a:t>
            </a:r>
            <a:r>
              <a:rPr lang="zh-CN" altLang="en-US" dirty="0">
                <a:latin typeface="Calibri Light" charset="0"/>
                <a:ea typeface="Calibri Light" charset="0"/>
                <a:cs typeface="Calibri Light" charset="0"/>
              </a:rPr>
              <a:t> </a:t>
            </a:r>
            <a:r>
              <a:rPr lang="en-US" dirty="0">
                <a:latin typeface="Calibri Light" charset="0"/>
                <a:ea typeface="Calibri Light" charset="0"/>
                <a:cs typeface="Calibri Light" charset="0"/>
              </a:rPr>
              <a:t>Data and Reports </a:t>
            </a:r>
          </a:p>
          <a:p>
            <a:pPr lvl="1">
              <a:buFont typeface="Wingdings" charset="2"/>
              <a:buChar char="Ø"/>
            </a:pPr>
            <a:r>
              <a:rPr lang="en-US" dirty="0">
                <a:latin typeface="Calibri Light" charset="0"/>
                <a:ea typeface="Calibri Light" charset="0"/>
                <a:cs typeface="Calibri Light" charset="0"/>
              </a:rPr>
              <a:t>JH Box</a:t>
            </a:r>
          </a:p>
          <a:p>
            <a:pPr lvl="1">
              <a:buFont typeface="Wingdings" charset="2"/>
              <a:buChar char="Ø"/>
            </a:pPr>
            <a:r>
              <a:rPr lang="en-US" dirty="0">
                <a:latin typeface="Calibri Light" charset="0"/>
                <a:ea typeface="Calibri Light" charset="0"/>
                <a:cs typeface="Calibri Light" charset="0"/>
              </a:rPr>
              <a:t>Course Wiki page</a:t>
            </a:r>
          </a:p>
        </p:txBody>
      </p:sp>
      <p:graphicFrame>
        <p:nvGraphicFramePr>
          <p:cNvPr id="4" name="表格 3"/>
          <p:cNvGraphicFramePr>
            <a:graphicFrameLocks noGrp="1"/>
          </p:cNvGraphicFramePr>
          <p:nvPr>
            <p:extLst/>
          </p:nvPr>
        </p:nvGraphicFramePr>
        <p:xfrm>
          <a:off x="838200" y="1792172"/>
          <a:ext cx="4993888" cy="3920907"/>
        </p:xfrm>
        <a:graphic>
          <a:graphicData uri="http://schemas.openxmlformats.org/drawingml/2006/table">
            <a:tbl>
              <a:tblPr firstRow="1" bandRow="1">
                <a:tableStyleId>{5C22544A-7EE6-4342-B048-85BDC9FD1C3A}</a:tableStyleId>
              </a:tblPr>
              <a:tblGrid>
                <a:gridCol w="1035205">
                  <a:extLst>
                    <a:ext uri="{9D8B030D-6E8A-4147-A177-3AD203B41FA5}">
                      <a16:colId xmlns:a16="http://schemas.microsoft.com/office/drawing/2014/main" val="20000"/>
                    </a:ext>
                  </a:extLst>
                </a:gridCol>
                <a:gridCol w="3958683">
                  <a:extLst>
                    <a:ext uri="{9D8B030D-6E8A-4147-A177-3AD203B41FA5}">
                      <a16:colId xmlns:a16="http://schemas.microsoft.com/office/drawing/2014/main" val="20001"/>
                    </a:ext>
                  </a:extLst>
                </a:gridCol>
              </a:tblGrid>
              <a:tr h="720507">
                <a:tc>
                  <a:txBody>
                    <a:bodyPr/>
                    <a:lstStyle/>
                    <a:p>
                      <a:endParaRPr lang="zh-CN" altLang="en-US" b="0" i="0" dirty="0">
                        <a:latin typeface="Calibri Light" charset="0"/>
                        <a:ea typeface="Calibri Light" charset="0"/>
                        <a:cs typeface="Calibri Light" charset="0"/>
                      </a:endParaRPr>
                    </a:p>
                  </a:txBody>
                  <a:tcPr/>
                </a:tc>
                <a:tc>
                  <a:txBody>
                    <a:bodyPr/>
                    <a:lstStyle/>
                    <a:p>
                      <a:r>
                        <a:rPr lang="en-US" altLang="zh-CN" b="0" i="0" dirty="0">
                          <a:latin typeface="Calibri Light" charset="0"/>
                          <a:ea typeface="Calibri Light" charset="0"/>
                          <a:cs typeface="Calibri Light" charset="0"/>
                        </a:rPr>
                        <a:t>Member</a:t>
                      </a:r>
                      <a:r>
                        <a:rPr lang="en-US" altLang="zh-CN" b="0" i="0" baseline="0" dirty="0">
                          <a:latin typeface="Calibri Light" charset="0"/>
                          <a:ea typeface="Calibri Light" charset="0"/>
                          <a:cs typeface="Calibri Light" charset="0"/>
                        </a:rPr>
                        <a:t> Responsibility</a:t>
                      </a:r>
                      <a:endParaRPr lang="zh-CN" altLang="en-US" b="0" i="0" dirty="0">
                        <a:latin typeface="Calibri Light" charset="0"/>
                        <a:ea typeface="Calibri Light" charset="0"/>
                        <a:cs typeface="Calibri Light" charset="0"/>
                      </a:endParaRPr>
                    </a:p>
                  </a:txBody>
                  <a:tcPr anchor="ctr"/>
                </a:tc>
                <a:extLst>
                  <a:ext uri="{0D108BD9-81ED-4DB2-BD59-A6C34878D82A}">
                    <a16:rowId xmlns:a16="http://schemas.microsoft.com/office/drawing/2014/main" val="10000"/>
                  </a:ext>
                </a:extLst>
              </a:tr>
              <a:tr h="1267585">
                <a:tc>
                  <a:txBody>
                    <a:bodyPr/>
                    <a:lstStyle/>
                    <a:p>
                      <a:pPr algn="ctr"/>
                      <a:r>
                        <a:rPr lang="en-US" altLang="zh-CN" b="0" i="0" dirty="0" err="1">
                          <a:latin typeface="Calibri Light" charset="0"/>
                          <a:ea typeface="Calibri Light" charset="0"/>
                          <a:cs typeface="Calibri Light" charset="0"/>
                        </a:rPr>
                        <a:t>Mingyi</a:t>
                      </a:r>
                      <a:endParaRPr lang="zh-CN" altLang="en-US" b="0" i="0" dirty="0">
                        <a:latin typeface="Calibri Light" charset="0"/>
                        <a:ea typeface="Calibri Light" charset="0"/>
                        <a:cs typeface="Calibri Light" charset="0"/>
                      </a:endParaRPr>
                    </a:p>
                  </a:txBody>
                  <a:tcPr anchor="ctr"/>
                </a:tc>
                <a:tc>
                  <a:txBody>
                    <a:bodyPr/>
                    <a:lstStyle/>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Segmentation and Reconstruction</a:t>
                      </a:r>
                      <a:endParaRPr lang="en-US" altLang="zh-CN" sz="1800" b="0" i="0" kern="1200" baseline="0" dirty="0">
                        <a:solidFill>
                          <a:schemeClr val="dk1"/>
                        </a:solidFill>
                        <a:latin typeface="Calibri Light" charset="0"/>
                        <a:ea typeface="Calibri Light" charset="0"/>
                        <a:cs typeface="Calibri Light" charset="0"/>
                      </a:endParaRPr>
                    </a:p>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Camera</a:t>
                      </a:r>
                      <a:r>
                        <a:rPr lang="zh-CN" altLang="en-US" sz="1800" b="0" i="0" kern="1200" dirty="0">
                          <a:solidFill>
                            <a:schemeClr val="dk1"/>
                          </a:solidFill>
                          <a:latin typeface="Calibri Light" charset="0"/>
                          <a:ea typeface="Calibri Light" charset="0"/>
                          <a:cs typeface="Calibri Light" charset="0"/>
                        </a:rPr>
                        <a:t> </a:t>
                      </a:r>
                      <a:r>
                        <a:rPr lang="en-US" altLang="zh-CN" sz="1800" b="0" i="0" kern="1200" dirty="0">
                          <a:solidFill>
                            <a:schemeClr val="dk1"/>
                          </a:solidFill>
                          <a:latin typeface="Calibri Light" charset="0"/>
                          <a:ea typeface="Calibri Light" charset="0"/>
                          <a:cs typeface="Calibri Light" charset="0"/>
                        </a:rPr>
                        <a:t>Mount</a:t>
                      </a:r>
                      <a:r>
                        <a:rPr lang="en-US" altLang="zh-CN" sz="1800" b="0" i="0" kern="1200" baseline="0" dirty="0">
                          <a:solidFill>
                            <a:schemeClr val="dk1"/>
                          </a:solidFill>
                          <a:latin typeface="Calibri Light" charset="0"/>
                          <a:ea typeface="Calibri Light" charset="0"/>
                          <a:cs typeface="Calibri Light" charset="0"/>
                        </a:rPr>
                        <a:t> Design</a:t>
                      </a:r>
                      <a:r>
                        <a:rPr lang="zh-CN" altLang="en-US" sz="1800" b="0" i="0" kern="1200" baseline="0" dirty="0">
                          <a:solidFill>
                            <a:schemeClr val="dk1"/>
                          </a:solidFill>
                          <a:latin typeface="Calibri Light" charset="0"/>
                          <a:ea typeface="Calibri Light" charset="0"/>
                          <a:cs typeface="Calibri Light" charset="0"/>
                        </a:rPr>
                        <a:t>， </a:t>
                      </a:r>
                      <a:r>
                        <a:rPr lang="en-US" altLang="zh-CN" sz="1800" b="0" i="0" kern="1200" baseline="0" dirty="0">
                          <a:solidFill>
                            <a:schemeClr val="dk1"/>
                          </a:solidFill>
                          <a:latin typeface="Calibri Light" charset="0"/>
                          <a:ea typeface="Calibri Light" charset="0"/>
                          <a:cs typeface="Calibri Light" charset="0"/>
                        </a:rPr>
                        <a:t>Skull</a:t>
                      </a:r>
                      <a:r>
                        <a:rPr lang="zh-CN" altLang="en-US" sz="1800" b="0" i="0" kern="1200" baseline="0" dirty="0">
                          <a:solidFill>
                            <a:schemeClr val="dk1"/>
                          </a:solidFill>
                          <a:latin typeface="Calibri Light" charset="0"/>
                          <a:ea typeface="Calibri Light" charset="0"/>
                          <a:cs typeface="Calibri Light" charset="0"/>
                        </a:rPr>
                        <a:t> </a:t>
                      </a:r>
                      <a:r>
                        <a:rPr lang="en-US" altLang="zh-CN" sz="1800" b="0" i="0" kern="1200" baseline="0" dirty="0">
                          <a:solidFill>
                            <a:schemeClr val="dk1"/>
                          </a:solidFill>
                          <a:latin typeface="Calibri Light" charset="0"/>
                          <a:ea typeface="Calibri Light" charset="0"/>
                          <a:cs typeface="Calibri Light" charset="0"/>
                        </a:rPr>
                        <a:t>Phantom</a:t>
                      </a:r>
                      <a:r>
                        <a:rPr lang="zh-CN" altLang="en-US" sz="1800" b="0" i="0" kern="1200" baseline="0" dirty="0">
                          <a:solidFill>
                            <a:schemeClr val="dk1"/>
                          </a:solidFill>
                          <a:latin typeface="Calibri Light" charset="0"/>
                          <a:ea typeface="Calibri Light" charset="0"/>
                          <a:cs typeface="Calibri Light" charset="0"/>
                        </a:rPr>
                        <a:t> </a:t>
                      </a:r>
                      <a:r>
                        <a:rPr lang="en-US" altLang="zh-CN" sz="1800" b="0" i="0" kern="1200" baseline="0" dirty="0">
                          <a:solidFill>
                            <a:schemeClr val="dk1"/>
                          </a:solidFill>
                          <a:latin typeface="Calibri Light" charset="0"/>
                          <a:ea typeface="Calibri Light" charset="0"/>
                          <a:cs typeface="Calibri Light" charset="0"/>
                        </a:rPr>
                        <a:t>Design</a:t>
                      </a:r>
                      <a:endParaRPr lang="en-US" altLang="zh-CN" sz="1800" b="0" i="0" kern="1200" dirty="0">
                        <a:solidFill>
                          <a:schemeClr val="dk1"/>
                        </a:solidFill>
                        <a:latin typeface="Calibri Light" charset="0"/>
                        <a:ea typeface="Calibri Light" charset="0"/>
                        <a:cs typeface="Calibri Light" charset="0"/>
                      </a:endParaRPr>
                    </a:p>
                    <a:p>
                      <a:pPr marL="342900" indent="-342900">
                        <a:buFont typeface="+mj-lt"/>
                        <a:buAutoNum type="arabicPeriod"/>
                      </a:pPr>
                      <a:r>
                        <a:rPr lang="en-US" altLang="zh-CN" sz="1800" b="0" i="0" kern="1200" baseline="0" dirty="0">
                          <a:solidFill>
                            <a:schemeClr val="dk1"/>
                          </a:solidFill>
                          <a:latin typeface="Calibri Light" charset="0"/>
                          <a:ea typeface="Calibri Light" charset="0"/>
                          <a:cs typeface="Calibri Light" charset="0"/>
                        </a:rPr>
                        <a:t>Catheter Tracking</a:t>
                      </a:r>
                    </a:p>
                    <a:p>
                      <a:pPr marL="342900" indent="-342900">
                        <a:buFont typeface="+mj-lt"/>
                        <a:buAutoNum type="arabicPeriod"/>
                      </a:pPr>
                      <a:r>
                        <a:rPr lang="en-US" altLang="zh-CN" b="0" i="0" dirty="0">
                          <a:latin typeface="Calibri Light" charset="0"/>
                          <a:ea typeface="Calibri Light" charset="0"/>
                          <a:cs typeface="Calibri Light" charset="0"/>
                        </a:rPr>
                        <a:t>Accuracy Evaluation</a:t>
                      </a:r>
                      <a:endParaRPr lang="zh-CN" altLang="en-US" b="0" i="0" dirty="0">
                        <a:latin typeface="Calibri Light" charset="0"/>
                        <a:ea typeface="Calibri Light" charset="0"/>
                        <a:cs typeface="Calibri Light" charset="0"/>
                      </a:endParaRPr>
                    </a:p>
                  </a:txBody>
                  <a:tcPr anchor="ctr"/>
                </a:tc>
                <a:extLst>
                  <a:ext uri="{0D108BD9-81ED-4DB2-BD59-A6C34878D82A}">
                    <a16:rowId xmlns:a16="http://schemas.microsoft.com/office/drawing/2014/main" val="10001"/>
                  </a:ext>
                </a:extLst>
              </a:tr>
              <a:tr h="1338084">
                <a:tc>
                  <a:txBody>
                    <a:bodyPr/>
                    <a:lstStyle/>
                    <a:p>
                      <a:pPr algn="ctr"/>
                      <a:r>
                        <a:rPr lang="en-US" altLang="zh-CN" b="0" i="0" dirty="0" err="1">
                          <a:latin typeface="Calibri Light" charset="0"/>
                          <a:ea typeface="Calibri Light" charset="0"/>
                          <a:cs typeface="Calibri Light" charset="0"/>
                        </a:rPr>
                        <a:t>Yiwei</a:t>
                      </a:r>
                      <a:endParaRPr lang="zh-CN" altLang="en-US" b="0" i="0" dirty="0">
                        <a:latin typeface="Calibri Light" charset="0"/>
                        <a:ea typeface="Calibri Light" charset="0"/>
                        <a:cs typeface="Calibri Light" charset="0"/>
                      </a:endParaRPr>
                    </a:p>
                  </a:txBody>
                  <a:tcPr anchor="ctr"/>
                </a:tc>
                <a:tc>
                  <a:txBody>
                    <a:bodyPr/>
                    <a:lstStyle/>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AR Tracking</a:t>
                      </a:r>
                      <a:r>
                        <a:rPr lang="en-US" altLang="zh-CN" sz="1800" b="0" i="0" kern="1200" baseline="0" dirty="0">
                          <a:solidFill>
                            <a:schemeClr val="dk1"/>
                          </a:solidFill>
                          <a:latin typeface="Calibri Light" charset="0"/>
                          <a:ea typeface="Calibri Light" charset="0"/>
                          <a:cs typeface="Calibri Light" charset="0"/>
                        </a:rPr>
                        <a:t> </a:t>
                      </a:r>
                      <a:endParaRPr lang="en-US" altLang="zh-CN" sz="1800" b="0" i="0" kern="1200" dirty="0">
                        <a:solidFill>
                          <a:schemeClr val="dk1"/>
                        </a:solidFill>
                        <a:latin typeface="Calibri Light" charset="0"/>
                        <a:ea typeface="Calibri Light" charset="0"/>
                        <a:cs typeface="Calibri Light" charset="0"/>
                      </a:endParaRPr>
                    </a:p>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Unity Implementation,</a:t>
                      </a:r>
                      <a:r>
                        <a:rPr lang="en-US" altLang="zh-CN" sz="1800" b="0" i="0" kern="1200" baseline="0" dirty="0">
                          <a:solidFill>
                            <a:schemeClr val="dk1"/>
                          </a:solidFill>
                          <a:latin typeface="Calibri Light" charset="0"/>
                          <a:ea typeface="Calibri Light" charset="0"/>
                          <a:cs typeface="Calibri Light" charset="0"/>
                        </a:rPr>
                        <a:t> </a:t>
                      </a:r>
                      <a:r>
                        <a:rPr lang="en-US" altLang="zh-CN" sz="1800" b="0" i="0" kern="1200" dirty="0">
                          <a:solidFill>
                            <a:schemeClr val="dk1"/>
                          </a:solidFill>
                          <a:latin typeface="Calibri Light" charset="0"/>
                          <a:ea typeface="Calibri Light" charset="0"/>
                          <a:cs typeface="Calibri Light" charset="0"/>
                        </a:rPr>
                        <a:t>AR Overlay</a:t>
                      </a:r>
                    </a:p>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Registration</a:t>
                      </a:r>
                    </a:p>
                    <a:p>
                      <a:pPr marL="342900" indent="-342900">
                        <a:buFont typeface="+mj-lt"/>
                        <a:buAutoNum type="arabicPeriod"/>
                      </a:pPr>
                      <a:r>
                        <a:rPr lang="en-US" altLang="zh-CN" sz="1800" b="0" i="0" kern="1200" dirty="0">
                          <a:solidFill>
                            <a:schemeClr val="dk1"/>
                          </a:solidFill>
                          <a:latin typeface="Calibri Light" charset="0"/>
                          <a:ea typeface="Calibri Light" charset="0"/>
                          <a:cs typeface="Calibri Light" charset="0"/>
                        </a:rPr>
                        <a:t>Camera</a:t>
                      </a:r>
                      <a:r>
                        <a:rPr lang="zh-CN" altLang="en-US" sz="1800" b="0" i="0" kern="1200" dirty="0">
                          <a:solidFill>
                            <a:schemeClr val="dk1"/>
                          </a:solidFill>
                          <a:latin typeface="Calibri Light" charset="0"/>
                          <a:ea typeface="Calibri Light" charset="0"/>
                          <a:cs typeface="Calibri Light" charset="0"/>
                        </a:rPr>
                        <a:t> </a:t>
                      </a:r>
                      <a:r>
                        <a:rPr lang="en-US" altLang="zh-CN" sz="1800" b="0" i="0" kern="1200" dirty="0">
                          <a:solidFill>
                            <a:schemeClr val="dk1"/>
                          </a:solidFill>
                          <a:latin typeface="Calibri Light" charset="0"/>
                          <a:ea typeface="Calibri Light" charset="0"/>
                          <a:cs typeface="Calibri Light" charset="0"/>
                        </a:rPr>
                        <a:t>Setup, Communication,</a:t>
                      </a:r>
                      <a:r>
                        <a:rPr lang="en-US" altLang="zh-CN" sz="1800" b="0" i="0" kern="1200" baseline="0" dirty="0">
                          <a:solidFill>
                            <a:schemeClr val="dk1"/>
                          </a:solidFill>
                          <a:latin typeface="Calibri Light" charset="0"/>
                          <a:ea typeface="Calibri Light" charset="0"/>
                          <a:cs typeface="Calibri Light" charset="0"/>
                        </a:rPr>
                        <a:t> Calibration</a:t>
                      </a:r>
                      <a:endParaRPr lang="en-US" altLang="zh-CN" sz="1800" b="0" i="0" kern="1200" dirty="0">
                        <a:solidFill>
                          <a:schemeClr val="dk1"/>
                        </a:solidFill>
                        <a:latin typeface="Calibri Light" charset="0"/>
                        <a:ea typeface="Calibri Light" charset="0"/>
                        <a:cs typeface="Calibri Light" charset="0"/>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b="0" i="0" dirty="0">
                          <a:latin typeface="Calibri Light" charset="0"/>
                          <a:ea typeface="Calibri Light" charset="0"/>
                          <a:cs typeface="Calibri Light" charset="0"/>
                        </a:rPr>
                        <a:t>Accuracy Evaluation</a:t>
                      </a:r>
                      <a:endParaRPr lang="zh-CN" altLang="en-US" b="0" i="0" dirty="0">
                        <a:latin typeface="Calibri Light" charset="0"/>
                        <a:ea typeface="Calibri Light" charset="0"/>
                        <a:cs typeface="Calibri Light"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86579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E871-2BFE-2145-92BA-4FF5C69BA4E0}"/>
              </a:ext>
            </a:extLst>
          </p:cNvPr>
          <p:cNvSpPr>
            <a:spLocks noGrp="1"/>
          </p:cNvSpPr>
          <p:nvPr>
            <p:ph type="title"/>
          </p:nvPr>
        </p:nvSpPr>
        <p:spPr/>
        <p:txBody>
          <a:bodyPr/>
          <a:lstStyle/>
          <a:p>
            <a:r>
              <a:rPr lang="en-US" dirty="0"/>
              <a:t>Reading List</a:t>
            </a:r>
          </a:p>
        </p:txBody>
      </p:sp>
      <p:sp>
        <p:nvSpPr>
          <p:cNvPr id="3" name="Content Placeholder 2">
            <a:extLst>
              <a:ext uri="{FF2B5EF4-FFF2-40B4-BE49-F238E27FC236}">
                <a16:creationId xmlns:a16="http://schemas.microsoft.com/office/drawing/2014/main" id="{706A87CF-6E8E-FE47-B656-C43A5A99B0F7}"/>
              </a:ext>
            </a:extLst>
          </p:cNvPr>
          <p:cNvSpPr>
            <a:spLocks noGrp="1"/>
          </p:cNvSpPr>
          <p:nvPr>
            <p:ph idx="1"/>
          </p:nvPr>
        </p:nvSpPr>
        <p:spPr/>
        <p:txBody>
          <a:bodyPr>
            <a:normAutofit fontScale="62500" lnSpcReduction="20000"/>
          </a:bodyPr>
          <a:lstStyle/>
          <a:p>
            <a:pPr marL="514350" indent="-514350">
              <a:buFont typeface="+mj-lt"/>
              <a:buAutoNum type="arabicPeriod"/>
            </a:pPr>
            <a:r>
              <a:rPr lang="en-US" altLang="zh-CN" dirty="0" err="1"/>
              <a:t>Azimi</a:t>
            </a:r>
            <a:r>
              <a:rPr lang="en-US" altLang="zh-CN" dirty="0"/>
              <a:t>, E., </a:t>
            </a:r>
            <a:r>
              <a:rPr lang="en-US" altLang="zh-CN" dirty="0" err="1"/>
              <a:t>Doswell</a:t>
            </a:r>
            <a:r>
              <a:rPr lang="en-US" altLang="zh-CN" dirty="0"/>
              <a:t>, J., </a:t>
            </a:r>
            <a:r>
              <a:rPr lang="en-US" altLang="zh-CN" dirty="0" err="1"/>
              <a:t>Kazanzides</a:t>
            </a:r>
            <a:r>
              <a:rPr lang="en-US" altLang="zh-CN" dirty="0"/>
              <a:t>, P.: Augmented reality goggles with an </a:t>
            </a:r>
            <a:r>
              <a:rPr lang="en-US" altLang="zh-CN" dirty="0" err="1"/>
              <a:t>inte</a:t>
            </a:r>
            <a:r>
              <a:rPr lang="en-US" altLang="zh-CN" dirty="0"/>
              <a:t>- grated tracking system for navigation in neurosurgery. In: Virtual Reality Short Papers and Posters (VRW), pp. 123–124. IEEE (2012) </a:t>
            </a:r>
          </a:p>
          <a:p>
            <a:pPr marL="514350" indent="-514350">
              <a:buFont typeface="+mj-lt"/>
              <a:buAutoNum type="arabicPeriod"/>
            </a:pPr>
            <a:r>
              <a:rPr lang="en-US" altLang="zh-CN" dirty="0" err="1"/>
              <a:t>Azimi</a:t>
            </a:r>
            <a:r>
              <a:rPr lang="en-US" altLang="zh-CN" dirty="0"/>
              <a:t>, E., et al.: Can mixed-reality improve the training of medical procedures? In: IEEE Engineering in Medicine and Biology Conference (EMBC), pp. 112–116, July 2018 </a:t>
            </a:r>
          </a:p>
          <a:p>
            <a:pPr marL="514350" indent="-514350">
              <a:buFont typeface="+mj-lt"/>
              <a:buAutoNum type="arabicPeriod"/>
            </a:pPr>
            <a:r>
              <a:rPr lang="en-US" altLang="zh-CN" dirty="0" err="1"/>
              <a:t>Sadda</a:t>
            </a:r>
            <a:r>
              <a:rPr lang="en-US" altLang="zh-CN" dirty="0"/>
              <a:t>, P., </a:t>
            </a:r>
            <a:r>
              <a:rPr lang="en-US" altLang="zh-CN" dirty="0" err="1"/>
              <a:t>Azimi</a:t>
            </a:r>
            <a:r>
              <a:rPr lang="en-US" altLang="zh-CN" dirty="0"/>
              <a:t>, E., </a:t>
            </a:r>
            <a:r>
              <a:rPr lang="en-US" altLang="zh-CN" dirty="0" err="1"/>
              <a:t>Jallo</a:t>
            </a:r>
            <a:r>
              <a:rPr lang="en-US" altLang="zh-CN" dirty="0"/>
              <a:t>, G., </a:t>
            </a:r>
            <a:r>
              <a:rPr lang="en-US" altLang="zh-CN" dirty="0" err="1"/>
              <a:t>Doswell</a:t>
            </a:r>
            <a:r>
              <a:rPr lang="en-US" altLang="zh-CN" dirty="0"/>
              <a:t>, J., </a:t>
            </a:r>
            <a:r>
              <a:rPr lang="en-US" altLang="zh-CN" dirty="0" err="1"/>
              <a:t>Kazanzides</a:t>
            </a:r>
            <a:r>
              <a:rPr lang="en-US" altLang="zh-CN" dirty="0"/>
              <a:t>, P.: Surgical navigation with a head-mounted tracking system and display. Stud. Health Technol. Inform. 184, 363–369 (2012) </a:t>
            </a:r>
          </a:p>
          <a:p>
            <a:pPr marL="514350" indent="-514350">
              <a:buFont typeface="+mj-lt"/>
              <a:buAutoNum type="arabicPeriod"/>
            </a:pPr>
            <a:r>
              <a:rPr lang="en-US" altLang="zh-CN" dirty="0"/>
              <a:t>Chen, L., Day, T., Tang, W., John, N.W.: Recent developments and future </a:t>
            </a:r>
            <a:r>
              <a:rPr lang="en-US" altLang="zh-CN" dirty="0" err="1"/>
              <a:t>chal</a:t>
            </a:r>
            <a:r>
              <a:rPr lang="en-US" altLang="zh-CN" dirty="0"/>
              <a:t>- </a:t>
            </a:r>
            <a:r>
              <a:rPr lang="en-US" altLang="zh-CN" dirty="0" err="1"/>
              <a:t>lenges</a:t>
            </a:r>
            <a:r>
              <a:rPr lang="en-US" altLang="zh-CN" dirty="0"/>
              <a:t> in medical mixed reality. In: IEEE International Symposium on Mixed and Augmented Reality (ISMAR), pp. 123–135 (2017) </a:t>
            </a:r>
          </a:p>
          <a:p>
            <a:pPr marL="514350" indent="-514350">
              <a:buFont typeface="+mj-lt"/>
              <a:buAutoNum type="arabicPeriod"/>
            </a:pPr>
            <a:r>
              <a:rPr lang="en-US" altLang="zh-CN" dirty="0"/>
              <a:t>Qian, L., </a:t>
            </a:r>
            <a:r>
              <a:rPr lang="en-US" altLang="zh-CN" dirty="0" err="1"/>
              <a:t>Azimi</a:t>
            </a:r>
            <a:r>
              <a:rPr lang="en-US" altLang="zh-CN" dirty="0"/>
              <a:t>, E., </a:t>
            </a:r>
            <a:r>
              <a:rPr lang="en-US" altLang="zh-CN" dirty="0" err="1"/>
              <a:t>Kazanzides</a:t>
            </a:r>
            <a:r>
              <a:rPr lang="en-US" altLang="zh-CN" dirty="0"/>
              <a:t>, P., </a:t>
            </a:r>
            <a:r>
              <a:rPr lang="en-US" altLang="zh-CN" dirty="0" err="1"/>
              <a:t>Navab</a:t>
            </a:r>
            <a:r>
              <a:rPr lang="en-US" altLang="zh-CN" dirty="0"/>
              <a:t>, N.: Comprehensive tracker based dis- play calibration for holographic optical see-through head-mounted display. </a:t>
            </a:r>
            <a:r>
              <a:rPr lang="en-US" altLang="zh-CN" dirty="0" err="1"/>
              <a:t>arXiv</a:t>
            </a:r>
            <a:r>
              <a:rPr lang="en-US" altLang="zh-CN" dirty="0"/>
              <a:t> preprint arXiv:1703.05834 (2017) </a:t>
            </a:r>
          </a:p>
          <a:p>
            <a:pPr marL="514350" indent="-514350">
              <a:buFont typeface="+mj-lt"/>
              <a:buAutoNum type="arabicPeriod"/>
            </a:pPr>
            <a:r>
              <a:rPr lang="en-US" altLang="zh-CN" dirty="0"/>
              <a:t>Saucer, F., </a:t>
            </a:r>
            <a:r>
              <a:rPr lang="en-US" altLang="zh-CN" dirty="0" err="1"/>
              <a:t>Khamene</a:t>
            </a:r>
            <a:r>
              <a:rPr lang="en-US" altLang="zh-CN" dirty="0"/>
              <a:t>, A., </a:t>
            </a:r>
            <a:r>
              <a:rPr lang="en-US" altLang="zh-CN" dirty="0" err="1"/>
              <a:t>Bascle</a:t>
            </a:r>
            <a:r>
              <a:rPr lang="en-US" altLang="zh-CN" dirty="0"/>
              <a:t>, B., </a:t>
            </a:r>
            <a:r>
              <a:rPr lang="en-US" altLang="zh-CN" dirty="0" err="1"/>
              <a:t>Rubino</a:t>
            </a:r>
            <a:r>
              <a:rPr lang="en-US" altLang="zh-CN" dirty="0"/>
              <a:t>, G.J.: A head-mounted display system for augmented reality image guidance: towards clinical evaluation for </a:t>
            </a:r>
            <a:r>
              <a:rPr lang="en-US" altLang="zh-CN" dirty="0" err="1"/>
              <a:t>imri</a:t>
            </a:r>
            <a:r>
              <a:rPr lang="en-US" altLang="zh-CN" dirty="0"/>
              <a:t>-guided </a:t>
            </a:r>
            <a:r>
              <a:rPr lang="en-US" altLang="zh-CN" dirty="0" err="1"/>
              <a:t>nuerosurgery</a:t>
            </a:r>
            <a:r>
              <a:rPr lang="en-US" altLang="zh-CN" dirty="0"/>
              <a:t>. In: </a:t>
            </a:r>
            <a:r>
              <a:rPr lang="en-US" altLang="zh-CN" dirty="0" err="1"/>
              <a:t>Niessen</a:t>
            </a:r>
            <a:r>
              <a:rPr lang="en-US" altLang="zh-CN" dirty="0"/>
              <a:t>, W.J., </a:t>
            </a:r>
            <a:r>
              <a:rPr lang="en-US" altLang="zh-CN" dirty="0" err="1"/>
              <a:t>Viergever</a:t>
            </a:r>
            <a:r>
              <a:rPr lang="en-US" altLang="zh-CN" dirty="0"/>
              <a:t>, M.A. (eds.) MICCAI 2001. LNCS, vol. 2208, pp. 707–716. Springer, Heidelberg (2001). </a:t>
            </a:r>
          </a:p>
          <a:p>
            <a:pPr marL="514350" indent="-514350">
              <a:buFont typeface="+mj-lt"/>
              <a:buAutoNum type="arabicPeriod"/>
            </a:pPr>
            <a:r>
              <a:rPr lang="en-US" altLang="zh-CN" dirty="0" err="1"/>
              <a:t>Azimi</a:t>
            </a:r>
            <a:r>
              <a:rPr lang="en-US" altLang="zh-CN" dirty="0"/>
              <a:t>, Ehsan, et al.: Interactive Training and Operation Ecosystem for Surgical Tasks in Mixed Reality. </a:t>
            </a:r>
            <a:r>
              <a:rPr lang="en-US" altLang="zh-CN" i="1" dirty="0"/>
              <a:t>OR 2.0 Context-Aware Operating Theaters, Computer Assisted Robotic Endoscopy, Clinical Image-Based Procedures, and Skin Image Analysis</a:t>
            </a:r>
            <a:r>
              <a:rPr lang="en-US" altLang="zh-CN" dirty="0"/>
              <a:t>. Springer, Cham, 20-29.(2018). </a:t>
            </a:r>
            <a:endParaRPr lang="en-US" dirty="0"/>
          </a:p>
        </p:txBody>
      </p:sp>
    </p:spTree>
    <p:extLst>
      <p:ext uri="{BB962C8B-B14F-4D97-AF65-F5344CB8AC3E}">
        <p14:creationId xmlns:p14="http://schemas.microsoft.com/office/powerpoint/2010/main" val="1620983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8DBC-3904-7E4C-BEAF-8E2B37D0A77C}"/>
              </a:ext>
            </a:extLst>
          </p:cNvPr>
          <p:cNvSpPr>
            <a:spLocks noGrp="1"/>
          </p:cNvSpPr>
          <p:nvPr>
            <p:ph type="title"/>
          </p:nvPr>
        </p:nvSpPr>
        <p:spPr>
          <a:xfrm>
            <a:off x="884695" y="2204689"/>
            <a:ext cx="10515600" cy="2751620"/>
          </a:xfrm>
        </p:spPr>
        <p:txBody>
          <a:bodyPr/>
          <a:lstStyle/>
          <a:p>
            <a:pPr algn="ctr"/>
            <a:r>
              <a:rPr lang="en-US" dirty="0"/>
              <a:t>Thank You!</a:t>
            </a:r>
            <a:br>
              <a:rPr lang="en-US" dirty="0"/>
            </a:br>
            <a:br>
              <a:rPr lang="en-US" dirty="0"/>
            </a:br>
            <a:r>
              <a:rPr lang="en-US" altLang="zh-CN" dirty="0"/>
              <a:t>Any</a:t>
            </a:r>
            <a:r>
              <a:rPr lang="zh-CN" altLang="en-US" dirty="0"/>
              <a:t> </a:t>
            </a:r>
            <a:r>
              <a:rPr lang="en-US" altLang="zh-CN" dirty="0"/>
              <a:t>Questions?</a:t>
            </a:r>
            <a:br>
              <a:rPr lang="en-US" dirty="0"/>
            </a:br>
            <a:endParaRPr lang="en-US" dirty="0"/>
          </a:p>
        </p:txBody>
      </p:sp>
    </p:spTree>
    <p:extLst>
      <p:ext uri="{BB962C8B-B14F-4D97-AF65-F5344CB8AC3E}">
        <p14:creationId xmlns:p14="http://schemas.microsoft.com/office/powerpoint/2010/main" val="1067742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958F-55A4-5647-B5AF-6F00FB0AB321}"/>
              </a:ext>
            </a:extLst>
          </p:cNvPr>
          <p:cNvSpPr>
            <a:spLocks noGrp="1"/>
          </p:cNvSpPr>
          <p:nvPr>
            <p:ph type="title"/>
          </p:nvPr>
        </p:nvSpPr>
        <p:spPr/>
        <p:txBody>
          <a:bodyPr/>
          <a:lstStyle/>
          <a:p>
            <a:r>
              <a:rPr lang="en-US"/>
              <a:t>Project </a:t>
            </a:r>
            <a:r>
              <a:rPr lang="en-US" dirty="0"/>
              <a:t>Goal</a:t>
            </a:r>
          </a:p>
        </p:txBody>
      </p:sp>
      <p:sp>
        <p:nvSpPr>
          <p:cNvPr id="3" name="Content Placeholder 2">
            <a:extLst>
              <a:ext uri="{FF2B5EF4-FFF2-40B4-BE49-F238E27FC236}">
                <a16:creationId xmlns:a16="http://schemas.microsoft.com/office/drawing/2014/main" id="{F8DC03C8-8518-9D42-B855-BE7EB053366C}"/>
              </a:ext>
            </a:extLst>
          </p:cNvPr>
          <p:cNvSpPr>
            <a:spLocks noGrp="1"/>
          </p:cNvSpPr>
          <p:nvPr>
            <p:ph idx="1"/>
          </p:nvPr>
        </p:nvSpPr>
        <p:spPr>
          <a:xfrm>
            <a:off x="838200" y="2162401"/>
            <a:ext cx="5915602" cy="4014561"/>
          </a:xfrm>
        </p:spPr>
        <p:txBody>
          <a:bodyPr/>
          <a:lstStyle/>
          <a:p>
            <a:r>
              <a:rPr lang="en-US" sz="2400" dirty="0">
                <a:ea typeface="ＭＳ Ｐゴシック" pitchFamily="1" charset="-128"/>
                <a:cs typeface="ＭＳ Ｐゴシック" pitchFamily="1" charset="-128"/>
              </a:rPr>
              <a:t>The goal is to introduce image guidance via augmented reality on </a:t>
            </a:r>
            <a:r>
              <a:rPr lang="en-US" altLang="zh-CN" sz="2400" dirty="0">
                <a:ea typeface="ＭＳ Ｐゴシック" pitchFamily="1" charset="-128"/>
                <a:cs typeface="ＭＳ Ｐゴシック" pitchFamily="1" charset="-128"/>
              </a:rPr>
              <a:t>HoloLens</a:t>
            </a:r>
          </a:p>
          <a:p>
            <a:endParaRPr lang="en-US" dirty="0">
              <a:ea typeface="ＭＳ Ｐゴシック" pitchFamily="1" charset="-128"/>
              <a:cs typeface="ＭＳ Ｐゴシック" pitchFamily="1" charset="-128"/>
            </a:endParaRPr>
          </a:p>
          <a:p>
            <a:r>
              <a:rPr lang="en-US" altLang="zh-CN" sz="2400" dirty="0">
                <a:ea typeface="ＭＳ Ｐゴシック" pitchFamily="1" charset="-128"/>
                <a:cs typeface="ＭＳ Ｐゴシック" pitchFamily="1" charset="-128"/>
              </a:rPr>
              <a:t>The</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image</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guidance</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is</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AR</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overlay</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of</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ventricle</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model</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from</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MRI</a:t>
            </a:r>
            <a:r>
              <a:rPr lang="zh-CN" altLang="en-US" sz="2400" dirty="0">
                <a:ea typeface="ＭＳ Ｐゴシック" pitchFamily="1" charset="-128"/>
                <a:cs typeface="ＭＳ Ｐゴシック" pitchFamily="1" charset="-128"/>
              </a:rPr>
              <a:t> </a:t>
            </a:r>
            <a:r>
              <a:rPr lang="en-US" altLang="zh-CN" sz="2400" dirty="0">
                <a:ea typeface="ＭＳ Ｐゴシック" pitchFamily="1" charset="-128"/>
                <a:cs typeface="ＭＳ Ｐゴシック" pitchFamily="1" charset="-128"/>
              </a:rPr>
              <a:t>image and catheter guide overlay.</a:t>
            </a:r>
            <a:endParaRPr lang="en-US" sz="2400" dirty="0">
              <a:ea typeface="ＭＳ Ｐゴシック" pitchFamily="1" charset="-128"/>
              <a:cs typeface="ＭＳ Ｐゴシック" pitchFamily="1" charset="-128"/>
            </a:endParaRPr>
          </a:p>
          <a:p>
            <a:endParaRPr lang="en-US" dirty="0"/>
          </a:p>
        </p:txBody>
      </p:sp>
      <p:grpSp>
        <p:nvGrpSpPr>
          <p:cNvPr id="12" name="Group 11">
            <a:extLst>
              <a:ext uri="{FF2B5EF4-FFF2-40B4-BE49-F238E27FC236}">
                <a16:creationId xmlns:a16="http://schemas.microsoft.com/office/drawing/2014/main" id="{C97A9EE4-C0B8-1544-A24B-1316197A228A}"/>
              </a:ext>
            </a:extLst>
          </p:cNvPr>
          <p:cNvGrpSpPr/>
          <p:nvPr/>
        </p:nvGrpSpPr>
        <p:grpSpPr>
          <a:xfrm>
            <a:off x="7401063" y="1346438"/>
            <a:ext cx="3084443" cy="4549844"/>
            <a:chOff x="8643555" y="775586"/>
            <a:chExt cx="2710246" cy="4039302"/>
          </a:xfrm>
        </p:grpSpPr>
        <p:pic>
          <p:nvPicPr>
            <p:cNvPr id="4" name="Picture 3" descr="A close up of a mans face&#10;&#10;Description automatically generated">
              <a:extLst>
                <a:ext uri="{FF2B5EF4-FFF2-40B4-BE49-F238E27FC236}">
                  <a16:creationId xmlns:a16="http://schemas.microsoft.com/office/drawing/2014/main" id="{5C712DD0-217A-AB45-8D90-A7E1C073E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555" y="1690688"/>
              <a:ext cx="2710245" cy="3124200"/>
            </a:xfrm>
            <a:prstGeom prst="rect">
              <a:avLst/>
            </a:prstGeom>
          </p:spPr>
        </p:pic>
        <p:sp>
          <p:nvSpPr>
            <p:cNvPr id="5" name="Oval 4">
              <a:extLst>
                <a:ext uri="{FF2B5EF4-FFF2-40B4-BE49-F238E27FC236}">
                  <a16:creationId xmlns:a16="http://schemas.microsoft.com/office/drawing/2014/main" id="{A8A84061-688D-9E46-BFD9-95F027F246ED}"/>
                </a:ext>
              </a:extLst>
            </p:cNvPr>
            <p:cNvSpPr/>
            <p:nvPr/>
          </p:nvSpPr>
          <p:spPr bwMode="auto">
            <a:xfrm>
              <a:off x="9829800" y="2947988"/>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6" name="Can 5">
              <a:extLst>
                <a:ext uri="{FF2B5EF4-FFF2-40B4-BE49-F238E27FC236}">
                  <a16:creationId xmlns:a16="http://schemas.microsoft.com/office/drawing/2014/main" id="{05EC23F8-2A6F-204B-9123-DF983A3074C1}"/>
                </a:ext>
              </a:extLst>
            </p:cNvPr>
            <p:cNvSpPr/>
            <p:nvPr/>
          </p:nvSpPr>
          <p:spPr bwMode="auto">
            <a:xfrm>
              <a:off x="9829800" y="1185863"/>
              <a:ext cx="76200" cy="6858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7" name="Can 6">
              <a:extLst>
                <a:ext uri="{FF2B5EF4-FFF2-40B4-BE49-F238E27FC236}">
                  <a16:creationId xmlns:a16="http://schemas.microsoft.com/office/drawing/2014/main" id="{1BFAF5AF-3B85-4C4F-83C5-AA1CC38FA468}"/>
                </a:ext>
              </a:extLst>
            </p:cNvPr>
            <p:cNvSpPr/>
            <p:nvPr/>
          </p:nvSpPr>
          <p:spPr bwMode="auto">
            <a:xfrm rot="1800000">
              <a:off x="10525125" y="1473298"/>
              <a:ext cx="76200" cy="6858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cxnSp>
          <p:nvCxnSpPr>
            <p:cNvPr id="8" name="Straight Connector 7">
              <a:extLst>
                <a:ext uri="{FF2B5EF4-FFF2-40B4-BE49-F238E27FC236}">
                  <a16:creationId xmlns:a16="http://schemas.microsoft.com/office/drawing/2014/main" id="{FEDC1DD1-867E-9F4F-876C-15D7094138F2}"/>
                </a:ext>
              </a:extLst>
            </p:cNvPr>
            <p:cNvCxnSpPr>
              <a:stCxn id="6" idx="3"/>
            </p:cNvCxnSpPr>
            <p:nvPr/>
          </p:nvCxnSpPr>
          <p:spPr bwMode="auto">
            <a:xfrm>
              <a:off x="9867900" y="1871663"/>
              <a:ext cx="0" cy="1257300"/>
            </a:xfrm>
            <a:prstGeom prst="line">
              <a:avLst/>
            </a:prstGeom>
            <a:solidFill>
              <a:schemeClr val="accent1"/>
            </a:solidFill>
            <a:ln w="15875" cap="flat" cmpd="sng" algn="ctr">
              <a:solidFill>
                <a:schemeClr val="accent1"/>
              </a:solidFill>
              <a:prstDash val="dash"/>
              <a:round/>
              <a:headEnd type="none" w="med" len="med"/>
              <a:tailEnd type="none" w="med" len="med"/>
            </a:ln>
            <a:effectLst/>
          </p:spPr>
        </p:cxnSp>
        <p:cxnSp>
          <p:nvCxnSpPr>
            <p:cNvPr id="9" name="Straight Connector 8">
              <a:extLst>
                <a:ext uri="{FF2B5EF4-FFF2-40B4-BE49-F238E27FC236}">
                  <a16:creationId xmlns:a16="http://schemas.microsoft.com/office/drawing/2014/main" id="{A1F038AD-14C3-1444-8C90-8D1D44FC4845}"/>
                </a:ext>
              </a:extLst>
            </p:cNvPr>
            <p:cNvCxnSpPr>
              <a:stCxn id="7" idx="3"/>
            </p:cNvCxnSpPr>
            <p:nvPr/>
          </p:nvCxnSpPr>
          <p:spPr bwMode="auto">
            <a:xfrm flipH="1">
              <a:off x="9791701" y="2113158"/>
              <a:ext cx="600074" cy="1015805"/>
            </a:xfrm>
            <a:prstGeom prst="line">
              <a:avLst/>
            </a:prstGeom>
            <a:solidFill>
              <a:schemeClr val="accent1"/>
            </a:solidFill>
            <a:ln w="15875" cap="flat" cmpd="sng" algn="ctr">
              <a:solidFill>
                <a:schemeClr val="accent1"/>
              </a:solidFill>
              <a:prstDash val="dash"/>
              <a:round/>
              <a:headEnd type="none" w="med" len="med"/>
              <a:tailEnd type="none" w="med" len="med"/>
            </a:ln>
            <a:effectLst/>
          </p:spPr>
        </p:cxnSp>
        <p:sp>
          <p:nvSpPr>
            <p:cNvPr id="10" name="TextBox 9">
              <a:extLst>
                <a:ext uri="{FF2B5EF4-FFF2-40B4-BE49-F238E27FC236}">
                  <a16:creationId xmlns:a16="http://schemas.microsoft.com/office/drawing/2014/main" id="{EE012696-657F-6E4C-8E7D-4B6EAA5090C5}"/>
                </a:ext>
              </a:extLst>
            </p:cNvPr>
            <p:cNvSpPr txBox="1"/>
            <p:nvPr/>
          </p:nvSpPr>
          <p:spPr>
            <a:xfrm>
              <a:off x="10008203" y="775586"/>
              <a:ext cx="1345598" cy="523220"/>
            </a:xfrm>
            <a:prstGeom prst="rect">
              <a:avLst/>
            </a:prstGeom>
            <a:noFill/>
          </p:spPr>
          <p:txBody>
            <a:bodyPr wrap="square" rtlCol="0">
              <a:spAutoFit/>
            </a:bodyPr>
            <a:lstStyle/>
            <a:p>
              <a:r>
                <a:rPr lang="en-US" sz="1400" dirty="0"/>
                <a:t>Catheter guide overlay(s)</a:t>
              </a:r>
              <a:endParaRPr lang="en-US" dirty="0"/>
            </a:p>
          </p:txBody>
        </p:sp>
        <p:sp>
          <p:nvSpPr>
            <p:cNvPr id="11" name="TextBox 10">
              <a:extLst>
                <a:ext uri="{FF2B5EF4-FFF2-40B4-BE49-F238E27FC236}">
                  <a16:creationId xmlns:a16="http://schemas.microsoft.com/office/drawing/2014/main" id="{9BA6D2D1-5BED-0648-8758-7573CB146EED}"/>
                </a:ext>
              </a:extLst>
            </p:cNvPr>
            <p:cNvSpPr txBox="1"/>
            <p:nvPr/>
          </p:nvSpPr>
          <p:spPr>
            <a:xfrm>
              <a:off x="9507437" y="3072207"/>
              <a:ext cx="982480" cy="307777"/>
            </a:xfrm>
            <a:prstGeom prst="rect">
              <a:avLst/>
            </a:prstGeom>
            <a:noFill/>
          </p:spPr>
          <p:txBody>
            <a:bodyPr wrap="square" rtlCol="0">
              <a:spAutoFit/>
            </a:bodyPr>
            <a:lstStyle/>
            <a:p>
              <a:r>
                <a:rPr lang="en-US" sz="1400" dirty="0">
                  <a:solidFill>
                    <a:schemeClr val="bg1"/>
                  </a:solidFill>
                </a:rPr>
                <a:t>Ventricle</a:t>
              </a:r>
              <a:endParaRPr lang="en-US" dirty="0">
                <a:solidFill>
                  <a:schemeClr val="bg1"/>
                </a:solidFill>
              </a:endParaRPr>
            </a:p>
          </p:txBody>
        </p:sp>
      </p:grpSp>
      <p:sp>
        <p:nvSpPr>
          <p:cNvPr id="13" name="矩形 12"/>
          <p:cNvSpPr/>
          <p:nvPr/>
        </p:nvSpPr>
        <p:spPr>
          <a:xfrm>
            <a:off x="6995053" y="5968363"/>
            <a:ext cx="4464538" cy="369332"/>
          </a:xfrm>
          <a:prstGeom prst="rect">
            <a:avLst/>
          </a:prstGeom>
        </p:spPr>
        <p:txBody>
          <a:bodyPr wrap="square">
            <a:spAutoFit/>
          </a:bodyPr>
          <a:lstStyle/>
          <a:p>
            <a:r>
              <a:rPr lang="en-US" altLang="zh-CN" sz="900" dirty="0" err="1"/>
              <a:t>Azimi</a:t>
            </a:r>
            <a:r>
              <a:rPr lang="en-US" altLang="zh-CN" sz="900" dirty="0"/>
              <a:t>, E., et al.: Can mixed-reality improve the training of medical procedures? In: IEEE Engineering in Medicine and Biology Conference (EMBC), pp. 112–116, July 2018 </a:t>
            </a:r>
          </a:p>
        </p:txBody>
      </p:sp>
    </p:spTree>
    <p:extLst>
      <p:ext uri="{BB962C8B-B14F-4D97-AF65-F5344CB8AC3E}">
        <p14:creationId xmlns:p14="http://schemas.microsoft.com/office/powerpoint/2010/main" val="1937455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A7CB-BA1D-604B-BDA8-D4F29C4B7E4E}"/>
              </a:ext>
            </a:extLst>
          </p:cNvPr>
          <p:cNvSpPr>
            <a:spLocks noGrp="1"/>
          </p:cNvSpPr>
          <p:nvPr>
            <p:ph type="title"/>
          </p:nvPr>
        </p:nvSpPr>
        <p:spPr/>
        <p:txBody>
          <a:bodyPr/>
          <a:lstStyle/>
          <a:p>
            <a:r>
              <a:rPr lang="en-US" dirty="0"/>
              <a:t>Technical Approach</a:t>
            </a:r>
            <a:r>
              <a:rPr lang="zh-CN" altLang="en-US" dirty="0"/>
              <a:t> </a:t>
            </a:r>
            <a:r>
              <a:rPr lang="en-US" altLang="zh-CN" sz="3200" dirty="0"/>
              <a:t>-</a:t>
            </a:r>
            <a:r>
              <a:rPr lang="zh-CN" altLang="en-US" sz="3200" dirty="0"/>
              <a:t> </a:t>
            </a:r>
            <a:r>
              <a:rPr lang="en-US" altLang="zh-CN" sz="3200" dirty="0"/>
              <a:t>Overview</a:t>
            </a:r>
            <a:endParaRPr lang="en-US" sz="3200" dirty="0"/>
          </a:p>
        </p:txBody>
      </p:sp>
      <p:pic>
        <p:nvPicPr>
          <p:cNvPr id="8" name="Content Placeholder 7">
            <a:extLst>
              <a:ext uri="{FF2B5EF4-FFF2-40B4-BE49-F238E27FC236}">
                <a16:creationId xmlns:a16="http://schemas.microsoft.com/office/drawing/2014/main" id="{58BCB9D3-E2A0-6843-84AB-BD41046E8596}"/>
              </a:ext>
            </a:extLst>
          </p:cNvPr>
          <p:cNvPicPr>
            <a:picLocks noGrp="1" noChangeAspect="1"/>
          </p:cNvPicPr>
          <p:nvPr>
            <p:ph idx="1"/>
          </p:nvPr>
        </p:nvPicPr>
        <p:blipFill>
          <a:blip r:embed="rId2"/>
          <a:stretch>
            <a:fillRect/>
          </a:stretch>
        </p:blipFill>
        <p:spPr>
          <a:xfrm>
            <a:off x="1417783" y="1451889"/>
            <a:ext cx="9031801" cy="4780942"/>
          </a:xfrm>
        </p:spPr>
      </p:pic>
      <p:sp>
        <p:nvSpPr>
          <p:cNvPr id="3" name="矩形 2"/>
          <p:cNvSpPr/>
          <p:nvPr/>
        </p:nvSpPr>
        <p:spPr>
          <a:xfrm>
            <a:off x="8035871" y="1828800"/>
            <a:ext cx="565688" cy="185980"/>
          </a:xfrm>
          <a:prstGeom prst="rect">
            <a:avLst/>
          </a:prstGeom>
          <a:solidFill>
            <a:srgbClr val="6EAD47"/>
          </a:solidFill>
          <a:ln>
            <a:solidFill>
              <a:srgbClr val="6E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7935132" y="1737124"/>
            <a:ext cx="564578" cy="369332"/>
          </a:xfrm>
          <a:prstGeom prst="rect">
            <a:avLst/>
          </a:prstGeom>
          <a:noFill/>
        </p:spPr>
        <p:txBody>
          <a:bodyPr wrap="none" rtlCol="0">
            <a:spAutoFit/>
          </a:bodyPr>
          <a:lstStyle/>
          <a:p>
            <a:r>
              <a:rPr kumimoji="1" lang="en-US" altLang="zh-CN" dirty="0">
                <a:solidFill>
                  <a:schemeClr val="bg1"/>
                </a:solidFill>
              </a:rPr>
              <a:t>MRI</a:t>
            </a:r>
            <a:endParaRPr kumimoji="1" lang="zh-CN" altLang="en-US" dirty="0">
              <a:solidFill>
                <a:schemeClr val="bg1"/>
              </a:solidFill>
            </a:endParaRPr>
          </a:p>
        </p:txBody>
      </p:sp>
    </p:spTree>
    <p:extLst>
      <p:ext uri="{BB962C8B-B14F-4D97-AF65-F5344CB8AC3E}">
        <p14:creationId xmlns:p14="http://schemas.microsoft.com/office/powerpoint/2010/main" val="183981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5845841" y="3058574"/>
            <a:ext cx="5965285" cy="3083948"/>
          </a:xfrm>
          <a:prstGeom prst="rect">
            <a:avLst/>
          </a:prstGeom>
          <a:solidFill>
            <a:srgbClr val="D1E7E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libri Light" charset="0"/>
              <a:ea typeface="Calibri Light" charset="0"/>
              <a:cs typeface="Calibri Light" charset="0"/>
            </a:endParaRPr>
          </a:p>
        </p:txBody>
      </p:sp>
      <p:sp>
        <p:nvSpPr>
          <p:cNvPr id="53" name="矩形 52"/>
          <p:cNvSpPr/>
          <p:nvPr/>
        </p:nvSpPr>
        <p:spPr>
          <a:xfrm>
            <a:off x="5835691" y="1427753"/>
            <a:ext cx="5965285" cy="1363002"/>
          </a:xfrm>
          <a:prstGeom prst="rect">
            <a:avLst/>
          </a:prstGeom>
          <a:solidFill>
            <a:srgbClr val="EA9CD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libri Light" charset="0"/>
              <a:ea typeface="Calibri Light" charset="0"/>
              <a:cs typeface="Calibri Light" charset="0"/>
            </a:endParaRPr>
          </a:p>
        </p:txBody>
      </p:sp>
      <p:sp>
        <p:nvSpPr>
          <p:cNvPr id="2" name="Title 1">
            <a:extLst>
              <a:ext uri="{FF2B5EF4-FFF2-40B4-BE49-F238E27FC236}">
                <a16:creationId xmlns:a16="http://schemas.microsoft.com/office/drawing/2014/main" id="{732EE331-273D-B640-A800-BC01AA8DD689}"/>
              </a:ext>
            </a:extLst>
          </p:cNvPr>
          <p:cNvSpPr>
            <a:spLocks noGrp="1"/>
          </p:cNvSpPr>
          <p:nvPr>
            <p:ph type="title"/>
          </p:nvPr>
        </p:nvSpPr>
        <p:spPr>
          <a:xfrm>
            <a:off x="838200" y="365125"/>
            <a:ext cx="10515600" cy="1325563"/>
          </a:xfrm>
        </p:spPr>
        <p:txBody>
          <a:bodyPr/>
          <a:lstStyle/>
          <a:p>
            <a:r>
              <a:rPr lang="en-US" altLang="zh-CN" dirty="0">
                <a:latin typeface="Calibri Light" charset="0"/>
                <a:ea typeface="Calibri Light" charset="0"/>
                <a:cs typeface="Calibri Light" charset="0"/>
              </a:rPr>
              <a:t>Workflow and Software Design</a:t>
            </a:r>
            <a:endParaRPr lang="en-US" dirty="0">
              <a:latin typeface="Calibri Light" charset="0"/>
              <a:ea typeface="Calibri Light" charset="0"/>
              <a:cs typeface="Calibri Light" charset="0"/>
            </a:endParaRPr>
          </a:p>
        </p:txBody>
      </p:sp>
      <p:sp>
        <p:nvSpPr>
          <p:cNvPr id="5" name="圆角矩形 4"/>
          <p:cNvSpPr/>
          <p:nvPr/>
        </p:nvSpPr>
        <p:spPr>
          <a:xfrm>
            <a:off x="1455920" y="1809863"/>
            <a:ext cx="3282848" cy="42036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CN" sz="1200" dirty="0">
                <a:solidFill>
                  <a:schemeClr val="tx1"/>
                </a:solidFill>
                <a:latin typeface="Calibri Light" charset="0"/>
                <a:ea typeface="Calibri Light" charset="0"/>
                <a:cs typeface="Calibri Light" charset="0"/>
              </a:rPr>
              <a:t>Preprocess of MRI images (If Applicable)</a:t>
            </a:r>
          </a:p>
        </p:txBody>
      </p:sp>
      <p:sp>
        <p:nvSpPr>
          <p:cNvPr id="7" name="圆角矩形 6"/>
          <p:cNvSpPr/>
          <p:nvPr/>
        </p:nvSpPr>
        <p:spPr>
          <a:xfrm>
            <a:off x="1970113" y="2500732"/>
            <a:ext cx="2254462" cy="42036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pPr>
            <a:endParaRPr lang="en-US" altLang="zh-CN" sz="1200" dirty="0">
              <a:solidFill>
                <a:schemeClr val="tx1"/>
              </a:solidFill>
              <a:latin typeface="Calibri Light" charset="0"/>
              <a:ea typeface="Calibri Light" charset="0"/>
              <a:cs typeface="Calibri Light" charset="0"/>
            </a:endParaRPr>
          </a:p>
          <a:p>
            <a:pPr>
              <a:spcBef>
                <a:spcPts val="600"/>
              </a:spcBef>
            </a:pPr>
            <a:r>
              <a:rPr lang="en-US" altLang="zh-CN" sz="1200" dirty="0">
                <a:solidFill>
                  <a:schemeClr val="tx1"/>
                </a:solidFill>
                <a:latin typeface="Calibri Light" charset="0"/>
                <a:ea typeface="Calibri Light" charset="0"/>
                <a:cs typeface="Calibri Light" charset="0"/>
              </a:rPr>
              <a:t>UDP Test, Camera Calibration</a:t>
            </a:r>
          </a:p>
          <a:p>
            <a:pPr lvl="1">
              <a:spcBef>
                <a:spcPts val="600"/>
              </a:spcBef>
            </a:pPr>
            <a:endParaRPr lang="en-US" altLang="zh-CN" sz="1200" dirty="0">
              <a:solidFill>
                <a:schemeClr val="tx1"/>
              </a:solidFill>
              <a:latin typeface="Calibri Light" charset="0"/>
              <a:ea typeface="Calibri Light" charset="0"/>
              <a:cs typeface="Calibri Light" charset="0"/>
            </a:endParaRPr>
          </a:p>
        </p:txBody>
      </p:sp>
      <p:sp>
        <p:nvSpPr>
          <p:cNvPr id="9" name="圆角矩形 8"/>
          <p:cNvSpPr/>
          <p:nvPr/>
        </p:nvSpPr>
        <p:spPr>
          <a:xfrm>
            <a:off x="678107" y="3206916"/>
            <a:ext cx="1654800" cy="39515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Without</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MRI</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Mode</a:t>
            </a:r>
          </a:p>
        </p:txBody>
      </p:sp>
      <p:sp>
        <p:nvSpPr>
          <p:cNvPr id="10" name="圆角矩形 9"/>
          <p:cNvSpPr/>
          <p:nvPr/>
        </p:nvSpPr>
        <p:spPr>
          <a:xfrm>
            <a:off x="3802185" y="3195807"/>
            <a:ext cx="1363191" cy="39515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With</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MRI</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Mode</a:t>
            </a:r>
          </a:p>
        </p:txBody>
      </p:sp>
      <p:sp>
        <p:nvSpPr>
          <p:cNvPr id="13" name="圆角矩形 12"/>
          <p:cNvSpPr/>
          <p:nvPr/>
        </p:nvSpPr>
        <p:spPr>
          <a:xfrm>
            <a:off x="481344" y="3887847"/>
            <a:ext cx="2048325" cy="42036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Touch</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Anatomic</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Points</a:t>
            </a:r>
          </a:p>
        </p:txBody>
      </p:sp>
      <p:sp>
        <p:nvSpPr>
          <p:cNvPr id="14" name="圆角矩形 13"/>
          <p:cNvSpPr/>
          <p:nvPr/>
        </p:nvSpPr>
        <p:spPr>
          <a:xfrm>
            <a:off x="3554764" y="3921656"/>
            <a:ext cx="1858033" cy="39515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Touch</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Anatomic</a:t>
            </a:r>
            <a:r>
              <a:rPr lang="zh-CN" altLang="en-US" sz="1200" dirty="0">
                <a:solidFill>
                  <a:schemeClr val="tx1"/>
                </a:solidFill>
                <a:latin typeface="Calibri Light" charset="0"/>
                <a:ea typeface="Calibri Light" charset="0"/>
                <a:cs typeface="Calibri Light" charset="0"/>
              </a:rPr>
              <a:t> </a:t>
            </a:r>
            <a:r>
              <a:rPr lang="en-US" altLang="zh-CN" sz="1200" dirty="0">
                <a:solidFill>
                  <a:schemeClr val="tx1"/>
                </a:solidFill>
                <a:latin typeface="Calibri Light" charset="0"/>
                <a:ea typeface="Calibri Light" charset="0"/>
                <a:cs typeface="Calibri Light" charset="0"/>
              </a:rPr>
              <a:t>Points</a:t>
            </a:r>
          </a:p>
        </p:txBody>
      </p:sp>
      <p:sp>
        <p:nvSpPr>
          <p:cNvPr id="15" name="圆角矩形 14"/>
          <p:cNvSpPr/>
          <p:nvPr/>
        </p:nvSpPr>
        <p:spPr>
          <a:xfrm>
            <a:off x="341142" y="4638715"/>
            <a:ext cx="2328730" cy="1020841"/>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Overlay Two Spheres Representing Estimated Positions of Ventricle Center and Entry</a:t>
            </a:r>
          </a:p>
        </p:txBody>
      </p:sp>
      <p:sp>
        <p:nvSpPr>
          <p:cNvPr id="16" name="圆角矩形 15"/>
          <p:cNvSpPr/>
          <p:nvPr/>
        </p:nvSpPr>
        <p:spPr>
          <a:xfrm>
            <a:off x="3535132" y="4701394"/>
            <a:ext cx="1897296" cy="946617"/>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200" dirty="0">
                <a:solidFill>
                  <a:schemeClr val="tx1"/>
                </a:solidFill>
                <a:latin typeface="Calibri Light" charset="0"/>
                <a:ea typeface="Calibri Light" charset="0"/>
                <a:cs typeface="Calibri Light" charset="0"/>
              </a:rPr>
              <a:t>Overlay Reconstructed Ventricle Model and Suggested Entry</a:t>
            </a:r>
          </a:p>
        </p:txBody>
      </p:sp>
      <p:sp>
        <p:nvSpPr>
          <p:cNvPr id="11" name="矩形 3">
            <a:extLst>
              <a:ext uri="{FF2B5EF4-FFF2-40B4-BE49-F238E27FC236}">
                <a16:creationId xmlns:a16="http://schemas.microsoft.com/office/drawing/2014/main" id="{BF25A47C-2ECA-4B9C-A5E3-1492B56E2177}"/>
              </a:ext>
            </a:extLst>
          </p:cNvPr>
          <p:cNvSpPr/>
          <p:nvPr/>
        </p:nvSpPr>
        <p:spPr>
          <a:xfrm>
            <a:off x="7435817" y="4752783"/>
            <a:ext cx="2302137" cy="1115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err="1">
                <a:latin typeface="Calibri Light" charset="0"/>
                <a:ea typeface="Calibri Light" charset="0"/>
                <a:cs typeface="Calibri Light" charset="0"/>
              </a:rPr>
              <a:t>DrawingManager.cs</a:t>
            </a:r>
            <a:endParaRPr kumimoji="1" lang="en-US" altLang="zh-CN" sz="1600" dirty="0">
              <a:latin typeface="Calibri Light" charset="0"/>
              <a:ea typeface="Calibri Light" charset="0"/>
              <a:cs typeface="Calibri Light" charset="0"/>
            </a:endParaRPr>
          </a:p>
          <a:p>
            <a:pPr algn="ctr"/>
            <a:endParaRPr kumimoji="1" lang="en-US" altLang="zh-CN" sz="1600" dirty="0">
              <a:latin typeface="Calibri Light" charset="0"/>
              <a:ea typeface="Calibri Light" charset="0"/>
              <a:cs typeface="Calibri Light" charset="0"/>
            </a:endParaRPr>
          </a:p>
          <a:p>
            <a:pPr algn="ctr"/>
            <a:r>
              <a:rPr kumimoji="1" lang="en-US" altLang="zh-CN" sz="1600" dirty="0">
                <a:solidFill>
                  <a:srgbClr val="FF0000"/>
                </a:solidFill>
                <a:latin typeface="Calibri Light" charset="0"/>
                <a:ea typeface="Calibri Light" charset="0"/>
                <a:cs typeface="Calibri Light" charset="0"/>
              </a:rPr>
              <a:t>Registration, Overlay</a:t>
            </a:r>
            <a:endParaRPr kumimoji="1" lang="zh-CN" altLang="en-US" sz="1600" dirty="0">
              <a:solidFill>
                <a:srgbClr val="FF0000"/>
              </a:solidFill>
              <a:latin typeface="Calibri Light" charset="0"/>
              <a:ea typeface="Calibri Light" charset="0"/>
              <a:cs typeface="Calibri Light" charset="0"/>
            </a:endParaRPr>
          </a:p>
        </p:txBody>
      </p:sp>
      <p:sp>
        <p:nvSpPr>
          <p:cNvPr id="12" name="矩形 5">
            <a:extLst>
              <a:ext uri="{FF2B5EF4-FFF2-40B4-BE49-F238E27FC236}">
                <a16:creationId xmlns:a16="http://schemas.microsoft.com/office/drawing/2014/main" id="{4B8B91D0-E659-44D8-B7F9-F19D0CB50281}"/>
              </a:ext>
            </a:extLst>
          </p:cNvPr>
          <p:cNvSpPr/>
          <p:nvPr/>
        </p:nvSpPr>
        <p:spPr>
          <a:xfrm>
            <a:off x="6387772" y="1973106"/>
            <a:ext cx="1755957" cy="42147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Calibri Light" charset="0"/>
                <a:ea typeface="Calibri Light" charset="0"/>
                <a:cs typeface="Calibri Light" charset="0"/>
              </a:rPr>
              <a:t>ZED_AR_Tracking.py</a:t>
            </a:r>
            <a:endParaRPr kumimoji="1" lang="zh-CN" altLang="en-US" sz="1200" dirty="0">
              <a:latin typeface="Calibri Light" charset="0"/>
              <a:ea typeface="Calibri Light" charset="0"/>
              <a:cs typeface="Calibri Light" charset="0"/>
            </a:endParaRPr>
          </a:p>
        </p:txBody>
      </p:sp>
      <p:sp>
        <p:nvSpPr>
          <p:cNvPr id="17" name="矩形 6">
            <a:extLst>
              <a:ext uri="{FF2B5EF4-FFF2-40B4-BE49-F238E27FC236}">
                <a16:creationId xmlns:a16="http://schemas.microsoft.com/office/drawing/2014/main" id="{6C48FD28-A1D8-4262-8866-E04A16994CB7}"/>
              </a:ext>
            </a:extLst>
          </p:cNvPr>
          <p:cNvSpPr/>
          <p:nvPr/>
        </p:nvSpPr>
        <p:spPr>
          <a:xfrm>
            <a:off x="8032544" y="3278012"/>
            <a:ext cx="1069804" cy="38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err="1">
                <a:latin typeface="Calibri Light" charset="0"/>
                <a:ea typeface="Calibri Light" charset="0"/>
                <a:cs typeface="Calibri Light" charset="0"/>
              </a:rPr>
              <a:t>Unpack.cs</a:t>
            </a:r>
            <a:endParaRPr kumimoji="1" lang="zh-CN" altLang="en-US" sz="1200" dirty="0">
              <a:latin typeface="Calibri Light" charset="0"/>
              <a:ea typeface="Calibri Light" charset="0"/>
              <a:cs typeface="Calibri Light" charset="0"/>
            </a:endParaRPr>
          </a:p>
        </p:txBody>
      </p:sp>
      <p:sp>
        <p:nvSpPr>
          <p:cNvPr id="18" name="矩形 8">
            <a:extLst>
              <a:ext uri="{FF2B5EF4-FFF2-40B4-BE49-F238E27FC236}">
                <a16:creationId xmlns:a16="http://schemas.microsoft.com/office/drawing/2014/main" id="{C9CA9CDA-9F38-453D-85F8-CB950235AB4F}"/>
              </a:ext>
            </a:extLst>
          </p:cNvPr>
          <p:cNvSpPr/>
          <p:nvPr/>
        </p:nvSpPr>
        <p:spPr>
          <a:xfrm>
            <a:off x="10051333" y="1989152"/>
            <a:ext cx="1613854" cy="42147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Calibri Light" charset="0"/>
                <a:ea typeface="Calibri Light" charset="0"/>
                <a:cs typeface="Calibri Light" charset="0"/>
              </a:rPr>
              <a:t>UDP_Sender.py</a:t>
            </a:r>
            <a:endParaRPr kumimoji="1" lang="zh-CN" altLang="en-US" sz="1200" dirty="0">
              <a:latin typeface="Calibri Light" charset="0"/>
              <a:ea typeface="Calibri Light" charset="0"/>
              <a:cs typeface="Calibri Light" charset="0"/>
            </a:endParaRPr>
          </a:p>
        </p:txBody>
      </p:sp>
      <p:sp>
        <p:nvSpPr>
          <p:cNvPr id="19" name="矩形 9">
            <a:extLst>
              <a:ext uri="{FF2B5EF4-FFF2-40B4-BE49-F238E27FC236}">
                <a16:creationId xmlns:a16="http://schemas.microsoft.com/office/drawing/2014/main" id="{21113520-D901-4B85-BD0D-278B1E9855BB}"/>
              </a:ext>
            </a:extLst>
          </p:cNvPr>
          <p:cNvSpPr/>
          <p:nvPr/>
        </p:nvSpPr>
        <p:spPr>
          <a:xfrm>
            <a:off x="10010253" y="3278011"/>
            <a:ext cx="1800873" cy="467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err="1">
                <a:latin typeface="Calibri Light" charset="0"/>
                <a:ea typeface="Calibri Light" charset="0"/>
                <a:cs typeface="Calibri Light" charset="0"/>
              </a:rPr>
              <a:t>UDP_Communication.cs</a:t>
            </a:r>
            <a:endParaRPr kumimoji="1" lang="zh-CN" altLang="en-US" sz="1200" dirty="0">
              <a:latin typeface="Calibri Light" charset="0"/>
              <a:ea typeface="Calibri Light" charset="0"/>
              <a:cs typeface="Calibri Light" charset="0"/>
            </a:endParaRPr>
          </a:p>
        </p:txBody>
      </p:sp>
      <p:sp>
        <p:nvSpPr>
          <p:cNvPr id="20" name="矩形 10">
            <a:extLst>
              <a:ext uri="{FF2B5EF4-FFF2-40B4-BE49-F238E27FC236}">
                <a16:creationId xmlns:a16="http://schemas.microsoft.com/office/drawing/2014/main" id="{29FB47D6-02E3-497C-9FB1-E850ACC33B64}"/>
              </a:ext>
            </a:extLst>
          </p:cNvPr>
          <p:cNvSpPr/>
          <p:nvPr/>
        </p:nvSpPr>
        <p:spPr>
          <a:xfrm>
            <a:off x="5845841" y="3278011"/>
            <a:ext cx="1259883" cy="3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err="1">
                <a:latin typeface="Calibri Light" charset="0"/>
                <a:ea typeface="Calibri Light" charset="0"/>
                <a:cs typeface="Calibri Light" charset="0"/>
              </a:rPr>
              <a:t>MoveTip.cs</a:t>
            </a:r>
            <a:endParaRPr kumimoji="1" lang="zh-CN" altLang="en-US" sz="1200" dirty="0">
              <a:latin typeface="Calibri Light" charset="0"/>
              <a:ea typeface="Calibri Light" charset="0"/>
              <a:cs typeface="Calibri Light" charset="0"/>
            </a:endParaRPr>
          </a:p>
        </p:txBody>
      </p:sp>
      <p:sp>
        <p:nvSpPr>
          <p:cNvPr id="21" name="右箭头 4">
            <a:extLst>
              <a:ext uri="{FF2B5EF4-FFF2-40B4-BE49-F238E27FC236}">
                <a16:creationId xmlns:a16="http://schemas.microsoft.com/office/drawing/2014/main" id="{79C3B114-A4F5-4895-B588-E577A5766856}"/>
              </a:ext>
            </a:extLst>
          </p:cNvPr>
          <p:cNvSpPr/>
          <p:nvPr/>
        </p:nvSpPr>
        <p:spPr>
          <a:xfrm>
            <a:off x="8470146" y="2057841"/>
            <a:ext cx="1254769" cy="27699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Calibri Light" charset="0"/>
              <a:ea typeface="Calibri Light" charset="0"/>
              <a:cs typeface="Calibri Light" charset="0"/>
            </a:endParaRPr>
          </a:p>
        </p:txBody>
      </p:sp>
      <p:sp>
        <p:nvSpPr>
          <p:cNvPr id="22" name="文本框 7">
            <a:extLst>
              <a:ext uri="{FF2B5EF4-FFF2-40B4-BE49-F238E27FC236}">
                <a16:creationId xmlns:a16="http://schemas.microsoft.com/office/drawing/2014/main" id="{D4F9A1FB-48E3-49C7-B6B2-36540BD9D63F}"/>
              </a:ext>
            </a:extLst>
          </p:cNvPr>
          <p:cNvSpPr txBox="1"/>
          <p:nvPr/>
        </p:nvSpPr>
        <p:spPr>
          <a:xfrm>
            <a:off x="8168119" y="1522556"/>
            <a:ext cx="2133349" cy="461665"/>
          </a:xfrm>
          <a:prstGeom prst="rect">
            <a:avLst/>
          </a:prstGeom>
          <a:noFill/>
        </p:spPr>
        <p:txBody>
          <a:bodyPr wrap="square" rtlCol="0">
            <a:spAutoFit/>
          </a:bodyPr>
          <a:lstStyle/>
          <a:p>
            <a:r>
              <a:rPr kumimoji="1" lang="en-US" altLang="zh-CN" sz="1200" dirty="0">
                <a:latin typeface="Calibri Light" charset="0"/>
                <a:ea typeface="Calibri Light" charset="0"/>
                <a:cs typeface="Calibri Light" charset="0"/>
              </a:rPr>
              <a:t>Translations and </a:t>
            </a:r>
            <a:r>
              <a:rPr kumimoji="1" lang="en-US" altLang="zh-CN" sz="1200" dirty="0" err="1">
                <a:latin typeface="Calibri Light" charset="0"/>
                <a:ea typeface="Calibri Light" charset="0"/>
                <a:cs typeface="Calibri Light" charset="0"/>
              </a:rPr>
              <a:t>Eulerangles</a:t>
            </a:r>
            <a:r>
              <a:rPr kumimoji="1" lang="en-US" altLang="zh-CN" sz="1200" dirty="0">
                <a:latin typeface="Calibri Light" charset="0"/>
                <a:ea typeface="Calibri Light" charset="0"/>
                <a:cs typeface="Calibri Light" charset="0"/>
              </a:rPr>
              <a:t> </a:t>
            </a:r>
          </a:p>
          <a:p>
            <a:r>
              <a:rPr kumimoji="1" lang="en-US" altLang="zh-CN" sz="1200" dirty="0">
                <a:latin typeface="Calibri Light" charset="0"/>
                <a:ea typeface="Calibri Light" charset="0"/>
                <a:cs typeface="Calibri Light" charset="0"/>
              </a:rPr>
              <a:t>from ZED to Markers</a:t>
            </a:r>
            <a:endParaRPr kumimoji="1" lang="zh-CN" altLang="en-US" sz="1200" dirty="0">
              <a:latin typeface="Calibri Light" charset="0"/>
              <a:ea typeface="Calibri Light" charset="0"/>
              <a:cs typeface="Calibri Light" charset="0"/>
            </a:endParaRPr>
          </a:p>
        </p:txBody>
      </p:sp>
      <p:sp>
        <p:nvSpPr>
          <p:cNvPr id="23" name="右箭头 11">
            <a:extLst>
              <a:ext uri="{FF2B5EF4-FFF2-40B4-BE49-F238E27FC236}">
                <a16:creationId xmlns:a16="http://schemas.microsoft.com/office/drawing/2014/main" id="{C6085068-72FF-4EE8-A828-CD3E5D37E82B}"/>
              </a:ext>
            </a:extLst>
          </p:cNvPr>
          <p:cNvSpPr/>
          <p:nvPr/>
        </p:nvSpPr>
        <p:spPr>
          <a:xfrm rot="5400000">
            <a:off x="10467775" y="2710287"/>
            <a:ext cx="785516" cy="256757"/>
          </a:xfrm>
          <a:prstGeom prst="rightArrow">
            <a:avLst>
              <a:gd name="adj1" fmla="val 52288"/>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Calibri Light" charset="0"/>
              <a:ea typeface="Calibri Light" charset="0"/>
              <a:cs typeface="Calibri Light" charset="0"/>
            </a:endParaRPr>
          </a:p>
        </p:txBody>
      </p:sp>
      <p:sp>
        <p:nvSpPr>
          <p:cNvPr id="24" name="文本框 12">
            <a:extLst>
              <a:ext uri="{FF2B5EF4-FFF2-40B4-BE49-F238E27FC236}">
                <a16:creationId xmlns:a16="http://schemas.microsoft.com/office/drawing/2014/main" id="{1C172FF0-D413-4A3D-AAE7-7E53EF833B38}"/>
              </a:ext>
            </a:extLst>
          </p:cNvPr>
          <p:cNvSpPr txBox="1"/>
          <p:nvPr/>
        </p:nvSpPr>
        <p:spPr>
          <a:xfrm>
            <a:off x="11228383" y="2734602"/>
            <a:ext cx="543739" cy="276999"/>
          </a:xfrm>
          <a:prstGeom prst="rect">
            <a:avLst/>
          </a:prstGeom>
          <a:noFill/>
        </p:spPr>
        <p:txBody>
          <a:bodyPr wrap="none" rtlCol="0">
            <a:spAutoFit/>
          </a:bodyPr>
          <a:lstStyle/>
          <a:p>
            <a:r>
              <a:rPr kumimoji="1" lang="en-US" altLang="zh-CN" sz="1200" dirty="0">
                <a:latin typeface="Calibri Light" charset="0"/>
                <a:ea typeface="Calibri Light" charset="0"/>
                <a:cs typeface="Calibri Light" charset="0"/>
              </a:rPr>
              <a:t>String</a:t>
            </a:r>
            <a:endParaRPr kumimoji="1" lang="zh-CN" altLang="en-US" sz="1200" dirty="0">
              <a:latin typeface="Calibri Light" charset="0"/>
              <a:ea typeface="Calibri Light" charset="0"/>
              <a:cs typeface="Calibri Light" charset="0"/>
            </a:endParaRPr>
          </a:p>
        </p:txBody>
      </p:sp>
      <p:sp>
        <p:nvSpPr>
          <p:cNvPr id="25" name="右箭头 13">
            <a:extLst>
              <a:ext uri="{FF2B5EF4-FFF2-40B4-BE49-F238E27FC236}">
                <a16:creationId xmlns:a16="http://schemas.microsoft.com/office/drawing/2014/main" id="{90E706B2-383D-4C40-9939-41580213C908}"/>
              </a:ext>
            </a:extLst>
          </p:cNvPr>
          <p:cNvSpPr/>
          <p:nvPr/>
        </p:nvSpPr>
        <p:spPr>
          <a:xfrm rot="10800000">
            <a:off x="9172621" y="3359240"/>
            <a:ext cx="762643" cy="249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Calibri Light" charset="0"/>
              <a:ea typeface="Calibri Light" charset="0"/>
              <a:cs typeface="Calibri Light" charset="0"/>
            </a:endParaRPr>
          </a:p>
        </p:txBody>
      </p:sp>
      <p:sp>
        <p:nvSpPr>
          <p:cNvPr id="26" name="文本框 14">
            <a:extLst>
              <a:ext uri="{FF2B5EF4-FFF2-40B4-BE49-F238E27FC236}">
                <a16:creationId xmlns:a16="http://schemas.microsoft.com/office/drawing/2014/main" id="{F3946DFB-3B6F-4FE4-A860-82F3C948F6BA}"/>
              </a:ext>
            </a:extLst>
          </p:cNvPr>
          <p:cNvSpPr txBox="1"/>
          <p:nvPr/>
        </p:nvSpPr>
        <p:spPr>
          <a:xfrm>
            <a:off x="9267645" y="3051322"/>
            <a:ext cx="543739" cy="276999"/>
          </a:xfrm>
          <a:prstGeom prst="rect">
            <a:avLst/>
          </a:prstGeom>
          <a:noFill/>
        </p:spPr>
        <p:txBody>
          <a:bodyPr wrap="none" rtlCol="0">
            <a:spAutoFit/>
          </a:bodyPr>
          <a:lstStyle/>
          <a:p>
            <a:r>
              <a:rPr kumimoji="1" lang="en-US" altLang="zh-CN" sz="1200" dirty="0">
                <a:latin typeface="Calibri Light" charset="0"/>
                <a:ea typeface="Calibri Light" charset="0"/>
                <a:cs typeface="Calibri Light" charset="0"/>
              </a:rPr>
              <a:t>String</a:t>
            </a:r>
            <a:endParaRPr kumimoji="1" lang="zh-CN" altLang="en-US" sz="1200" dirty="0">
              <a:latin typeface="Calibri Light" charset="0"/>
              <a:ea typeface="Calibri Light" charset="0"/>
              <a:cs typeface="Calibri Light" charset="0"/>
            </a:endParaRPr>
          </a:p>
        </p:txBody>
      </p:sp>
      <p:sp>
        <p:nvSpPr>
          <p:cNvPr id="27" name="右箭头 15">
            <a:extLst>
              <a:ext uri="{FF2B5EF4-FFF2-40B4-BE49-F238E27FC236}">
                <a16:creationId xmlns:a16="http://schemas.microsoft.com/office/drawing/2014/main" id="{CB7A925D-DA45-4BA5-9DC1-CC367E2588D1}"/>
              </a:ext>
            </a:extLst>
          </p:cNvPr>
          <p:cNvSpPr/>
          <p:nvPr/>
        </p:nvSpPr>
        <p:spPr>
          <a:xfrm rot="5400000">
            <a:off x="8098287" y="4004012"/>
            <a:ext cx="967830" cy="410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Calibri Light" charset="0"/>
              <a:ea typeface="Calibri Light" charset="0"/>
              <a:cs typeface="Calibri Light" charset="0"/>
            </a:endParaRPr>
          </a:p>
        </p:txBody>
      </p:sp>
      <p:sp>
        <p:nvSpPr>
          <p:cNvPr id="28" name="文本框 16">
            <a:extLst>
              <a:ext uri="{FF2B5EF4-FFF2-40B4-BE49-F238E27FC236}">
                <a16:creationId xmlns:a16="http://schemas.microsoft.com/office/drawing/2014/main" id="{292D2708-09C0-4F52-B45E-107ECA700A0D}"/>
              </a:ext>
            </a:extLst>
          </p:cNvPr>
          <p:cNvSpPr txBox="1"/>
          <p:nvPr/>
        </p:nvSpPr>
        <p:spPr>
          <a:xfrm>
            <a:off x="8814704" y="3945457"/>
            <a:ext cx="973343" cy="461665"/>
          </a:xfrm>
          <a:prstGeom prst="rect">
            <a:avLst/>
          </a:prstGeom>
          <a:noFill/>
        </p:spPr>
        <p:txBody>
          <a:bodyPr wrap="none" rtlCol="0">
            <a:spAutoFit/>
          </a:bodyPr>
          <a:lstStyle/>
          <a:p>
            <a:r>
              <a:rPr kumimoji="1" lang="en-US" altLang="zh-CN" sz="1200" dirty="0">
                <a:latin typeface="Calibri Light" charset="0"/>
                <a:ea typeface="Calibri Light" charset="0"/>
                <a:cs typeface="Calibri Light" charset="0"/>
              </a:rPr>
              <a:t>T_cam2tool</a:t>
            </a:r>
          </a:p>
          <a:p>
            <a:r>
              <a:rPr kumimoji="1" lang="en-US" altLang="zh-CN" sz="1200" dirty="0">
                <a:latin typeface="Calibri Light" charset="0"/>
                <a:ea typeface="Calibri Light" charset="0"/>
                <a:cs typeface="Calibri Light" charset="0"/>
              </a:rPr>
              <a:t>T_cam2skull</a:t>
            </a:r>
            <a:endParaRPr kumimoji="1" lang="zh-CN" altLang="en-US" sz="1200" dirty="0">
              <a:latin typeface="Calibri Light" charset="0"/>
              <a:ea typeface="Calibri Light" charset="0"/>
              <a:cs typeface="Calibri Light" charset="0"/>
            </a:endParaRPr>
          </a:p>
        </p:txBody>
      </p:sp>
      <p:sp>
        <p:nvSpPr>
          <p:cNvPr id="29" name="右箭头 17">
            <a:extLst>
              <a:ext uri="{FF2B5EF4-FFF2-40B4-BE49-F238E27FC236}">
                <a16:creationId xmlns:a16="http://schemas.microsoft.com/office/drawing/2014/main" id="{A3D05131-B3B7-4ABE-9774-26BF281B3FB5}"/>
              </a:ext>
            </a:extLst>
          </p:cNvPr>
          <p:cNvSpPr/>
          <p:nvPr/>
        </p:nvSpPr>
        <p:spPr>
          <a:xfrm rot="2919551">
            <a:off x="6604080" y="3967075"/>
            <a:ext cx="119143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Calibri Light" charset="0"/>
              <a:ea typeface="Calibri Light" charset="0"/>
              <a:cs typeface="Calibri Light" charset="0"/>
            </a:endParaRPr>
          </a:p>
        </p:txBody>
      </p:sp>
      <p:sp>
        <p:nvSpPr>
          <p:cNvPr id="30" name="文本框 18">
            <a:extLst>
              <a:ext uri="{FF2B5EF4-FFF2-40B4-BE49-F238E27FC236}">
                <a16:creationId xmlns:a16="http://schemas.microsoft.com/office/drawing/2014/main" id="{0C56C99F-77E9-42B8-8E07-FB8D6C6B115C}"/>
              </a:ext>
            </a:extLst>
          </p:cNvPr>
          <p:cNvSpPr txBox="1"/>
          <p:nvPr/>
        </p:nvSpPr>
        <p:spPr>
          <a:xfrm>
            <a:off x="6106150" y="4179897"/>
            <a:ext cx="935064" cy="276999"/>
          </a:xfrm>
          <a:prstGeom prst="rect">
            <a:avLst/>
          </a:prstGeom>
          <a:noFill/>
        </p:spPr>
        <p:txBody>
          <a:bodyPr wrap="none" rtlCol="0">
            <a:spAutoFit/>
          </a:bodyPr>
          <a:lstStyle/>
          <a:p>
            <a:r>
              <a:rPr kumimoji="1" lang="en-US" altLang="zh-CN" sz="1200" dirty="0" err="1">
                <a:latin typeface="Calibri Light" charset="0"/>
                <a:ea typeface="Calibri Light" charset="0"/>
                <a:cs typeface="Calibri Light" charset="0"/>
              </a:rPr>
              <a:t>P_tip_world</a:t>
            </a:r>
            <a:endParaRPr kumimoji="1" lang="zh-CN" altLang="en-US" sz="1200" dirty="0">
              <a:latin typeface="Calibri Light" charset="0"/>
              <a:ea typeface="Calibri Light" charset="0"/>
              <a:cs typeface="Calibri Light" charset="0"/>
            </a:endParaRPr>
          </a:p>
        </p:txBody>
      </p:sp>
      <p:cxnSp>
        <p:nvCxnSpPr>
          <p:cNvPr id="4" name="Straight Arrow Connector 3">
            <a:extLst>
              <a:ext uri="{FF2B5EF4-FFF2-40B4-BE49-F238E27FC236}">
                <a16:creationId xmlns:a16="http://schemas.microsoft.com/office/drawing/2014/main" id="{7ADA0E5A-8CDB-41C8-A258-B0AC56E9106E}"/>
              </a:ext>
            </a:extLst>
          </p:cNvPr>
          <p:cNvCxnSpPr>
            <a:cxnSpLocks/>
            <a:stCxn id="5" idx="2"/>
            <a:endCxn id="7" idx="0"/>
          </p:cNvCxnSpPr>
          <p:nvPr/>
        </p:nvCxnSpPr>
        <p:spPr>
          <a:xfrm>
            <a:off x="3097344" y="2230229"/>
            <a:ext cx="0" cy="27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4881E9E-4252-49C1-B59E-F079B431E5C2}"/>
              </a:ext>
            </a:extLst>
          </p:cNvPr>
          <p:cNvCxnSpPr>
            <a:cxnSpLocks/>
            <a:stCxn id="7" idx="2"/>
            <a:endCxn id="9" idx="0"/>
          </p:cNvCxnSpPr>
          <p:nvPr/>
        </p:nvCxnSpPr>
        <p:spPr>
          <a:xfrm flipH="1">
            <a:off x="1505507" y="2921098"/>
            <a:ext cx="1591837" cy="285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8BD982-A852-4249-AA28-65F39C7B9104}"/>
              </a:ext>
            </a:extLst>
          </p:cNvPr>
          <p:cNvCxnSpPr>
            <a:cxnSpLocks/>
            <a:stCxn id="7" idx="2"/>
            <a:endCxn id="10" idx="0"/>
          </p:cNvCxnSpPr>
          <p:nvPr/>
        </p:nvCxnSpPr>
        <p:spPr>
          <a:xfrm>
            <a:off x="3097344" y="2921098"/>
            <a:ext cx="1386437" cy="274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4439C03-1CE3-407A-9783-D8E46FAD02D1}"/>
              </a:ext>
            </a:extLst>
          </p:cNvPr>
          <p:cNvCxnSpPr>
            <a:cxnSpLocks/>
            <a:stCxn id="9" idx="2"/>
            <a:endCxn id="13" idx="0"/>
          </p:cNvCxnSpPr>
          <p:nvPr/>
        </p:nvCxnSpPr>
        <p:spPr>
          <a:xfrm>
            <a:off x="1505507" y="3602072"/>
            <a:ext cx="0" cy="285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965F5D-6405-4D99-A2BE-70C44ECC107C}"/>
              </a:ext>
            </a:extLst>
          </p:cNvPr>
          <p:cNvCxnSpPr>
            <a:cxnSpLocks/>
            <a:stCxn id="13" idx="2"/>
            <a:endCxn id="15" idx="0"/>
          </p:cNvCxnSpPr>
          <p:nvPr/>
        </p:nvCxnSpPr>
        <p:spPr>
          <a:xfrm>
            <a:off x="1505507" y="4308213"/>
            <a:ext cx="0" cy="330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D2756E4-1B9A-437D-8C8B-30CC9B23145A}"/>
              </a:ext>
            </a:extLst>
          </p:cNvPr>
          <p:cNvCxnSpPr>
            <a:cxnSpLocks/>
            <a:stCxn id="10" idx="2"/>
            <a:endCxn id="14" idx="0"/>
          </p:cNvCxnSpPr>
          <p:nvPr/>
        </p:nvCxnSpPr>
        <p:spPr>
          <a:xfrm>
            <a:off x="4483781" y="3590963"/>
            <a:ext cx="0" cy="330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CD342D2-CCAA-441E-B4DD-399716BE7651}"/>
              </a:ext>
            </a:extLst>
          </p:cNvPr>
          <p:cNvCxnSpPr>
            <a:cxnSpLocks/>
            <a:stCxn id="14" idx="2"/>
            <a:endCxn id="16" idx="0"/>
          </p:cNvCxnSpPr>
          <p:nvPr/>
        </p:nvCxnSpPr>
        <p:spPr>
          <a:xfrm flipH="1">
            <a:off x="4483780" y="4316812"/>
            <a:ext cx="1" cy="384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左箭头 2"/>
          <p:cNvSpPr/>
          <p:nvPr/>
        </p:nvSpPr>
        <p:spPr>
          <a:xfrm>
            <a:off x="7145294" y="3306449"/>
            <a:ext cx="774685" cy="3433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Calibri Light" charset="0"/>
              <a:ea typeface="Calibri Light" charset="0"/>
              <a:cs typeface="Calibri Light" charset="0"/>
            </a:endParaRPr>
          </a:p>
        </p:txBody>
      </p:sp>
      <p:sp>
        <p:nvSpPr>
          <p:cNvPr id="6" name="矩形 5"/>
          <p:cNvSpPr/>
          <p:nvPr/>
        </p:nvSpPr>
        <p:spPr>
          <a:xfrm>
            <a:off x="7064661" y="3002916"/>
            <a:ext cx="946093" cy="276999"/>
          </a:xfrm>
          <a:prstGeom prst="rect">
            <a:avLst/>
          </a:prstGeom>
        </p:spPr>
        <p:txBody>
          <a:bodyPr wrap="none">
            <a:spAutoFit/>
          </a:bodyPr>
          <a:lstStyle/>
          <a:p>
            <a:r>
              <a:rPr kumimoji="1" lang="en-US" altLang="zh-CN" sz="1200" dirty="0">
                <a:latin typeface="Calibri Light" charset="0"/>
                <a:ea typeface="Calibri Light" charset="0"/>
                <a:cs typeface="Calibri Light" charset="0"/>
              </a:rPr>
              <a:t>T_cam2tool</a:t>
            </a:r>
          </a:p>
        </p:txBody>
      </p:sp>
      <p:sp>
        <p:nvSpPr>
          <p:cNvPr id="54" name="文本框 53"/>
          <p:cNvSpPr txBox="1"/>
          <p:nvPr/>
        </p:nvSpPr>
        <p:spPr>
          <a:xfrm>
            <a:off x="6322112" y="1511441"/>
            <a:ext cx="425116" cy="369332"/>
          </a:xfrm>
          <a:prstGeom prst="rect">
            <a:avLst/>
          </a:prstGeom>
          <a:noFill/>
        </p:spPr>
        <p:txBody>
          <a:bodyPr wrap="none" rtlCol="0">
            <a:spAutoFit/>
          </a:bodyPr>
          <a:lstStyle/>
          <a:p>
            <a:r>
              <a:rPr kumimoji="1" lang="en-US" altLang="zh-CN" dirty="0">
                <a:latin typeface="Calibri Light" charset="0"/>
                <a:ea typeface="Calibri Light" charset="0"/>
                <a:cs typeface="Calibri Light" charset="0"/>
              </a:rPr>
              <a:t>PC</a:t>
            </a:r>
            <a:endParaRPr kumimoji="1" lang="zh-CN" altLang="en-US" dirty="0">
              <a:latin typeface="Calibri Light" charset="0"/>
              <a:ea typeface="Calibri Light" charset="0"/>
              <a:cs typeface="Calibri Light" charset="0"/>
            </a:endParaRPr>
          </a:p>
        </p:txBody>
      </p:sp>
      <p:sp>
        <p:nvSpPr>
          <p:cNvPr id="58" name="文本框 57"/>
          <p:cNvSpPr txBox="1"/>
          <p:nvPr/>
        </p:nvSpPr>
        <p:spPr>
          <a:xfrm>
            <a:off x="10301468" y="4742700"/>
            <a:ext cx="1039067" cy="369332"/>
          </a:xfrm>
          <a:prstGeom prst="rect">
            <a:avLst/>
          </a:prstGeom>
          <a:noFill/>
        </p:spPr>
        <p:txBody>
          <a:bodyPr wrap="none" rtlCol="0">
            <a:spAutoFit/>
          </a:bodyPr>
          <a:lstStyle/>
          <a:p>
            <a:r>
              <a:rPr kumimoji="1" lang="en-US" altLang="zh-CN" dirty="0">
                <a:latin typeface="Calibri Light" charset="0"/>
                <a:ea typeface="Calibri Light" charset="0"/>
                <a:cs typeface="Calibri Light" charset="0"/>
              </a:rPr>
              <a:t>HoloLens</a:t>
            </a:r>
            <a:endParaRPr kumimoji="1" lang="zh-CN" alt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1604216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Calibri Light" charset="0"/>
                <a:ea typeface="Calibri Light" charset="0"/>
                <a:cs typeface="Calibri Light" charset="0"/>
              </a:rPr>
              <a:t>Technical</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Approach</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t>
            </a:r>
            <a:r>
              <a:rPr kumimoji="1" lang="zh-CN" altLang="en-US" dirty="0">
                <a:latin typeface="Calibri Light" charset="0"/>
                <a:ea typeface="Calibri Light" charset="0"/>
                <a:cs typeface="Calibri Light" charset="0"/>
              </a:rPr>
              <a:t> </a:t>
            </a:r>
            <a:r>
              <a:rPr kumimoji="1" lang="en-US" altLang="zh-CN" sz="3200" dirty="0">
                <a:latin typeface="Calibri Light" charset="0"/>
                <a:ea typeface="Calibri Light" charset="0"/>
                <a:cs typeface="Calibri Light" charset="0"/>
              </a:rPr>
              <a:t>Setup</a:t>
            </a:r>
            <a:endParaRPr kumimoji="1" lang="zh-CN" altLang="en-US" sz="3200" dirty="0">
              <a:latin typeface="Calibri Light" charset="0"/>
              <a:ea typeface="Calibri Light" charset="0"/>
              <a:cs typeface="Calibri Light" charset="0"/>
            </a:endParaRPr>
          </a:p>
        </p:txBody>
      </p:sp>
      <p:pic>
        <p:nvPicPr>
          <p:cNvPr id="4" name="图片 3"/>
          <p:cNvPicPr>
            <a:picLocks noChangeAspect="1"/>
          </p:cNvPicPr>
          <p:nvPr/>
        </p:nvPicPr>
        <p:blipFill>
          <a:blip r:embed="rId3"/>
          <a:stretch>
            <a:fillRect/>
          </a:stretch>
        </p:blipFill>
        <p:spPr>
          <a:xfrm>
            <a:off x="1489678" y="2269639"/>
            <a:ext cx="3802445" cy="2851834"/>
          </a:xfrm>
          <a:prstGeom prst="rect">
            <a:avLst/>
          </a:prstGeom>
        </p:spPr>
      </p:pic>
      <p:pic>
        <p:nvPicPr>
          <p:cNvPr id="5" name="图片 4"/>
          <p:cNvPicPr>
            <a:picLocks noChangeAspect="1"/>
          </p:cNvPicPr>
          <p:nvPr/>
        </p:nvPicPr>
        <p:blipFill rotWithShape="1">
          <a:blip r:embed="rId4"/>
          <a:srcRect l="14037" t="10582" r="15210" b="17619"/>
          <a:stretch/>
        </p:blipFill>
        <p:spPr>
          <a:xfrm>
            <a:off x="6882335" y="2200996"/>
            <a:ext cx="4139556" cy="3009401"/>
          </a:xfrm>
          <a:prstGeom prst="rect">
            <a:avLst/>
          </a:prstGeom>
        </p:spPr>
      </p:pic>
      <p:sp>
        <p:nvSpPr>
          <p:cNvPr id="6" name="左箭头 5"/>
          <p:cNvSpPr/>
          <p:nvPr/>
        </p:nvSpPr>
        <p:spPr>
          <a:xfrm rot="13021847">
            <a:off x="1523079" y="2430195"/>
            <a:ext cx="978408" cy="39690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Calibri Light" charset="0"/>
              <a:ea typeface="Calibri Light" charset="0"/>
              <a:cs typeface="Calibri Light" charset="0"/>
            </a:endParaRPr>
          </a:p>
        </p:txBody>
      </p:sp>
      <p:sp>
        <p:nvSpPr>
          <p:cNvPr id="7" name="文本框 6"/>
          <p:cNvSpPr txBox="1"/>
          <p:nvPr/>
        </p:nvSpPr>
        <p:spPr>
          <a:xfrm>
            <a:off x="547398" y="1870810"/>
            <a:ext cx="1015021" cy="369332"/>
          </a:xfrm>
          <a:prstGeom prst="rect">
            <a:avLst/>
          </a:prstGeom>
          <a:noFill/>
        </p:spPr>
        <p:txBody>
          <a:bodyPr wrap="none" rtlCol="0">
            <a:spAutoFit/>
          </a:bodyPr>
          <a:lstStyle/>
          <a:p>
            <a:r>
              <a:rPr kumimoji="1" lang="en-US" altLang="zh-CN" dirty="0">
                <a:solidFill>
                  <a:srgbClr val="FF0000"/>
                </a:solidFill>
                <a:latin typeface="Calibri Light" charset="0"/>
                <a:ea typeface="Calibri Light" charset="0"/>
                <a:cs typeface="Calibri Light" charset="0"/>
              </a:rPr>
              <a:t>ZED</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Mini</a:t>
            </a:r>
            <a:endParaRPr kumimoji="1" lang="zh-CN" altLang="en-US" dirty="0">
              <a:solidFill>
                <a:srgbClr val="FF0000"/>
              </a:solidFill>
              <a:latin typeface="Calibri Light" charset="0"/>
              <a:ea typeface="Calibri Light" charset="0"/>
              <a:cs typeface="Calibri Light" charset="0"/>
            </a:endParaRPr>
          </a:p>
        </p:txBody>
      </p:sp>
      <p:sp>
        <p:nvSpPr>
          <p:cNvPr id="8" name="左箭头 7"/>
          <p:cNvSpPr/>
          <p:nvPr/>
        </p:nvSpPr>
        <p:spPr>
          <a:xfrm rot="8454614">
            <a:off x="1487969" y="4584068"/>
            <a:ext cx="978408" cy="3021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Calibri Light" charset="0"/>
              <a:ea typeface="Calibri Light" charset="0"/>
              <a:cs typeface="Calibri Light" charset="0"/>
            </a:endParaRPr>
          </a:p>
        </p:txBody>
      </p:sp>
      <p:sp>
        <p:nvSpPr>
          <p:cNvPr id="9" name="矩形 8"/>
          <p:cNvSpPr/>
          <p:nvPr/>
        </p:nvSpPr>
        <p:spPr>
          <a:xfrm>
            <a:off x="419880" y="5049247"/>
            <a:ext cx="1039067" cy="369332"/>
          </a:xfrm>
          <a:prstGeom prst="rect">
            <a:avLst/>
          </a:prstGeom>
        </p:spPr>
        <p:txBody>
          <a:bodyPr wrap="none">
            <a:spAutoFit/>
          </a:bodyPr>
          <a:lstStyle/>
          <a:p>
            <a:r>
              <a:rPr kumimoji="1" lang="en-US" altLang="zh-CN" dirty="0">
                <a:solidFill>
                  <a:srgbClr val="FF0000"/>
                </a:solidFill>
                <a:latin typeface="Calibri Light" charset="0"/>
                <a:ea typeface="Calibri Light" charset="0"/>
                <a:cs typeface="Calibri Light" charset="0"/>
              </a:rPr>
              <a:t>HoloLens</a:t>
            </a:r>
            <a:endParaRPr kumimoji="1" lang="zh-CN" altLang="en-US" dirty="0">
              <a:solidFill>
                <a:srgbClr val="FF0000"/>
              </a:solidFill>
              <a:latin typeface="Calibri Light" charset="0"/>
              <a:ea typeface="Calibri Light" charset="0"/>
              <a:cs typeface="Calibri Light" charset="0"/>
            </a:endParaRPr>
          </a:p>
        </p:txBody>
      </p:sp>
      <p:sp>
        <p:nvSpPr>
          <p:cNvPr id="11" name="弧 10"/>
          <p:cNvSpPr/>
          <p:nvPr/>
        </p:nvSpPr>
        <p:spPr>
          <a:xfrm>
            <a:off x="5143054" y="3133203"/>
            <a:ext cx="323240" cy="434392"/>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Calibri Light" charset="0"/>
              <a:ea typeface="Calibri Light" charset="0"/>
              <a:cs typeface="Calibri Light" charset="0"/>
            </a:endParaRPr>
          </a:p>
        </p:txBody>
      </p:sp>
      <p:sp>
        <p:nvSpPr>
          <p:cNvPr id="12" name="文本框 11"/>
          <p:cNvSpPr txBox="1"/>
          <p:nvPr/>
        </p:nvSpPr>
        <p:spPr>
          <a:xfrm>
            <a:off x="4555241" y="3389752"/>
            <a:ext cx="1727461" cy="369332"/>
          </a:xfrm>
          <a:prstGeom prst="rect">
            <a:avLst/>
          </a:prstGeom>
          <a:noFill/>
        </p:spPr>
        <p:txBody>
          <a:bodyPr wrap="none" rtlCol="0">
            <a:spAutoFit/>
          </a:bodyPr>
          <a:lstStyle/>
          <a:p>
            <a:r>
              <a:rPr kumimoji="1" lang="en-US" altLang="zh-CN" dirty="0">
                <a:solidFill>
                  <a:srgbClr val="FF0000"/>
                </a:solidFill>
                <a:latin typeface="Calibri Light" charset="0"/>
                <a:ea typeface="Calibri Light" charset="0"/>
                <a:cs typeface="Calibri Light" charset="0"/>
              </a:rPr>
              <a:t>Connected</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to</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PC</a:t>
            </a:r>
            <a:endParaRPr kumimoji="1" lang="zh-CN" altLang="en-US" dirty="0">
              <a:solidFill>
                <a:srgbClr val="FF0000"/>
              </a:solidFill>
              <a:latin typeface="Calibri Light" charset="0"/>
              <a:ea typeface="Calibri Light" charset="0"/>
              <a:cs typeface="Calibri Light" charset="0"/>
            </a:endParaRPr>
          </a:p>
        </p:txBody>
      </p:sp>
      <p:sp>
        <p:nvSpPr>
          <p:cNvPr id="13" name="左箭头 12"/>
          <p:cNvSpPr/>
          <p:nvPr/>
        </p:nvSpPr>
        <p:spPr>
          <a:xfrm rot="13021847">
            <a:off x="6829959" y="2237053"/>
            <a:ext cx="899603" cy="31721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Calibri Light" charset="0"/>
              <a:ea typeface="Calibri Light" charset="0"/>
              <a:cs typeface="Calibri Light" charset="0"/>
            </a:endParaRPr>
          </a:p>
        </p:txBody>
      </p:sp>
      <p:sp>
        <p:nvSpPr>
          <p:cNvPr id="14" name="文本框 13"/>
          <p:cNvSpPr txBox="1"/>
          <p:nvPr/>
        </p:nvSpPr>
        <p:spPr>
          <a:xfrm>
            <a:off x="5304674" y="1827261"/>
            <a:ext cx="1378454" cy="369332"/>
          </a:xfrm>
          <a:prstGeom prst="rect">
            <a:avLst/>
          </a:prstGeom>
          <a:noFill/>
        </p:spPr>
        <p:txBody>
          <a:bodyPr wrap="none" rtlCol="0">
            <a:spAutoFit/>
          </a:bodyPr>
          <a:lstStyle/>
          <a:p>
            <a:r>
              <a:rPr kumimoji="1" lang="en-US" altLang="zh-CN" dirty="0">
                <a:solidFill>
                  <a:srgbClr val="FF0000"/>
                </a:solidFill>
                <a:latin typeface="Calibri Light" charset="0"/>
                <a:ea typeface="Calibri Light" charset="0"/>
                <a:cs typeface="Calibri Light" charset="0"/>
              </a:rPr>
              <a:t>Pointing</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Tool</a:t>
            </a:r>
            <a:endParaRPr kumimoji="1" lang="zh-CN" altLang="en-US" dirty="0">
              <a:solidFill>
                <a:srgbClr val="FF0000"/>
              </a:solidFill>
              <a:latin typeface="Calibri Light" charset="0"/>
              <a:ea typeface="Calibri Light" charset="0"/>
              <a:cs typeface="Calibri Light" charset="0"/>
            </a:endParaRPr>
          </a:p>
        </p:txBody>
      </p:sp>
      <p:sp>
        <p:nvSpPr>
          <p:cNvPr id="15" name="左箭头 14"/>
          <p:cNvSpPr/>
          <p:nvPr/>
        </p:nvSpPr>
        <p:spPr>
          <a:xfrm rot="2835713">
            <a:off x="9843697" y="3431413"/>
            <a:ext cx="978408" cy="3652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Calibri Light" charset="0"/>
              <a:ea typeface="Calibri Light" charset="0"/>
              <a:cs typeface="Calibri Light" charset="0"/>
            </a:endParaRPr>
          </a:p>
        </p:txBody>
      </p:sp>
      <p:sp>
        <p:nvSpPr>
          <p:cNvPr id="16" name="矩形 15"/>
          <p:cNvSpPr/>
          <p:nvPr/>
        </p:nvSpPr>
        <p:spPr>
          <a:xfrm>
            <a:off x="8907296" y="4168544"/>
            <a:ext cx="2284087" cy="369332"/>
          </a:xfrm>
          <a:prstGeom prst="rect">
            <a:avLst/>
          </a:prstGeom>
        </p:spPr>
        <p:txBody>
          <a:bodyPr wrap="none">
            <a:spAutoFit/>
          </a:bodyPr>
          <a:lstStyle/>
          <a:p>
            <a:r>
              <a:rPr kumimoji="1" lang="en-US" altLang="zh-CN" dirty="0">
                <a:solidFill>
                  <a:srgbClr val="FF0000"/>
                </a:solidFill>
                <a:latin typeface="Calibri Light" charset="0"/>
                <a:ea typeface="Calibri Light" charset="0"/>
                <a:cs typeface="Calibri Light" charset="0"/>
              </a:rPr>
              <a:t>Fixed</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to</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Skull</a:t>
            </a:r>
            <a:r>
              <a:rPr kumimoji="1" lang="zh-CN" altLang="en-US" dirty="0">
                <a:solidFill>
                  <a:srgbClr val="FF0000"/>
                </a:solidFill>
                <a:latin typeface="Calibri Light" charset="0"/>
                <a:ea typeface="Calibri Light" charset="0"/>
                <a:cs typeface="Calibri Light" charset="0"/>
              </a:rPr>
              <a:t> </a:t>
            </a:r>
            <a:r>
              <a:rPr kumimoji="1" lang="en-US" altLang="zh-CN" dirty="0">
                <a:solidFill>
                  <a:srgbClr val="FF0000"/>
                </a:solidFill>
                <a:latin typeface="Calibri Light" charset="0"/>
                <a:ea typeface="Calibri Light" charset="0"/>
                <a:cs typeface="Calibri Light" charset="0"/>
              </a:rPr>
              <a:t>Phantom</a:t>
            </a:r>
            <a:endParaRPr kumimoji="1" lang="zh-CN" altLang="en-US" dirty="0">
              <a:solidFill>
                <a:srgbClr val="FF0000"/>
              </a:solidFill>
              <a:latin typeface="Calibri Light" charset="0"/>
              <a:ea typeface="Calibri Light" charset="0"/>
              <a:cs typeface="Calibri Light" charset="0"/>
            </a:endParaRPr>
          </a:p>
        </p:txBody>
      </p:sp>
    </p:spTree>
    <p:extLst>
      <p:ext uri="{BB962C8B-B14F-4D97-AF65-F5344CB8AC3E}">
        <p14:creationId xmlns:p14="http://schemas.microsoft.com/office/powerpoint/2010/main" val="1067056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E67F4A-CB49-0B47-A3AB-73D3E4C28DB3}"/>
              </a:ext>
            </a:extLst>
          </p:cNvPr>
          <p:cNvPicPr>
            <a:picLocks noChangeAspect="1"/>
          </p:cNvPicPr>
          <p:nvPr/>
        </p:nvPicPr>
        <p:blipFill>
          <a:blip r:embed="rId2"/>
          <a:stretch>
            <a:fillRect/>
          </a:stretch>
        </p:blipFill>
        <p:spPr>
          <a:xfrm>
            <a:off x="753394" y="1426197"/>
            <a:ext cx="3084607" cy="2695472"/>
          </a:xfrm>
          <a:prstGeom prst="rect">
            <a:avLst/>
          </a:prstGeom>
        </p:spPr>
      </p:pic>
      <p:sp>
        <p:nvSpPr>
          <p:cNvPr id="2" name="Title 1">
            <a:extLst>
              <a:ext uri="{FF2B5EF4-FFF2-40B4-BE49-F238E27FC236}">
                <a16:creationId xmlns:a16="http://schemas.microsoft.com/office/drawing/2014/main" id="{2C8FA7CB-BA1D-604B-BDA8-D4F29C4B7E4E}"/>
              </a:ext>
            </a:extLst>
          </p:cNvPr>
          <p:cNvSpPr>
            <a:spLocks noGrp="1"/>
          </p:cNvSpPr>
          <p:nvPr>
            <p:ph type="title"/>
          </p:nvPr>
        </p:nvSpPr>
        <p:spPr/>
        <p:txBody>
          <a:bodyPr/>
          <a:lstStyle/>
          <a:p>
            <a:r>
              <a:rPr lang="en-US" dirty="0"/>
              <a:t>Technical Approach</a:t>
            </a:r>
            <a:r>
              <a:rPr lang="zh-CN" altLang="en-US" dirty="0"/>
              <a:t> </a:t>
            </a:r>
            <a:r>
              <a:rPr lang="en-US" altLang="zh-CN" sz="3200" dirty="0"/>
              <a:t>-</a:t>
            </a:r>
            <a:r>
              <a:rPr lang="zh-CN" altLang="en-US" sz="3200" dirty="0"/>
              <a:t> </a:t>
            </a:r>
            <a:r>
              <a:rPr lang="en-US" altLang="zh-CN" sz="3200" dirty="0"/>
              <a:t>CAD</a:t>
            </a:r>
            <a:r>
              <a:rPr lang="zh-CN" altLang="en-US" sz="3200" dirty="0"/>
              <a:t> </a:t>
            </a:r>
            <a:r>
              <a:rPr lang="en-US" altLang="zh-CN" sz="3200" dirty="0"/>
              <a:t>Design</a:t>
            </a:r>
            <a:endParaRPr lang="en-US" sz="3200" dirty="0"/>
          </a:p>
        </p:txBody>
      </p:sp>
      <p:pic>
        <p:nvPicPr>
          <p:cNvPr id="6" name="Content Placeholder 5">
            <a:extLst>
              <a:ext uri="{FF2B5EF4-FFF2-40B4-BE49-F238E27FC236}">
                <a16:creationId xmlns:a16="http://schemas.microsoft.com/office/drawing/2014/main" id="{6D1203A2-496B-8B41-B191-92AA6B66C3BF}"/>
              </a:ext>
            </a:extLst>
          </p:cNvPr>
          <p:cNvPicPr>
            <a:picLocks noGrp="1" noChangeAspect="1"/>
          </p:cNvPicPr>
          <p:nvPr>
            <p:ph idx="1"/>
          </p:nvPr>
        </p:nvPicPr>
        <p:blipFill>
          <a:blip r:embed="rId3"/>
          <a:stretch>
            <a:fillRect/>
          </a:stretch>
        </p:blipFill>
        <p:spPr>
          <a:xfrm>
            <a:off x="6096000" y="1475004"/>
            <a:ext cx="5092190" cy="4351338"/>
          </a:xfrm>
        </p:spPr>
      </p:pic>
      <p:sp>
        <p:nvSpPr>
          <p:cNvPr id="4" name="Oval 3">
            <a:extLst>
              <a:ext uri="{FF2B5EF4-FFF2-40B4-BE49-F238E27FC236}">
                <a16:creationId xmlns:a16="http://schemas.microsoft.com/office/drawing/2014/main" id="{ED8072F8-D37A-6646-A3A3-A159D1E59698}"/>
              </a:ext>
            </a:extLst>
          </p:cNvPr>
          <p:cNvSpPr/>
          <p:nvPr/>
        </p:nvSpPr>
        <p:spPr>
          <a:xfrm>
            <a:off x="7059535" y="2923309"/>
            <a:ext cx="581891" cy="55418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AA808A07-F691-CB40-BEB7-6E9FF743ADD5}"/>
              </a:ext>
            </a:extLst>
          </p:cNvPr>
          <p:cNvCxnSpPr>
            <a:cxnSpLocks/>
            <a:stCxn id="4" idx="2"/>
            <a:endCxn id="9" idx="6"/>
          </p:cNvCxnSpPr>
          <p:nvPr/>
        </p:nvCxnSpPr>
        <p:spPr>
          <a:xfrm flipH="1" flipV="1">
            <a:off x="3954611" y="2822454"/>
            <a:ext cx="3104924" cy="377946"/>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sp>
        <p:nvSpPr>
          <p:cNvPr id="9" name="Oval 8">
            <a:extLst>
              <a:ext uri="{FF2B5EF4-FFF2-40B4-BE49-F238E27FC236}">
                <a16:creationId xmlns:a16="http://schemas.microsoft.com/office/drawing/2014/main" id="{85768966-785A-6D43-B776-9E4FE17CD895}"/>
              </a:ext>
            </a:extLst>
          </p:cNvPr>
          <p:cNvSpPr/>
          <p:nvPr/>
        </p:nvSpPr>
        <p:spPr>
          <a:xfrm>
            <a:off x="795774" y="1289988"/>
            <a:ext cx="3158837" cy="306493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4" name="Arc 23">
            <a:extLst>
              <a:ext uri="{FF2B5EF4-FFF2-40B4-BE49-F238E27FC236}">
                <a16:creationId xmlns:a16="http://schemas.microsoft.com/office/drawing/2014/main" id="{AFFDB1A7-1F5A-364E-8CE9-E2B1F71D37A7}"/>
              </a:ext>
            </a:extLst>
          </p:cNvPr>
          <p:cNvSpPr/>
          <p:nvPr/>
        </p:nvSpPr>
        <p:spPr>
          <a:xfrm>
            <a:off x="2467659" y="2344391"/>
            <a:ext cx="1277945" cy="1245393"/>
          </a:xfrm>
          <a:prstGeom prst="arc">
            <a:avLst>
              <a:gd name="adj1" fmla="val 16200000"/>
              <a:gd name="adj2" fmla="val 2672687"/>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a:extLst>
              <a:ext uri="{FF2B5EF4-FFF2-40B4-BE49-F238E27FC236}">
                <a16:creationId xmlns:a16="http://schemas.microsoft.com/office/drawing/2014/main" id="{A2E66E9D-1B9B-E349-A9B4-EC1147638E20}"/>
              </a:ext>
            </a:extLst>
          </p:cNvPr>
          <p:cNvSpPr/>
          <p:nvPr/>
        </p:nvSpPr>
        <p:spPr>
          <a:xfrm>
            <a:off x="8040620" y="3901593"/>
            <a:ext cx="581891" cy="55418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2E4F0721-0BAD-DF4E-BA73-27F2BCB8ADEE}"/>
              </a:ext>
            </a:extLst>
          </p:cNvPr>
          <p:cNvCxnSpPr>
            <a:cxnSpLocks/>
          </p:cNvCxnSpPr>
          <p:nvPr/>
        </p:nvCxnSpPr>
        <p:spPr>
          <a:xfrm flipH="1">
            <a:off x="6104126" y="4344588"/>
            <a:ext cx="2012958" cy="88578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pic>
        <p:nvPicPr>
          <p:cNvPr id="31" name="Picture 30">
            <a:extLst>
              <a:ext uri="{FF2B5EF4-FFF2-40B4-BE49-F238E27FC236}">
                <a16:creationId xmlns:a16="http://schemas.microsoft.com/office/drawing/2014/main" id="{9F8C93B8-E417-2349-A7E0-19363248F802}"/>
              </a:ext>
            </a:extLst>
          </p:cNvPr>
          <p:cNvPicPr>
            <a:picLocks noChangeAspect="1"/>
          </p:cNvPicPr>
          <p:nvPr/>
        </p:nvPicPr>
        <p:blipFill>
          <a:blip r:embed="rId4"/>
          <a:stretch>
            <a:fillRect/>
          </a:stretch>
        </p:blipFill>
        <p:spPr>
          <a:xfrm>
            <a:off x="3670871" y="4201668"/>
            <a:ext cx="2446264" cy="2446264"/>
          </a:xfrm>
          <a:prstGeom prst="ellipse">
            <a:avLst/>
          </a:prstGeom>
        </p:spPr>
      </p:pic>
      <p:sp>
        <p:nvSpPr>
          <p:cNvPr id="28" name="Oval 27">
            <a:extLst>
              <a:ext uri="{FF2B5EF4-FFF2-40B4-BE49-F238E27FC236}">
                <a16:creationId xmlns:a16="http://schemas.microsoft.com/office/drawing/2014/main" id="{919CC9F3-3484-D644-9B8A-7648E1C5BCB4}"/>
              </a:ext>
            </a:extLst>
          </p:cNvPr>
          <p:cNvSpPr/>
          <p:nvPr/>
        </p:nvSpPr>
        <p:spPr>
          <a:xfrm>
            <a:off x="3584448" y="4169663"/>
            <a:ext cx="2548404" cy="2446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5" name="Oval 14">
            <a:extLst>
              <a:ext uri="{FF2B5EF4-FFF2-40B4-BE49-F238E27FC236}">
                <a16:creationId xmlns:a16="http://schemas.microsoft.com/office/drawing/2014/main" id="{B3F3CA58-4566-5744-80C7-0F700D75E898}"/>
              </a:ext>
            </a:extLst>
          </p:cNvPr>
          <p:cNvSpPr/>
          <p:nvPr/>
        </p:nvSpPr>
        <p:spPr>
          <a:xfrm>
            <a:off x="7481455" y="3503238"/>
            <a:ext cx="463696" cy="417248"/>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B711BC5-6448-E649-9E67-4CEEE06CE1BA}"/>
              </a:ext>
            </a:extLst>
          </p:cNvPr>
          <p:cNvCxnSpPr>
            <a:cxnSpLocks/>
            <a:endCxn id="8" idx="3"/>
          </p:cNvCxnSpPr>
          <p:nvPr/>
        </p:nvCxnSpPr>
        <p:spPr>
          <a:xfrm flipH="1" flipV="1">
            <a:off x="6004186" y="3679415"/>
            <a:ext cx="1501272" cy="118606"/>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97D5D25F-A8E5-0443-B17B-79D067AE7DBC}"/>
              </a:ext>
            </a:extLst>
          </p:cNvPr>
          <p:cNvSpPr txBox="1"/>
          <p:nvPr/>
        </p:nvSpPr>
        <p:spPr>
          <a:xfrm>
            <a:off x="4163618" y="3494749"/>
            <a:ext cx="1840568" cy="36933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r>
              <a:rPr lang="en-US" altLang="zh-CN" dirty="0">
                <a:solidFill>
                  <a:srgbClr val="FF0000"/>
                </a:solidFill>
              </a:rPr>
              <a:t>Injecting</a:t>
            </a:r>
            <a:r>
              <a:rPr lang="zh-CN" altLang="en-US" dirty="0">
                <a:solidFill>
                  <a:srgbClr val="FF0000"/>
                </a:solidFill>
              </a:rPr>
              <a:t> </a:t>
            </a:r>
            <a:r>
              <a:rPr lang="en-US" altLang="zh-CN" dirty="0">
                <a:solidFill>
                  <a:srgbClr val="FF0000"/>
                </a:solidFill>
              </a:rPr>
              <a:t>Hot</a:t>
            </a:r>
            <a:r>
              <a:rPr lang="zh-CN" altLang="en-US" dirty="0">
                <a:solidFill>
                  <a:srgbClr val="FF0000"/>
                </a:solidFill>
              </a:rPr>
              <a:t> </a:t>
            </a:r>
            <a:r>
              <a:rPr lang="en-US" altLang="zh-CN" dirty="0">
                <a:solidFill>
                  <a:srgbClr val="FF0000"/>
                </a:solidFill>
              </a:rPr>
              <a:t>glue</a:t>
            </a:r>
            <a:endParaRPr lang="en-US" dirty="0">
              <a:solidFill>
                <a:srgbClr val="FF0000"/>
              </a:solidFill>
            </a:endParaRPr>
          </a:p>
        </p:txBody>
      </p:sp>
      <p:sp>
        <p:nvSpPr>
          <p:cNvPr id="21" name="TextBox 20">
            <a:extLst>
              <a:ext uri="{FF2B5EF4-FFF2-40B4-BE49-F238E27FC236}">
                <a16:creationId xmlns:a16="http://schemas.microsoft.com/office/drawing/2014/main" id="{E1D2CB8A-0A80-1540-A760-A726C323FACB}"/>
              </a:ext>
            </a:extLst>
          </p:cNvPr>
          <p:cNvSpPr txBox="1"/>
          <p:nvPr/>
        </p:nvSpPr>
        <p:spPr>
          <a:xfrm>
            <a:off x="3850084" y="1554016"/>
            <a:ext cx="1506438" cy="36933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r>
              <a:rPr lang="en-US" altLang="zh-CN" dirty="0">
                <a:solidFill>
                  <a:srgbClr val="FF0000"/>
                </a:solidFill>
              </a:rPr>
              <a:t>Revolute</a:t>
            </a:r>
            <a:r>
              <a:rPr lang="zh-CN" altLang="en-US" dirty="0">
                <a:solidFill>
                  <a:srgbClr val="FF0000"/>
                </a:solidFill>
              </a:rPr>
              <a:t> </a:t>
            </a:r>
            <a:r>
              <a:rPr lang="en-US" altLang="zh-CN" dirty="0">
                <a:solidFill>
                  <a:srgbClr val="FF0000"/>
                </a:solidFill>
              </a:rPr>
              <a:t>Joint</a:t>
            </a:r>
            <a:endParaRPr lang="en-US" dirty="0">
              <a:solidFill>
                <a:srgbClr val="FF0000"/>
              </a:solidFill>
            </a:endParaRPr>
          </a:p>
        </p:txBody>
      </p:sp>
      <p:sp>
        <p:nvSpPr>
          <p:cNvPr id="22" name="TextBox 21">
            <a:extLst>
              <a:ext uri="{FF2B5EF4-FFF2-40B4-BE49-F238E27FC236}">
                <a16:creationId xmlns:a16="http://schemas.microsoft.com/office/drawing/2014/main" id="{96963D30-ECBE-574E-9589-D3A7D34DB2C0}"/>
              </a:ext>
            </a:extLst>
          </p:cNvPr>
          <p:cNvSpPr txBox="1"/>
          <p:nvPr/>
        </p:nvSpPr>
        <p:spPr>
          <a:xfrm>
            <a:off x="1676680" y="5826342"/>
            <a:ext cx="1806520" cy="36933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none" rtlCol="0">
            <a:spAutoFit/>
          </a:bodyPr>
          <a:lstStyle/>
          <a:p>
            <a:r>
              <a:rPr lang="en-US" altLang="zh-CN" dirty="0">
                <a:solidFill>
                  <a:srgbClr val="FF0000"/>
                </a:solidFill>
              </a:rPr>
              <a:t>Double-side</a:t>
            </a:r>
            <a:r>
              <a:rPr lang="zh-CN" altLang="en-US" dirty="0">
                <a:solidFill>
                  <a:srgbClr val="FF0000"/>
                </a:solidFill>
              </a:rPr>
              <a:t> </a:t>
            </a:r>
            <a:r>
              <a:rPr lang="en-US" altLang="zh-CN" dirty="0">
                <a:solidFill>
                  <a:srgbClr val="FF0000"/>
                </a:solidFill>
              </a:rPr>
              <a:t>Tape</a:t>
            </a:r>
            <a:endParaRPr lang="en-US" dirty="0">
              <a:solidFill>
                <a:srgbClr val="FF0000"/>
              </a:solidFill>
            </a:endParaRPr>
          </a:p>
        </p:txBody>
      </p:sp>
    </p:spTree>
    <p:extLst>
      <p:ext uri="{BB962C8B-B14F-4D97-AF65-F5344CB8AC3E}">
        <p14:creationId xmlns:p14="http://schemas.microsoft.com/office/powerpoint/2010/main" val="1131094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A7CB-BA1D-604B-BDA8-D4F29C4B7E4E}"/>
              </a:ext>
            </a:extLst>
          </p:cNvPr>
          <p:cNvSpPr>
            <a:spLocks noGrp="1"/>
          </p:cNvSpPr>
          <p:nvPr>
            <p:ph type="title"/>
          </p:nvPr>
        </p:nvSpPr>
        <p:spPr/>
        <p:txBody>
          <a:bodyPr/>
          <a:lstStyle/>
          <a:p>
            <a:r>
              <a:rPr lang="en-US" dirty="0"/>
              <a:t>Technical Approach</a:t>
            </a:r>
            <a:r>
              <a:rPr lang="zh-CN" altLang="en-US" dirty="0"/>
              <a:t> </a:t>
            </a:r>
            <a:r>
              <a:rPr lang="en-US" altLang="zh-CN" sz="3200" dirty="0"/>
              <a:t>-Segmentation</a:t>
            </a:r>
            <a:endParaRPr lang="en-US" sz="3200" dirty="0"/>
          </a:p>
        </p:txBody>
      </p:sp>
      <p:pic>
        <p:nvPicPr>
          <p:cNvPr id="12" name="Picture 11">
            <a:extLst>
              <a:ext uri="{FF2B5EF4-FFF2-40B4-BE49-F238E27FC236}">
                <a16:creationId xmlns:a16="http://schemas.microsoft.com/office/drawing/2014/main" id="{9C99C89F-480D-8348-BA2B-EBA3908C5720}"/>
              </a:ext>
            </a:extLst>
          </p:cNvPr>
          <p:cNvPicPr>
            <a:picLocks noChangeAspect="1"/>
          </p:cNvPicPr>
          <p:nvPr/>
        </p:nvPicPr>
        <p:blipFill>
          <a:blip r:embed="rId2"/>
          <a:stretch>
            <a:fillRect/>
          </a:stretch>
        </p:blipFill>
        <p:spPr>
          <a:xfrm>
            <a:off x="5047488" y="1498452"/>
            <a:ext cx="6663319" cy="4547129"/>
          </a:xfrm>
          <a:prstGeom prst="rect">
            <a:avLst/>
          </a:prstGeom>
        </p:spPr>
      </p:pic>
      <p:sp>
        <p:nvSpPr>
          <p:cNvPr id="3" name="Content Placeholder 2">
            <a:extLst>
              <a:ext uri="{FF2B5EF4-FFF2-40B4-BE49-F238E27FC236}">
                <a16:creationId xmlns:a16="http://schemas.microsoft.com/office/drawing/2014/main" id="{3E45F5E2-7FFA-CB4C-B714-6CF91029F0C4}"/>
              </a:ext>
            </a:extLst>
          </p:cNvPr>
          <p:cNvSpPr>
            <a:spLocks noGrp="1"/>
          </p:cNvSpPr>
          <p:nvPr>
            <p:ph idx="1"/>
          </p:nvPr>
        </p:nvSpPr>
        <p:spPr>
          <a:xfrm>
            <a:off x="838200" y="1498452"/>
            <a:ext cx="4209288" cy="4351338"/>
          </a:xfrm>
        </p:spPr>
        <p:txBody>
          <a:bodyPr>
            <a:normAutofit/>
          </a:bodyPr>
          <a:lstStyle/>
          <a:p>
            <a:r>
              <a:rPr lang="en-US" altLang="zh-CN" sz="2000" dirty="0"/>
              <a:t>Ventricle</a:t>
            </a:r>
            <a:r>
              <a:rPr lang="zh-CN" altLang="en-US" sz="2000" dirty="0"/>
              <a:t> </a:t>
            </a:r>
            <a:r>
              <a:rPr lang="en-US" altLang="zh-CN" sz="2000" dirty="0"/>
              <a:t>and</a:t>
            </a:r>
            <a:r>
              <a:rPr lang="zh-CN" altLang="en-US" sz="2000" dirty="0"/>
              <a:t> </a:t>
            </a:r>
            <a:r>
              <a:rPr lang="en-US" altLang="zh-CN" sz="2000" dirty="0"/>
              <a:t>Skull</a:t>
            </a:r>
            <a:r>
              <a:rPr lang="zh-CN" altLang="en-US" sz="2000" dirty="0"/>
              <a:t> </a:t>
            </a:r>
            <a:r>
              <a:rPr lang="en-US" altLang="zh-CN" sz="2000" dirty="0"/>
              <a:t>segmentation</a:t>
            </a:r>
            <a:r>
              <a:rPr lang="zh-CN" altLang="en-US" sz="2000" dirty="0"/>
              <a:t> </a:t>
            </a:r>
            <a:r>
              <a:rPr lang="en-US" altLang="zh-CN" sz="2000" dirty="0"/>
              <a:t>in</a:t>
            </a:r>
            <a:r>
              <a:rPr lang="zh-CN" altLang="en-US" sz="2000" dirty="0"/>
              <a:t> </a:t>
            </a:r>
            <a:r>
              <a:rPr lang="en-US" altLang="zh-CN" sz="2000" dirty="0"/>
              <a:t>3D</a:t>
            </a:r>
            <a:r>
              <a:rPr lang="zh-CN" altLang="en-US" sz="2000" dirty="0"/>
              <a:t> </a:t>
            </a:r>
            <a:r>
              <a:rPr lang="en-US" altLang="zh-CN" sz="2000" dirty="0"/>
              <a:t>slicer</a:t>
            </a:r>
          </a:p>
          <a:p>
            <a:pPr lvl="1"/>
            <a:r>
              <a:rPr lang="en-US" altLang="zh-CN" sz="2000" dirty="0"/>
              <a:t>Thresholding</a:t>
            </a:r>
          </a:p>
          <a:p>
            <a:pPr lvl="1"/>
            <a:r>
              <a:rPr lang="en-US" altLang="zh-CN" sz="2000" dirty="0"/>
              <a:t>Select</a:t>
            </a:r>
            <a:r>
              <a:rPr lang="zh-CN" altLang="en-US" sz="2000" dirty="0"/>
              <a:t> </a:t>
            </a:r>
            <a:r>
              <a:rPr lang="en-US" altLang="zh-CN" sz="2000" dirty="0"/>
              <a:t>target</a:t>
            </a:r>
            <a:r>
              <a:rPr lang="zh-CN" altLang="en-US" sz="2000" dirty="0"/>
              <a:t> </a:t>
            </a:r>
            <a:r>
              <a:rPr lang="en-US" altLang="zh-CN" sz="2000" dirty="0"/>
              <a:t>object</a:t>
            </a:r>
          </a:p>
          <a:p>
            <a:pPr lvl="1"/>
            <a:r>
              <a:rPr lang="en-US" altLang="zh-CN" sz="2000" dirty="0"/>
              <a:t>Close</a:t>
            </a:r>
            <a:r>
              <a:rPr lang="zh-CN" altLang="en-US" sz="2000" dirty="0"/>
              <a:t> </a:t>
            </a:r>
            <a:r>
              <a:rPr lang="en-US" altLang="zh-CN" sz="2000" dirty="0"/>
              <a:t>holes</a:t>
            </a:r>
          </a:p>
          <a:p>
            <a:pPr lvl="1"/>
            <a:r>
              <a:rPr lang="en-US" altLang="zh-CN" sz="2000" dirty="0"/>
              <a:t>Smooth</a:t>
            </a:r>
            <a:r>
              <a:rPr lang="zh-CN" altLang="en-US" sz="2000" dirty="0"/>
              <a:t> </a:t>
            </a:r>
            <a:r>
              <a:rPr lang="en-US" altLang="zh-CN" sz="2000" dirty="0"/>
              <a:t>and</a:t>
            </a:r>
            <a:r>
              <a:rPr lang="zh-CN" altLang="en-US" sz="2000" dirty="0"/>
              <a:t> </a:t>
            </a:r>
            <a:r>
              <a:rPr lang="en-US" altLang="zh-CN" sz="2000" dirty="0"/>
              <a:t>mesh</a:t>
            </a:r>
          </a:p>
          <a:p>
            <a:pPr marL="457200" lvl="1" indent="0">
              <a:buNone/>
            </a:pPr>
            <a:endParaRPr lang="en-US" altLang="zh-CN" sz="2000" dirty="0"/>
          </a:p>
          <a:p>
            <a:r>
              <a:rPr lang="en-US" altLang="zh-CN" sz="2000" dirty="0"/>
              <a:t>Manually</a:t>
            </a:r>
            <a:r>
              <a:rPr lang="zh-CN" altLang="en-US" sz="2000" dirty="0"/>
              <a:t> </a:t>
            </a:r>
            <a:r>
              <a:rPr lang="en-US" altLang="zh-CN" sz="2000" dirty="0"/>
              <a:t>select</a:t>
            </a:r>
            <a:r>
              <a:rPr lang="zh-CN" altLang="en-US" sz="2000" dirty="0"/>
              <a:t> </a:t>
            </a:r>
            <a:r>
              <a:rPr lang="en-US" altLang="zh-CN" sz="2000" dirty="0"/>
              <a:t>anatomic</a:t>
            </a:r>
            <a:r>
              <a:rPr lang="zh-CN" altLang="en-US" sz="2000" dirty="0"/>
              <a:t> </a:t>
            </a:r>
            <a:r>
              <a:rPr lang="en-US" altLang="zh-CN" sz="2000" dirty="0"/>
              <a:t>point</a:t>
            </a:r>
            <a:r>
              <a:rPr lang="zh-CN" altLang="en-US" sz="2000" dirty="0"/>
              <a:t> </a:t>
            </a:r>
            <a:r>
              <a:rPr lang="en-US" altLang="zh-CN" sz="2000" dirty="0"/>
              <a:t>and</a:t>
            </a:r>
            <a:r>
              <a:rPr lang="zh-CN" altLang="en-US" sz="2000" dirty="0"/>
              <a:t> </a:t>
            </a:r>
            <a:r>
              <a:rPr lang="en-US" altLang="zh-CN" sz="2000" dirty="0"/>
              <a:t>entry</a:t>
            </a:r>
            <a:r>
              <a:rPr lang="zh-CN" altLang="en-US" sz="2000" dirty="0"/>
              <a:t> </a:t>
            </a:r>
            <a:r>
              <a:rPr lang="en-US" altLang="zh-CN" sz="2000" dirty="0"/>
              <a:t>point</a:t>
            </a:r>
            <a:r>
              <a:rPr lang="zh-CN" altLang="en-US" sz="2000" dirty="0"/>
              <a:t> </a:t>
            </a:r>
            <a:r>
              <a:rPr lang="en-US" altLang="zh-CN" sz="2000" dirty="0"/>
              <a:t>to</a:t>
            </a:r>
            <a:r>
              <a:rPr lang="zh-CN" altLang="en-US" sz="2000" dirty="0"/>
              <a:t> </a:t>
            </a:r>
            <a:r>
              <a:rPr lang="en-US" altLang="zh-CN" sz="2000" dirty="0"/>
              <a:t>get</a:t>
            </a:r>
            <a:r>
              <a:rPr lang="zh-CN" altLang="en-US" sz="2000" dirty="0"/>
              <a:t> </a:t>
            </a:r>
            <a:r>
              <a:rPr lang="en-US" altLang="zh-CN" sz="2000" dirty="0"/>
              <a:t>relative</a:t>
            </a:r>
            <a:r>
              <a:rPr lang="zh-CN" altLang="en-US" sz="2000" dirty="0"/>
              <a:t> </a:t>
            </a:r>
            <a:r>
              <a:rPr lang="en-US" altLang="zh-CN" sz="2000" dirty="0"/>
              <a:t>position</a:t>
            </a:r>
            <a:endParaRPr lang="en-US" sz="2000" dirty="0"/>
          </a:p>
        </p:txBody>
      </p:sp>
    </p:spTree>
    <p:extLst>
      <p:ext uri="{BB962C8B-B14F-4D97-AF65-F5344CB8AC3E}">
        <p14:creationId xmlns:p14="http://schemas.microsoft.com/office/powerpoint/2010/main" val="404299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AC746B-4668-479A-B3D6-8A0733E19CE1}"/>
              </a:ext>
            </a:extLst>
          </p:cNvPr>
          <p:cNvPicPr>
            <a:picLocks noChangeAspect="1"/>
          </p:cNvPicPr>
          <p:nvPr/>
        </p:nvPicPr>
        <p:blipFill>
          <a:blip r:embed="rId3"/>
          <a:stretch>
            <a:fillRect/>
          </a:stretch>
        </p:blipFill>
        <p:spPr>
          <a:xfrm>
            <a:off x="1104458" y="1537202"/>
            <a:ext cx="2881618" cy="2881618"/>
          </a:xfrm>
          <a:prstGeom prst="rect">
            <a:avLst/>
          </a:prstGeom>
        </p:spPr>
      </p:pic>
      <p:sp>
        <p:nvSpPr>
          <p:cNvPr id="2" name="Title 1">
            <a:extLst>
              <a:ext uri="{FF2B5EF4-FFF2-40B4-BE49-F238E27FC236}">
                <a16:creationId xmlns:a16="http://schemas.microsoft.com/office/drawing/2014/main" id="{DFF291EB-632A-47BE-9296-3ED47B1E25D0}"/>
              </a:ext>
            </a:extLst>
          </p:cNvPr>
          <p:cNvSpPr>
            <a:spLocks noGrp="1"/>
          </p:cNvSpPr>
          <p:nvPr>
            <p:ph type="title"/>
          </p:nvPr>
        </p:nvSpPr>
        <p:spPr>
          <a:xfrm>
            <a:off x="838200" y="365125"/>
            <a:ext cx="10515600" cy="1325563"/>
          </a:xfrm>
        </p:spPr>
        <p:txBody>
          <a:bodyPr/>
          <a:lstStyle/>
          <a:p>
            <a:r>
              <a:rPr kumimoji="1" lang="en-US" altLang="zh-CN" dirty="0">
                <a:latin typeface="Calibri Light" charset="0"/>
                <a:ea typeface="Calibri Light" charset="0"/>
                <a:cs typeface="Calibri Light" charset="0"/>
              </a:rPr>
              <a:t>Technical</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Approach</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t>
            </a:r>
            <a:r>
              <a:rPr kumimoji="1" lang="zh-CN" altLang="en-US" dirty="0">
                <a:latin typeface="Calibri Light" charset="0"/>
                <a:ea typeface="Calibri Light" charset="0"/>
                <a:cs typeface="Calibri Light" charset="0"/>
              </a:rPr>
              <a:t> </a:t>
            </a:r>
            <a:r>
              <a:rPr lang="en-US" sz="3200" dirty="0">
                <a:latin typeface="Calibri Light" charset="0"/>
                <a:ea typeface="Calibri Light" charset="0"/>
                <a:cs typeface="Calibri Light" charset="0"/>
              </a:rPr>
              <a:t>Registration</a:t>
            </a:r>
          </a:p>
        </p:txBody>
      </p:sp>
      <p:sp>
        <p:nvSpPr>
          <p:cNvPr id="4" name="Oval 3">
            <a:extLst>
              <a:ext uri="{FF2B5EF4-FFF2-40B4-BE49-F238E27FC236}">
                <a16:creationId xmlns:a16="http://schemas.microsoft.com/office/drawing/2014/main" id="{9F27B67D-4528-42F3-A8BA-364E42B9096F}"/>
              </a:ext>
            </a:extLst>
          </p:cNvPr>
          <p:cNvSpPr/>
          <p:nvPr/>
        </p:nvSpPr>
        <p:spPr>
          <a:xfrm>
            <a:off x="3215093" y="1850569"/>
            <a:ext cx="260059" cy="266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Light" charset="0"/>
                <a:ea typeface="Calibri Light" charset="0"/>
                <a:cs typeface="Calibri Light" charset="0"/>
              </a:rPr>
              <a:t>C</a:t>
            </a:r>
          </a:p>
        </p:txBody>
      </p:sp>
      <p:sp>
        <p:nvSpPr>
          <p:cNvPr id="5" name="Oval 4">
            <a:extLst>
              <a:ext uri="{FF2B5EF4-FFF2-40B4-BE49-F238E27FC236}">
                <a16:creationId xmlns:a16="http://schemas.microsoft.com/office/drawing/2014/main" id="{0BB49D50-C994-4B6F-92B8-E308D2CE5A1A}"/>
              </a:ext>
            </a:extLst>
          </p:cNvPr>
          <p:cNvSpPr/>
          <p:nvPr/>
        </p:nvSpPr>
        <p:spPr>
          <a:xfrm>
            <a:off x="2929167" y="2493757"/>
            <a:ext cx="260059" cy="266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Light" charset="0"/>
                <a:ea typeface="Calibri Light" charset="0"/>
                <a:cs typeface="Calibri Light" charset="0"/>
              </a:rPr>
              <a:t>A</a:t>
            </a:r>
          </a:p>
        </p:txBody>
      </p:sp>
      <p:sp>
        <p:nvSpPr>
          <p:cNvPr id="6" name="Oval 5">
            <a:extLst>
              <a:ext uri="{FF2B5EF4-FFF2-40B4-BE49-F238E27FC236}">
                <a16:creationId xmlns:a16="http://schemas.microsoft.com/office/drawing/2014/main" id="{9922557B-65D3-4F60-9E51-AECED036BD71}"/>
              </a:ext>
            </a:extLst>
          </p:cNvPr>
          <p:cNvSpPr/>
          <p:nvPr/>
        </p:nvSpPr>
        <p:spPr>
          <a:xfrm>
            <a:off x="1910724" y="2383132"/>
            <a:ext cx="260059" cy="266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Light" charset="0"/>
                <a:ea typeface="Calibri Light" charset="0"/>
                <a:cs typeface="Calibri Light" charset="0"/>
              </a:rPr>
              <a:t>B</a:t>
            </a:r>
          </a:p>
        </p:txBody>
      </p:sp>
      <p:cxnSp>
        <p:nvCxnSpPr>
          <p:cNvPr id="8" name="Straight Connector 7">
            <a:extLst>
              <a:ext uri="{FF2B5EF4-FFF2-40B4-BE49-F238E27FC236}">
                <a16:creationId xmlns:a16="http://schemas.microsoft.com/office/drawing/2014/main" id="{F57A9CD9-B388-402F-BE89-0357182DFB6E}"/>
              </a:ext>
            </a:extLst>
          </p:cNvPr>
          <p:cNvCxnSpPr>
            <a:cxnSpLocks/>
          </p:cNvCxnSpPr>
          <p:nvPr/>
        </p:nvCxnSpPr>
        <p:spPr>
          <a:xfrm flipV="1">
            <a:off x="2163198" y="2035603"/>
            <a:ext cx="1073338" cy="42493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DFA48-95FB-4F31-88BA-6CC45EB411C5}"/>
              </a:ext>
            </a:extLst>
          </p:cNvPr>
          <p:cNvCxnSpPr>
            <a:cxnSpLocks/>
          </p:cNvCxnSpPr>
          <p:nvPr/>
        </p:nvCxnSpPr>
        <p:spPr>
          <a:xfrm flipH="1" flipV="1">
            <a:off x="2757137" y="2215916"/>
            <a:ext cx="227700" cy="3344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5D9DB95-2EBC-45B9-927D-9091AD481BE2}"/>
              </a:ext>
            </a:extLst>
          </p:cNvPr>
          <p:cNvCxnSpPr>
            <a:cxnSpLocks/>
          </p:cNvCxnSpPr>
          <p:nvPr/>
        </p:nvCxnSpPr>
        <p:spPr>
          <a:xfrm flipV="1">
            <a:off x="2756415" y="1469720"/>
            <a:ext cx="0" cy="748212"/>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3AD106F-D90A-4953-82C6-436A0765B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186" y="1690688"/>
            <a:ext cx="3708175" cy="3227147"/>
          </a:xfrm>
          <a:prstGeom prst="rect">
            <a:avLst/>
          </a:prstGeom>
        </p:spPr>
      </p:pic>
      <p:sp>
        <p:nvSpPr>
          <p:cNvPr id="22" name="TextBox 21">
            <a:extLst>
              <a:ext uri="{FF2B5EF4-FFF2-40B4-BE49-F238E27FC236}">
                <a16:creationId xmlns:a16="http://schemas.microsoft.com/office/drawing/2014/main" id="{E5E943E1-2C17-4880-B00A-0E2695845C63}"/>
              </a:ext>
            </a:extLst>
          </p:cNvPr>
          <p:cNvSpPr txBox="1"/>
          <p:nvPr/>
        </p:nvSpPr>
        <p:spPr>
          <a:xfrm>
            <a:off x="7074481" y="4911648"/>
            <a:ext cx="4686300" cy="246221"/>
          </a:xfrm>
          <a:prstGeom prst="rect">
            <a:avLst/>
          </a:prstGeom>
          <a:noFill/>
        </p:spPr>
        <p:txBody>
          <a:bodyPr wrap="square" rtlCol="0">
            <a:spAutoFit/>
          </a:bodyPr>
          <a:lstStyle/>
          <a:p>
            <a:r>
              <a:rPr lang="en-US" sz="1000" dirty="0" err="1"/>
              <a:t>CraMs</a:t>
            </a:r>
            <a:r>
              <a:rPr lang="en-US" sz="1000" dirty="0"/>
              <a:t>: Craniometric Analysis Application Using 3D Skull Models</a:t>
            </a:r>
          </a:p>
        </p:txBody>
      </p:sp>
      <p:cxnSp>
        <p:nvCxnSpPr>
          <p:cNvPr id="25" name="Straight Connector 24">
            <a:extLst>
              <a:ext uri="{FF2B5EF4-FFF2-40B4-BE49-F238E27FC236}">
                <a16:creationId xmlns:a16="http://schemas.microsoft.com/office/drawing/2014/main" id="{B6B7D7BB-F541-4F37-9F67-582D01AFFC8F}"/>
              </a:ext>
            </a:extLst>
          </p:cNvPr>
          <p:cNvCxnSpPr>
            <a:cxnSpLocks/>
          </p:cNvCxnSpPr>
          <p:nvPr/>
        </p:nvCxnSpPr>
        <p:spPr>
          <a:xfrm flipV="1">
            <a:off x="7747112" y="3407473"/>
            <a:ext cx="1160564" cy="39176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C39059-31BA-4418-AA69-DEF666B223BD}"/>
              </a:ext>
            </a:extLst>
          </p:cNvPr>
          <p:cNvCxnSpPr>
            <a:cxnSpLocks/>
          </p:cNvCxnSpPr>
          <p:nvPr/>
        </p:nvCxnSpPr>
        <p:spPr>
          <a:xfrm flipH="1" flipV="1">
            <a:off x="8863960" y="1870798"/>
            <a:ext cx="28497" cy="153488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248DEC-3993-478E-9292-EF12E13EA4C0}"/>
              </a:ext>
            </a:extLst>
          </p:cNvPr>
          <p:cNvCxnSpPr>
            <a:cxnSpLocks/>
          </p:cNvCxnSpPr>
          <p:nvPr/>
        </p:nvCxnSpPr>
        <p:spPr>
          <a:xfrm>
            <a:off x="7608011" y="3304262"/>
            <a:ext cx="1268544" cy="10937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9031E7B-8012-45D6-8BF0-30BF4C04909A}"/>
              </a:ext>
            </a:extLst>
          </p:cNvPr>
          <p:cNvSpPr txBox="1"/>
          <p:nvPr/>
        </p:nvSpPr>
        <p:spPr>
          <a:xfrm>
            <a:off x="1633150" y="2269965"/>
            <a:ext cx="369012" cy="369332"/>
          </a:xfrm>
          <a:prstGeom prst="rect">
            <a:avLst/>
          </a:prstGeom>
          <a:noFill/>
        </p:spPr>
        <p:txBody>
          <a:bodyPr wrap="none" rtlCol="0">
            <a:spAutoFit/>
          </a:bodyPr>
          <a:lstStyle/>
          <a:p>
            <a:r>
              <a:rPr lang="en-US" dirty="0">
                <a:latin typeface="Calibri Light" charset="0"/>
                <a:ea typeface="Calibri Light" charset="0"/>
                <a:cs typeface="Calibri Light" charset="0"/>
              </a:rPr>
              <a:t>X’</a:t>
            </a:r>
          </a:p>
        </p:txBody>
      </p:sp>
      <p:sp>
        <p:nvSpPr>
          <p:cNvPr id="35" name="TextBox 34">
            <a:extLst>
              <a:ext uri="{FF2B5EF4-FFF2-40B4-BE49-F238E27FC236}">
                <a16:creationId xmlns:a16="http://schemas.microsoft.com/office/drawing/2014/main" id="{0A6DB37B-F7F3-48B9-AED0-121FB3AF97C2}"/>
              </a:ext>
            </a:extLst>
          </p:cNvPr>
          <p:cNvSpPr txBox="1"/>
          <p:nvPr/>
        </p:nvSpPr>
        <p:spPr>
          <a:xfrm>
            <a:off x="2712935" y="1253501"/>
            <a:ext cx="362600" cy="369332"/>
          </a:xfrm>
          <a:prstGeom prst="rect">
            <a:avLst/>
          </a:prstGeom>
          <a:noFill/>
        </p:spPr>
        <p:txBody>
          <a:bodyPr wrap="none" rtlCol="0">
            <a:spAutoFit/>
          </a:bodyPr>
          <a:lstStyle/>
          <a:p>
            <a:r>
              <a:rPr lang="en-US" dirty="0">
                <a:latin typeface="Calibri Light" charset="0"/>
                <a:ea typeface="Calibri Light" charset="0"/>
                <a:cs typeface="Calibri Light" charset="0"/>
              </a:rPr>
              <a:t>Y’</a:t>
            </a:r>
          </a:p>
        </p:txBody>
      </p:sp>
      <p:sp>
        <p:nvSpPr>
          <p:cNvPr id="36" name="TextBox 35">
            <a:extLst>
              <a:ext uri="{FF2B5EF4-FFF2-40B4-BE49-F238E27FC236}">
                <a16:creationId xmlns:a16="http://schemas.microsoft.com/office/drawing/2014/main" id="{49946FBA-EAD4-4085-A5E9-92DAA7A22078}"/>
              </a:ext>
            </a:extLst>
          </p:cNvPr>
          <p:cNvSpPr txBox="1"/>
          <p:nvPr/>
        </p:nvSpPr>
        <p:spPr>
          <a:xfrm>
            <a:off x="3186127" y="2519304"/>
            <a:ext cx="367408" cy="369332"/>
          </a:xfrm>
          <a:prstGeom prst="rect">
            <a:avLst/>
          </a:prstGeom>
          <a:noFill/>
        </p:spPr>
        <p:txBody>
          <a:bodyPr wrap="none" rtlCol="0">
            <a:spAutoFit/>
          </a:bodyPr>
          <a:lstStyle/>
          <a:p>
            <a:r>
              <a:rPr lang="en-US" dirty="0">
                <a:latin typeface="Calibri Light" charset="0"/>
                <a:ea typeface="Calibri Light" charset="0"/>
                <a:cs typeface="Calibri Light" charset="0"/>
              </a:rPr>
              <a:t>Z’</a:t>
            </a:r>
          </a:p>
        </p:txBody>
      </p:sp>
      <p:sp>
        <p:nvSpPr>
          <p:cNvPr id="46" name="TextBox 45">
            <a:extLst>
              <a:ext uri="{FF2B5EF4-FFF2-40B4-BE49-F238E27FC236}">
                <a16:creationId xmlns:a16="http://schemas.microsoft.com/office/drawing/2014/main" id="{C008F0A6-6574-4229-98BD-4A3A046B056C}"/>
              </a:ext>
            </a:extLst>
          </p:cNvPr>
          <p:cNvSpPr txBox="1"/>
          <p:nvPr/>
        </p:nvSpPr>
        <p:spPr>
          <a:xfrm>
            <a:off x="7414522" y="2880217"/>
            <a:ext cx="419852" cy="369332"/>
          </a:xfrm>
          <a:prstGeom prst="rect">
            <a:avLst/>
          </a:prstGeom>
          <a:noFill/>
        </p:spPr>
        <p:txBody>
          <a:bodyPr wrap="square" rtlCol="0">
            <a:spAutoFit/>
          </a:bodyPr>
          <a:lstStyle/>
          <a:p>
            <a:r>
              <a:rPr lang="en-US" dirty="0">
                <a:latin typeface="Calibri Light" charset="0"/>
                <a:ea typeface="Calibri Light" charset="0"/>
                <a:cs typeface="Calibri Light" charset="0"/>
              </a:rPr>
              <a:t>x</a:t>
            </a:r>
          </a:p>
        </p:txBody>
      </p:sp>
      <p:sp>
        <p:nvSpPr>
          <p:cNvPr id="47" name="TextBox 46">
            <a:extLst>
              <a:ext uri="{FF2B5EF4-FFF2-40B4-BE49-F238E27FC236}">
                <a16:creationId xmlns:a16="http://schemas.microsoft.com/office/drawing/2014/main" id="{8733F2CD-E91A-488E-AD18-DA7C63C855EE}"/>
              </a:ext>
            </a:extLst>
          </p:cNvPr>
          <p:cNvSpPr txBox="1"/>
          <p:nvPr/>
        </p:nvSpPr>
        <p:spPr>
          <a:xfrm>
            <a:off x="8509156" y="1924426"/>
            <a:ext cx="429276" cy="369332"/>
          </a:xfrm>
          <a:prstGeom prst="rect">
            <a:avLst/>
          </a:prstGeom>
          <a:noFill/>
        </p:spPr>
        <p:txBody>
          <a:bodyPr wrap="square" rtlCol="0">
            <a:spAutoFit/>
          </a:bodyPr>
          <a:lstStyle/>
          <a:p>
            <a:r>
              <a:rPr lang="en-US" dirty="0">
                <a:latin typeface="Calibri Light" charset="0"/>
                <a:ea typeface="Calibri Light" charset="0"/>
                <a:cs typeface="Calibri Light" charset="0"/>
              </a:rPr>
              <a:t>y</a:t>
            </a:r>
          </a:p>
        </p:txBody>
      </p:sp>
      <p:sp>
        <p:nvSpPr>
          <p:cNvPr id="48" name="TextBox 47">
            <a:extLst>
              <a:ext uri="{FF2B5EF4-FFF2-40B4-BE49-F238E27FC236}">
                <a16:creationId xmlns:a16="http://schemas.microsoft.com/office/drawing/2014/main" id="{91B8B6B3-BACC-4E14-8569-AF1F0E0F98FB}"/>
              </a:ext>
            </a:extLst>
          </p:cNvPr>
          <p:cNvSpPr txBox="1"/>
          <p:nvPr/>
        </p:nvSpPr>
        <p:spPr>
          <a:xfrm>
            <a:off x="7394552" y="3696272"/>
            <a:ext cx="426918" cy="369332"/>
          </a:xfrm>
          <a:prstGeom prst="rect">
            <a:avLst/>
          </a:prstGeom>
          <a:noFill/>
        </p:spPr>
        <p:txBody>
          <a:bodyPr wrap="square" rtlCol="0">
            <a:spAutoFit/>
          </a:bodyPr>
          <a:lstStyle/>
          <a:p>
            <a:r>
              <a:rPr lang="en-US" dirty="0">
                <a:latin typeface="Calibri Light" charset="0"/>
                <a:ea typeface="Calibri Light" charset="0"/>
                <a:cs typeface="Calibri Light" charset="0"/>
              </a:rPr>
              <a:t>z</a:t>
            </a:r>
          </a:p>
        </p:txBody>
      </p:sp>
      <p:sp>
        <p:nvSpPr>
          <p:cNvPr id="51" name="TextBox 50">
            <a:extLst>
              <a:ext uri="{FF2B5EF4-FFF2-40B4-BE49-F238E27FC236}">
                <a16:creationId xmlns:a16="http://schemas.microsoft.com/office/drawing/2014/main" id="{91DBABF8-0DE3-4491-A487-753C329A60C5}"/>
              </a:ext>
            </a:extLst>
          </p:cNvPr>
          <p:cNvSpPr txBox="1"/>
          <p:nvPr/>
        </p:nvSpPr>
        <p:spPr>
          <a:xfrm>
            <a:off x="2396548" y="1957240"/>
            <a:ext cx="391454" cy="369332"/>
          </a:xfrm>
          <a:prstGeom prst="rect">
            <a:avLst/>
          </a:prstGeom>
          <a:noFill/>
        </p:spPr>
        <p:txBody>
          <a:bodyPr wrap="none" rtlCol="0">
            <a:spAutoFit/>
          </a:bodyPr>
          <a:lstStyle/>
          <a:p>
            <a:r>
              <a:rPr lang="en-US" dirty="0">
                <a:latin typeface="Calibri Light" charset="0"/>
                <a:ea typeface="Calibri Light" charset="0"/>
                <a:cs typeface="Calibri Light" charset="0"/>
              </a:rPr>
              <a:t>O’</a:t>
            </a:r>
          </a:p>
        </p:txBody>
      </p:sp>
      <p:sp>
        <p:nvSpPr>
          <p:cNvPr id="24" name="TextBox 23">
            <a:extLst>
              <a:ext uri="{FF2B5EF4-FFF2-40B4-BE49-F238E27FC236}">
                <a16:creationId xmlns:a16="http://schemas.microsoft.com/office/drawing/2014/main" id="{C06E0297-39BC-4D7D-8D8E-484353A7CA54}"/>
              </a:ext>
            </a:extLst>
          </p:cNvPr>
          <p:cNvSpPr txBox="1"/>
          <p:nvPr/>
        </p:nvSpPr>
        <p:spPr>
          <a:xfrm>
            <a:off x="8802982" y="3133212"/>
            <a:ext cx="336952" cy="369332"/>
          </a:xfrm>
          <a:prstGeom prst="rect">
            <a:avLst/>
          </a:prstGeom>
          <a:noFill/>
        </p:spPr>
        <p:txBody>
          <a:bodyPr wrap="none" rtlCol="0">
            <a:spAutoFit/>
          </a:bodyPr>
          <a:lstStyle/>
          <a:p>
            <a:r>
              <a:rPr lang="en-US" dirty="0">
                <a:latin typeface="Calibri Light" charset="0"/>
                <a:ea typeface="Calibri Light" charset="0"/>
                <a:cs typeface="Calibri Light" charset="0"/>
              </a:rPr>
              <a:t>O</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3639" y="4318453"/>
            <a:ext cx="4735157" cy="1304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ocs.unity3d.com/StaticFiles/ScriptRefImages/Vec3ProjectDiagr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381" y="5765006"/>
            <a:ext cx="1415495" cy="92568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线箭头连接符 8"/>
          <p:cNvCxnSpPr>
            <a:stCxn id="5" idx="1"/>
          </p:cNvCxnSpPr>
          <p:nvPr/>
        </p:nvCxnSpPr>
        <p:spPr>
          <a:xfrm flipH="1" flipV="1">
            <a:off x="2821218" y="2318037"/>
            <a:ext cx="146034" cy="2147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3">
            <a:extLst>
              <a:ext uri="{FF2B5EF4-FFF2-40B4-BE49-F238E27FC236}">
                <a16:creationId xmlns:a16="http://schemas.microsoft.com/office/drawing/2014/main" id="{69031E7B-8012-45D6-8BF0-30BF4C04909A}"/>
              </a:ext>
            </a:extLst>
          </p:cNvPr>
          <p:cNvSpPr txBox="1"/>
          <p:nvPr/>
        </p:nvSpPr>
        <p:spPr>
          <a:xfrm>
            <a:off x="2585852" y="2327603"/>
            <a:ext cx="312906" cy="369332"/>
          </a:xfrm>
          <a:prstGeom prst="rect">
            <a:avLst/>
          </a:prstGeom>
          <a:noFill/>
        </p:spPr>
        <p:txBody>
          <a:bodyPr wrap="none" rtlCol="0">
            <a:spAutoFit/>
          </a:bodyPr>
          <a:lstStyle/>
          <a:p>
            <a:r>
              <a:rPr lang="en-US">
                <a:latin typeface="Calibri Light" charset="0"/>
                <a:ea typeface="Calibri Light" charset="0"/>
                <a:cs typeface="Calibri Light" charset="0"/>
              </a:rPr>
              <a:t>V</a:t>
            </a:r>
            <a:endParaRPr lang="en-US" dirty="0">
              <a:latin typeface="Calibri Light" charset="0"/>
              <a:ea typeface="Calibri Light" charset="0"/>
              <a:cs typeface="Calibri Light" charset="0"/>
            </a:endParaRPr>
          </a:p>
        </p:txBody>
      </p:sp>
      <p:sp>
        <p:nvSpPr>
          <p:cNvPr id="17" name="矩形 16"/>
          <p:cNvSpPr/>
          <p:nvPr/>
        </p:nvSpPr>
        <p:spPr>
          <a:xfrm>
            <a:off x="343491" y="5936739"/>
            <a:ext cx="3654584" cy="276999"/>
          </a:xfrm>
          <a:prstGeom prst="rect">
            <a:avLst/>
          </a:prstGeom>
        </p:spPr>
        <p:txBody>
          <a:bodyPr wrap="square">
            <a:spAutoFit/>
          </a:bodyPr>
          <a:lstStyle/>
          <a:p>
            <a:r>
              <a:rPr lang="sk-SK" altLang="zh-CN" sz="1200" dirty="0">
                <a:solidFill>
                  <a:srgbClr val="B83C82"/>
                </a:solidFill>
                <a:latin typeface="Calibri Light" charset="0"/>
                <a:ea typeface="Calibri Light" charset="0"/>
                <a:cs typeface="Calibri Light" charset="0"/>
                <a:hlinkClick r:id="rId7"/>
              </a:rPr>
              <a:t>Vector3</a:t>
            </a:r>
            <a:r>
              <a:rPr lang="sk-SK" altLang="zh-CN" sz="1200" dirty="0">
                <a:solidFill>
                  <a:srgbClr val="455463"/>
                </a:solidFill>
                <a:latin typeface="Calibri Light" charset="0"/>
                <a:ea typeface="Calibri Light" charset="0"/>
                <a:cs typeface="Calibri Light" charset="0"/>
              </a:rPr>
              <a:t> Project(</a:t>
            </a:r>
            <a:r>
              <a:rPr lang="sk-SK" altLang="zh-CN" sz="1200" u="sng" dirty="0">
                <a:solidFill>
                  <a:srgbClr val="B83C82"/>
                </a:solidFill>
                <a:latin typeface="Calibri Light" charset="0"/>
                <a:ea typeface="Calibri Light" charset="0"/>
                <a:cs typeface="Calibri Light" charset="0"/>
                <a:hlinkClick r:id="rId7"/>
              </a:rPr>
              <a:t>Vector3</a:t>
            </a:r>
            <a:r>
              <a:rPr lang="sk-SK" altLang="zh-CN" sz="1200" dirty="0">
                <a:solidFill>
                  <a:srgbClr val="455463"/>
                </a:solidFill>
                <a:latin typeface="Calibri Light" charset="0"/>
                <a:ea typeface="Calibri Light" charset="0"/>
                <a:cs typeface="Calibri Light" charset="0"/>
              </a:rPr>
              <a:t> </a:t>
            </a:r>
            <a:r>
              <a:rPr lang="sk-SK" altLang="zh-CN" sz="1200" dirty="0" err="1">
                <a:solidFill>
                  <a:srgbClr val="455463"/>
                </a:solidFill>
                <a:latin typeface="Calibri Light" charset="0"/>
                <a:ea typeface="Calibri Light" charset="0"/>
                <a:cs typeface="Calibri Light" charset="0"/>
              </a:rPr>
              <a:t>vector</a:t>
            </a:r>
            <a:r>
              <a:rPr lang="sk-SK" altLang="zh-CN" sz="1200" dirty="0">
                <a:solidFill>
                  <a:srgbClr val="455463"/>
                </a:solidFill>
                <a:latin typeface="Calibri Light" charset="0"/>
                <a:ea typeface="Calibri Light" charset="0"/>
                <a:cs typeface="Calibri Light" charset="0"/>
              </a:rPr>
              <a:t>, </a:t>
            </a:r>
            <a:r>
              <a:rPr lang="sk-SK" altLang="zh-CN" sz="1200" u="sng" dirty="0">
                <a:solidFill>
                  <a:srgbClr val="B83C82"/>
                </a:solidFill>
                <a:latin typeface="Calibri Light" charset="0"/>
                <a:ea typeface="Calibri Light" charset="0"/>
                <a:cs typeface="Calibri Light" charset="0"/>
                <a:hlinkClick r:id="rId7"/>
              </a:rPr>
              <a:t>Vector3</a:t>
            </a:r>
            <a:r>
              <a:rPr lang="sk-SK" altLang="zh-CN" sz="1200" dirty="0">
                <a:solidFill>
                  <a:srgbClr val="455463"/>
                </a:solidFill>
                <a:latin typeface="Calibri Light" charset="0"/>
                <a:ea typeface="Calibri Light" charset="0"/>
                <a:cs typeface="Calibri Light" charset="0"/>
              </a:rPr>
              <a:t> </a:t>
            </a:r>
            <a:r>
              <a:rPr lang="sk-SK" altLang="zh-CN" sz="1200" dirty="0" err="1">
                <a:solidFill>
                  <a:srgbClr val="455463"/>
                </a:solidFill>
                <a:latin typeface="Calibri Light" charset="0"/>
                <a:ea typeface="Calibri Light" charset="0"/>
                <a:cs typeface="Calibri Light" charset="0"/>
              </a:rPr>
              <a:t>onNormal</a:t>
            </a:r>
            <a:r>
              <a:rPr lang="sk-SK" altLang="zh-CN" sz="1200" dirty="0">
                <a:solidFill>
                  <a:srgbClr val="455463"/>
                </a:solidFill>
                <a:latin typeface="Calibri Light" charset="0"/>
                <a:ea typeface="Calibri Light" charset="0"/>
                <a:cs typeface="Calibri Light" charset="0"/>
              </a:rPr>
              <a:t>);</a:t>
            </a:r>
            <a:endParaRPr lang="zh-CN" altLang="en-US" sz="1200" dirty="0">
              <a:latin typeface="Calibri Light" charset="0"/>
              <a:ea typeface="Calibri Light" charset="0"/>
              <a:cs typeface="Calibri Light" charset="0"/>
            </a:endParaRPr>
          </a:p>
        </p:txBody>
      </p:sp>
    </p:spTree>
    <p:extLst>
      <p:ext uri="{BB962C8B-B14F-4D97-AF65-F5344CB8AC3E}">
        <p14:creationId xmlns:p14="http://schemas.microsoft.com/office/powerpoint/2010/main" val="211474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314" y="0"/>
            <a:ext cx="10515600" cy="1325563"/>
          </a:xfrm>
        </p:spPr>
        <p:txBody>
          <a:bodyPr/>
          <a:lstStyle/>
          <a:p>
            <a:r>
              <a:rPr kumimoji="1" lang="en-US" altLang="zh-CN" dirty="0">
                <a:latin typeface="Calibri Light" charset="0"/>
                <a:ea typeface="Calibri Light" charset="0"/>
                <a:cs typeface="Calibri Light" charset="0"/>
              </a:rPr>
              <a:t>Technical</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Approach</a:t>
            </a:r>
            <a:r>
              <a:rPr kumimoji="1" lang="zh-CN" altLang="en-US" dirty="0">
                <a:latin typeface="Calibri Light" charset="0"/>
                <a:ea typeface="Calibri Light" charset="0"/>
                <a:cs typeface="Calibri Light" charset="0"/>
              </a:rPr>
              <a:t> </a:t>
            </a:r>
            <a:r>
              <a:rPr kumimoji="1" lang="en-US" altLang="zh-CN" dirty="0">
                <a:latin typeface="Calibri Light" charset="0"/>
                <a:ea typeface="Calibri Light" charset="0"/>
                <a:cs typeface="Calibri Light" charset="0"/>
              </a:rPr>
              <a:t>-</a:t>
            </a:r>
            <a:r>
              <a:rPr kumimoji="1" lang="zh-CN" altLang="en-US" dirty="0">
                <a:latin typeface="Calibri Light" charset="0"/>
                <a:ea typeface="Calibri Light" charset="0"/>
                <a:cs typeface="Calibri Light" charset="0"/>
              </a:rPr>
              <a:t> </a:t>
            </a:r>
            <a:r>
              <a:rPr kumimoji="1" lang="en-US" altLang="zh-CN" sz="3200" dirty="0">
                <a:latin typeface="Calibri Light" charset="0"/>
                <a:ea typeface="Calibri Light" charset="0"/>
                <a:cs typeface="Calibri Light" charset="0"/>
              </a:rPr>
              <a:t>Overlay</a:t>
            </a:r>
            <a:endParaRPr kumimoji="1" lang="zh-CN" altLang="en-US" sz="3200" dirty="0">
              <a:latin typeface="Calibri Light" charset="0"/>
              <a:ea typeface="Calibri Light" charset="0"/>
              <a:cs typeface="Calibri Light" charset="0"/>
            </a:endParaRPr>
          </a:p>
        </p:txBody>
      </p:sp>
      <p:sp>
        <p:nvSpPr>
          <p:cNvPr id="5" name="文本框 4"/>
          <p:cNvSpPr txBox="1"/>
          <p:nvPr/>
        </p:nvSpPr>
        <p:spPr>
          <a:xfrm>
            <a:off x="334984" y="1214000"/>
            <a:ext cx="5135088" cy="800219"/>
          </a:xfrm>
          <a:prstGeom prst="rect">
            <a:avLst/>
          </a:prstGeom>
          <a:noFill/>
        </p:spPr>
        <p:txBody>
          <a:bodyPr wrap="square" rtlCol="0">
            <a:spAutoFit/>
          </a:bodyPr>
          <a:lstStyle/>
          <a:p>
            <a:r>
              <a:rPr kumimoji="1" lang="en-US" altLang="zh-CN" dirty="0">
                <a:latin typeface="Calibri Light" charset="0"/>
                <a:ea typeface="Calibri Light" charset="0"/>
                <a:cs typeface="Calibri Light" charset="0"/>
              </a:rPr>
              <a:t>Without MRI Mode</a:t>
            </a:r>
          </a:p>
          <a:p>
            <a:pPr marL="285750" indent="-285750">
              <a:buFont typeface="Arial" charset="0"/>
              <a:buChar char="•"/>
            </a:pPr>
            <a:r>
              <a:rPr kumimoji="1" lang="en-US" altLang="zh-CN" sz="1400" dirty="0">
                <a:latin typeface="Calibri Light" charset="0"/>
                <a:ea typeface="Calibri Light" charset="0"/>
                <a:cs typeface="Calibri Light" charset="0"/>
              </a:rPr>
              <a:t>Overlay a 5cm sphere on the origin of the constructed frame;</a:t>
            </a:r>
          </a:p>
          <a:p>
            <a:pPr marL="285750" indent="-285750">
              <a:buFont typeface="Arial" charset="0"/>
              <a:buChar char="•"/>
            </a:pPr>
            <a:r>
              <a:rPr kumimoji="1" lang="en-US" altLang="zh-CN" sz="1400" dirty="0">
                <a:latin typeface="Calibri Light" charset="0"/>
                <a:ea typeface="Calibri Light" charset="0"/>
                <a:cs typeface="Calibri Light" charset="0"/>
              </a:rPr>
              <a:t>Cast a ray from the origin, At a 45 degree angle to the </a:t>
            </a:r>
            <a:r>
              <a:rPr kumimoji="1" lang="en-US" altLang="zh-CN" sz="1400" dirty="0" err="1">
                <a:latin typeface="Calibri Light" charset="0"/>
                <a:ea typeface="Calibri Light" charset="0"/>
                <a:cs typeface="Calibri Light" charset="0"/>
              </a:rPr>
              <a:t>x’o’y</a:t>
            </a:r>
            <a:r>
              <a:rPr kumimoji="1" lang="en-US" altLang="zh-CN" sz="1400" dirty="0">
                <a:latin typeface="Calibri Light" charset="0"/>
                <a:ea typeface="Calibri Light" charset="0"/>
                <a:cs typeface="Calibri Light" charset="0"/>
              </a:rPr>
              <a:t>’ plane.</a:t>
            </a:r>
            <a:endParaRPr kumimoji="1" lang="zh-CN" altLang="en-US" sz="1400" dirty="0">
              <a:latin typeface="Calibri Light" charset="0"/>
              <a:ea typeface="Calibri Light" charset="0"/>
              <a:cs typeface="Calibri Light" charset="0"/>
            </a:endParaRPr>
          </a:p>
        </p:txBody>
      </p:sp>
      <p:sp>
        <p:nvSpPr>
          <p:cNvPr id="6" name="文本框 5"/>
          <p:cNvSpPr txBox="1"/>
          <p:nvPr/>
        </p:nvSpPr>
        <p:spPr>
          <a:xfrm>
            <a:off x="6311324" y="1106278"/>
            <a:ext cx="5649685" cy="1231106"/>
          </a:xfrm>
          <a:prstGeom prst="rect">
            <a:avLst/>
          </a:prstGeom>
          <a:noFill/>
        </p:spPr>
        <p:txBody>
          <a:bodyPr wrap="square" rtlCol="0">
            <a:spAutoFit/>
          </a:bodyPr>
          <a:lstStyle/>
          <a:p>
            <a:r>
              <a:rPr kumimoji="1" lang="en-US" altLang="zh-CN" dirty="0">
                <a:latin typeface="Calibri Light" charset="0"/>
                <a:ea typeface="Calibri Light" charset="0"/>
                <a:cs typeface="Calibri Light" charset="0"/>
              </a:rPr>
              <a:t>With MRI Mode</a:t>
            </a:r>
          </a:p>
          <a:p>
            <a:pPr marL="285750" indent="-285750">
              <a:buFont typeface="Arial" charset="0"/>
              <a:buChar char="•"/>
            </a:pPr>
            <a:r>
              <a:rPr kumimoji="1" lang="en-US" altLang="zh-CN" sz="1400" dirty="0">
                <a:latin typeface="Calibri Light" charset="0"/>
                <a:ea typeface="Calibri Light" charset="0"/>
                <a:cs typeface="Calibri Light" charset="0"/>
              </a:rPr>
              <a:t>Overlay a 3D ventricle model on </a:t>
            </a:r>
            <a:r>
              <a:rPr kumimoji="1" lang="en-US" altLang="zh-CN" sz="1400" dirty="0" err="1">
                <a:latin typeface="Calibri Light" charset="0"/>
                <a:ea typeface="Calibri Light" charset="0"/>
                <a:cs typeface="Calibri Light" charset="0"/>
              </a:rPr>
              <a:t>T_ventricleCenter_anatomical</a:t>
            </a:r>
            <a:r>
              <a:rPr kumimoji="1" lang="en-US" altLang="zh-CN" sz="1400" dirty="0">
                <a:latin typeface="Calibri Light" charset="0"/>
                <a:ea typeface="Calibri Light" charset="0"/>
                <a:cs typeface="Calibri Light" charset="0"/>
              </a:rPr>
              <a:t>(</a:t>
            </a:r>
            <a:r>
              <a:rPr kumimoji="1" lang="en-US" altLang="zh-CN" sz="1400" dirty="0" err="1">
                <a:latin typeface="Calibri Light" charset="0"/>
                <a:ea typeface="Calibri Light" charset="0"/>
                <a:cs typeface="Calibri Light" charset="0"/>
              </a:rPr>
              <a:t>x,y,z,R,P,Y</a:t>
            </a:r>
            <a:r>
              <a:rPr kumimoji="1" lang="en-US" altLang="zh-CN" sz="1400" dirty="0">
                <a:latin typeface="Calibri Light" charset="0"/>
                <a:ea typeface="Calibri Light" charset="0"/>
                <a:cs typeface="Calibri Light" charset="0"/>
              </a:rPr>
              <a:t>) obtained from MRI;</a:t>
            </a:r>
          </a:p>
          <a:p>
            <a:pPr marL="285750" indent="-285750">
              <a:buFont typeface="Arial" charset="0"/>
              <a:buChar char="•"/>
            </a:pPr>
            <a:r>
              <a:rPr kumimoji="1" lang="en-US" altLang="zh-CN" sz="1400" dirty="0">
                <a:latin typeface="Calibri Light" charset="0"/>
                <a:ea typeface="Calibri Light" charset="0"/>
                <a:cs typeface="Calibri Light" charset="0"/>
              </a:rPr>
              <a:t>Also overlay a 3cm sphere on </a:t>
            </a:r>
            <a:r>
              <a:rPr kumimoji="1" lang="en-US" altLang="zh-CN" sz="1400" dirty="0" err="1">
                <a:latin typeface="Calibri Light" charset="0"/>
                <a:ea typeface="Calibri Light" charset="0"/>
                <a:cs typeface="Calibri Light" charset="0"/>
              </a:rPr>
              <a:t>P_entry_anatomical</a:t>
            </a:r>
            <a:r>
              <a:rPr kumimoji="1" lang="en-US" altLang="zh-CN" sz="1400" dirty="0">
                <a:latin typeface="Calibri Light" charset="0"/>
                <a:ea typeface="Calibri Light" charset="0"/>
                <a:cs typeface="Calibri Light" charset="0"/>
              </a:rPr>
              <a:t>(</a:t>
            </a:r>
            <a:r>
              <a:rPr kumimoji="1" lang="en-US" altLang="zh-CN" sz="1400" dirty="0" err="1">
                <a:latin typeface="Calibri Light" charset="0"/>
                <a:ea typeface="Calibri Light" charset="0"/>
                <a:cs typeface="Calibri Light" charset="0"/>
              </a:rPr>
              <a:t>x,y,z</a:t>
            </a:r>
            <a:r>
              <a:rPr kumimoji="1" lang="en-US" altLang="zh-CN" sz="1400" dirty="0">
                <a:latin typeface="Calibri Light" charset="0"/>
                <a:ea typeface="Calibri Light" charset="0"/>
                <a:cs typeface="Calibri Light" charset="0"/>
              </a:rPr>
              <a:t>);</a:t>
            </a:r>
          </a:p>
          <a:p>
            <a:pPr marL="285750" indent="-285750">
              <a:buFont typeface="Arial" charset="0"/>
              <a:buChar char="•"/>
            </a:pPr>
            <a:r>
              <a:rPr kumimoji="1" lang="en-US" altLang="zh-CN" sz="1400" dirty="0">
                <a:latin typeface="Calibri Light" charset="0"/>
                <a:ea typeface="Calibri Light" charset="0"/>
                <a:cs typeface="Calibri Light" charset="0"/>
              </a:rPr>
              <a:t>Cast a line from</a:t>
            </a:r>
            <a:r>
              <a:rPr kumimoji="1" lang="zh-CN" altLang="en-US" sz="1400" dirty="0">
                <a:latin typeface="Calibri Light" charset="0"/>
                <a:ea typeface="Calibri Light" charset="0"/>
                <a:cs typeface="Calibri Light" charset="0"/>
              </a:rPr>
              <a:t> </a:t>
            </a:r>
            <a:r>
              <a:rPr kumimoji="1" lang="en-US" altLang="zh-CN" sz="1400" dirty="0">
                <a:latin typeface="Calibri Light" charset="0"/>
                <a:ea typeface="Calibri Light" charset="0"/>
                <a:cs typeface="Calibri Light" charset="0"/>
              </a:rPr>
              <a:t>the center of ventricle to entry.</a:t>
            </a:r>
            <a:endParaRPr kumimoji="1" lang="zh-CN" altLang="en-US" sz="1400" dirty="0">
              <a:latin typeface="Calibri Light" charset="0"/>
              <a:ea typeface="Calibri Light" charset="0"/>
              <a:cs typeface="Calibri Light" charset="0"/>
            </a:endParaRPr>
          </a:p>
        </p:txBody>
      </p:sp>
      <p:sp>
        <p:nvSpPr>
          <p:cNvPr id="3" name="TextBox 2">
            <a:extLst>
              <a:ext uri="{FF2B5EF4-FFF2-40B4-BE49-F238E27FC236}">
                <a16:creationId xmlns:a16="http://schemas.microsoft.com/office/drawing/2014/main" id="{2A7D05EF-D0C1-4972-B764-E77662DD0C30}"/>
              </a:ext>
            </a:extLst>
          </p:cNvPr>
          <p:cNvSpPr txBox="1"/>
          <p:nvPr/>
        </p:nvSpPr>
        <p:spPr>
          <a:xfrm>
            <a:off x="4525536" y="3755391"/>
            <a:ext cx="4572000" cy="1200329"/>
          </a:xfrm>
          <a:prstGeom prst="rect">
            <a:avLst/>
          </a:prstGeom>
          <a:noFill/>
        </p:spPr>
        <p:txBody>
          <a:bodyPr wrap="square" rtlCol="0">
            <a:spAutoFit/>
          </a:bodyPr>
          <a:lstStyle/>
          <a:p>
            <a:r>
              <a:rPr lang="en-US" sz="7200" dirty="0"/>
              <a:t>Video</a:t>
            </a:r>
          </a:p>
        </p:txBody>
      </p:sp>
    </p:spTree>
    <p:extLst>
      <p:ext uri="{BB962C8B-B14F-4D97-AF65-F5344CB8AC3E}">
        <p14:creationId xmlns:p14="http://schemas.microsoft.com/office/powerpoint/2010/main" val="4565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TdGFuZGFyZCIsIklzVGVtcGxhdGUiOmZhbHNlLCJWZXJzaW9uIjp7IiRpZCI6IjIiLCJWZXJzaW9uIjoiMy4wLjEiLCJPcmlnaW5hbEFzc2VtYmx5VmVyc2lvbiI6IjMuMDYuMDAuMDAiLCJFZGl0aW9uIjoiUGx1cyIsIklzUGx1c0VkaXRpb24iOnRydWV9LCJFZmZlY3QiOjAsIlN0eWxlIjp7IiRpZCI6IjMiLCJUaW1lYmFuZFN0eWxlIjp7IiRpZCI6IjQiLCJTY2FsZU1hcmtpbmciOjAsIlNoYXBlIjoxMywiU2hhcGVTdHlsZSI6eyIkaWQiOiI1IiwiTWFyZ2luIjp7IiRpZCI6IjYiLCJUb3AiOjAsIkxlZnQiOjEyLCJSaWdodCI6MTIsIkJvdHRvbSI6MH0sIlBhZGRpbmciOnsiJGlkIjoiNyIsIlRvcCI6NSwiTGVmdCI6MCwiUmlnaHQiOjAsIkJvdHRvbSI6NX0sIkJhY2tncm91bmQiOnsiJGlkIjoiOCIsIkNvbG9yIjp7IiRpZCI6IjkiLCJBIjoyNTUsIlIiOjAsIkciOjE3NSwiQiI6MjQy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2LCJGb250TmFtZSI6IkFyaWFsIiwiSXNCb2xkIjp0cnVlLCJJc0l0YWxpYyI6ZmFsc2UsIklzVW5kZXJsaW5lZCI6ZmFsc2UsIlBhcmVudFN0eWxlIjpudWxsfSwiQXV0b1NpemUiOjAsIkZvcmVncm91bmQiOnsiJGlkIjoiMTUiLCJDb2xvciI6eyIkaWQiOiIxNiIsIkEiOjI1NSwiUiI6MTM1LCJHIjoxMzIsIkIiOjE5OX19LCJNYXhXaWR0aCI6IkluZmluaXR5IiwiTWF4SGVpZ2h0IjoiSW5maW5pdHkiLCJTbWFydEZvcmVncm91bmRJc0FjdGl2ZSI6ZmFsc2UsIkhvcml6b250YWxBbGlnbm1lbnQiOjAsIlZlcnRpY2FsQWxpZ25tZW50IjowLCJTbWFydEZvcmVncm91bmQiOm51bGwsIk1hcmdpbiI6eyIkaWQiOiIxNyIsIlRvcCI6MCwiTGVmdCI6MCwiUmlnaHQiOjI1LCJCb3R0b20iOjB9LCJQYWRkaW5nIjp7IiRpZCI6IjE4IiwiVG9wIjowLCJMZWZ0IjowLCJSaWdodCI6MCwiQm90dG9tIjowfSwiQmFja2dyb3VuZCI6eyIkaWQiOiIxOSIsIkNvbG9yIjp7IiRpZCI6IjIwIiwiQSI6MCwiUiI6MCwiRyI6MCwiQiI6MH19LCJJc1Zpc2libGUiOmZhbHNlLCJXaWR0aCI6MC4wLCJIZWlnaHQiOjAuMCwiQm9yZGVyU3R5bGUiOm51bGwsIlBhcmVudFN0eWxlIjpudWxsfSwiTGVmdEVuZENhcHNTdHlsZSI6eyIkaWQiOiIyMSIsIkZvbnRTZXR0aW5ncyI6eyIkaWQiOiIyMiIsIkZvbnRTaXplIjoxNiwiRm9udE5hbWUiOiJBcmlhbCIsIklzQm9sZCI6dHJ1ZSwiSXNJdGFsaWMiOmZhbHNlLCJJc1VuZGVybGluZWQiOmZhbHNlLCJQYXJlbnRTdHlsZSI6bnVsbH0sIkF1dG9TaXplIjowLCJGb3JlZ3JvdW5kIjp7IiRpZCI6IjIzIiwiQ29sb3IiOnsiJGlkIjoiMjQiLCJBIjoyNTUsIlIiOjEzNSwiRyI6MTMyLCJCIjoxOTl9fSwiTWF4V2lkdGgiOiJJbmZpbml0eSIsIk1heEhlaWdodCI6IkluZmluaXR5IiwiU21hcnRGb3JlZ3JvdW5kSXNBY3RpdmUiOmZhbHNlLCJIb3Jpem9udGFsQWxpZ25tZW50IjowLCJWZXJ0aWNhbEFsaWdubWVudCI6MCwiU21hcnRGb3JlZ3JvdW5kIjpudWxsLCJNYXJnaW4iOnsiJGlkIjoiMjUiLCJUb3AiOjAsIkxlZnQiOjI1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SwiRm9udE5hbWUiOiJBcmlhbC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xLCJGb250TmFtZSI6IkFyaWFs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S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CwiVG9kYXlNYXJrZXJQb3NpdGlvbiI6MywiUXVpY2tQb3NpdGlvbiI6MywiQWJzb2x1dGVQb3NpdGlvbiI6MjQzLjAsIk1hcmdpbiI6eyIkaWQiOiI0OSIsIlRvcCI6MCwiTGVmdCI6MTAsIlJpZ2h0IjoxMCwiQm90dG9tIjowfSwiUGFkZGluZyI6eyIkaWQiOiI1MCIsIlRvcCI6MCwiTGVmdCI6MTAsIlJpZ2h0Ijox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O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wLCJGb250TmFtZSI6IkFyaWFsIiwiSXNCb2xkIjp0cnVlLCJJc0l0YWxpYyI6ZmFsc2UsIklzVW5kZXJsaW5lZCI6ZmFsc2UsIlBhcmVudFN0eWxlIjpudWxsfSwiQXV0b1NpemUiOjAsIkZvcmVncm91bmQiOnsiJGlkIjoiNjciLCJDb2xvciI6eyIkaWQiOiI2OCIsIkEiOjI1NSwiUiI6MTUwLCJHIjoyMTQsIkIiOjY2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OSwiRm9udE5hbWUiOiJBcmlhbCIsIklzQm9sZCI6ZmFsc2UsIklzSXRhbGljIjpmYWxzZSwiSXNVbmRlcmxpbmVkIjpmYWxzZSwiUGFyZW50U3R5bGUiOm51bGx9LCJBdXRvU2l6ZSI6MCwiRm9yZWdyb3VuZCI6eyIkaWQiOiI3NCIsIkNvbG9yIjp7IiRpZCI6Ijc1IiwiQSI6MjU1LCJSIjoxNzMsIkciOjEzMiwiQiI6MTk4fX0sIk1heFdpZHRoIjoyMDAuMCwiTWF4SGVpZ2h0IjoiSW5maW5pdHkiLCJTbWFydEZvcmVncm91bmRJc0FjdGl2ZSI6ZmFsc2UsIkhvcml6b250YWxBbGlnbm1lbnQiOjE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mZhbHNlLCJXaWR0aCI6MC4wLCJIZWlnaHQiOjAuMCwiQm9yZGVyU3R5bGUiOm51bGwsIlBhcmVudFN0eWxlIjpudWxsfSwiRGF0ZUZvcm1hdCI6eyIkaWQiOiI3OSIsIkZvcm1hdFN0cmluZyI6Ik1NTSBkIiwiU2VwYXJhdG9yIjoiLyIsIlVzZUludGVybmF0aW9uYWxEYXRlRm9ybWF0IjpmYWxzZX0sIklzVmlzaWJsZSI6dHJ1ZSwiUGFyZW50U3R5bGUiOm51bGx9LCJEZWZhdWx0VGFza1N0eWxlIjp7IiRpZCI6IjgwIiwiU2hhcGUiOjAsIlNoYXBlVGhpY2tuZXNzIjoxLCJEdXJhdGlvbkZvcm1hdCI6MCwiSW5jbHVkZU5vbldvcmtpbmdEYXlzSW5EdXJhdGlvbiI6ZmFsc2UsIlBlcmNlbnRhZ2VDb21wbGV0ZVN0eWxlIjp7IiRpZCI6IjgxIiwiRm9udFNldHRpbmdzIjp7IiRpZCI6IjgyIiwiRm9udFNpemUiOjksIkZvbnROYW1lIjoiQXJpYWwiLCJJc0JvbGQiOmZhbHNlLCJJc0l0YWxpYyI6ZmFsc2UsIklzVW5kZXJsaW5lZCI6ZmFsc2UsIlBhcmVudFN0eWxlIjpudWxsfSwiQXV0b1NpemUiOjAsIkZvcmVncm91bmQiOnsiJGlkIjoiODMiLCJDb2xvciI6eyIkaWQiOiI4NCIsIkEiOjI1NSwiUiI6MTkxLCJHIjoxOTEsIkIiOjE5MX19LCJNYXhXaWR0aCI6OTYwLjAsIk1heEhlaWdodCI6IkluZmluaXR5IiwiU21hcnRGb3JlZ3JvdW5kSXNBY3RpdmUiOmZhbHNlLCJIb3Jpem9udGFsQWxpZ25tZW50Ijox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5LCJGb250TmFtZSI6IkFyaWFsIiwiSXNCb2xkIjpmYWxzZSwiSXNJdGFsaWMiOmZhbHNlLCJJc1VuZGVybGluZWQiOmZhbHNlLCJQYXJlbnRTdHlsZSI6bnVsbH0sIkF1dG9TaXplIjowLCJGb3JlZ3JvdW5kIjp7IiRpZCI6IjkwIiwiQ29sb3IiOnsiJGlkIjoiOTEiLCJBIjoyNTUsIlIiOjIzNywiRyI6MTI1LCJCIjo0OX19LCJNYXhXaWR0aCI6OTYwLjAsIk1heEhlaWdodCI6IkluZmluaXR5IiwiU21hcnRGb3JlZ3JvdW5kSXNBY3RpdmUiOmZhbHNlLCJIb3Jpem9udGFsQWxpZ25tZW50Ijox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mYWxz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UaXRsZVBvc2l0aW9uIjozLCJEdXJhdGlvblBvc2l0aW9uIjo2LCJQZXJjZW50YWdlQ29tcGxldGVkUG9zaXRpb24iOjYsIlNwYWNpbmciOjk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wLCJGb250TmFtZSI6IkFyaWFsIiwiSXNCb2xkIjp0cnVlLCJJc0l0YWxpYyI6ZmFsc2UsIklzVW5kZXJsaW5lZCI6ZmFsc2UsIlBhcmVudFN0eWxlIjpudWxsfSwiQXV0b1NpemUiOjAsIkZvcmVncm91bmQiOnsiJGlkIjoiMTA5IiwiQ29sb3IiOnsiJGlkIjoiMTEwIiwiQSI6MjU1LCJSIjowLCJHIjowLCJCIjowfX0sIk1heFdpZHRoIjo5N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5LCJGb250TmFtZSI6IkFyaWFsIiwiSXNCb2xkIjpmYWxzZSwiSXNJdGFsaWMiOmZhbHNlLCJJc1VuZGVybGluZWQiOmZhbHNlLCJQYXJlbnRTdHlsZSI6bnVsbH0sIkF1dG9TaXplIjowLCJGb3JlZ3JvdW5kIjp7IiRpZCI6IjExNiIsIkNvbG9yIjp7IiRpZCI6IjExNyIsIkEiOjI1NSwiUiI6NjgsIkciOjg0LCJCIjoxMDZ9fSwiTWF4V2lkdGgiOjk2MC4wLCJNYXhIZWlnaHQiOiJJbmZpbml0eSIsIlNtYXJ0Rm9yZWdyb3VuZElzQWN0aXZlIjpmYWxzZSwiSG9yaXpvbnRhbEFsaWdubWVudCI6MSwiVmVydGljYWxBbGlnbm1lbnQiOjAsIlNtYXJ0Rm9yZWdyb3VuZCI6bnVsbCwiTWFyZ2luIjp7IiRpZCI6IjExOCIsIlRvcCI6MCwiTGVmdCI6MCwiUmlnaHQiOjAsIkJvdHRvbSI6MH0sIlBhZGRpbmciOnsiJGlkIjoiMTE5IiwiVG9wIjowLCJMZWZ0IjowLCJSaWdodCI6MCwiQm90dG9tIjowfSwiQmFja2dyb3VuZCI6eyIkaWQiOiIxMjAiLCJDb2xvciI6eyIkcmVmIjoiMjAifX0sIklzVmlzaWJsZSI6dHJ1ZSwiV2lkdGgiOjAuMCwiSGVpZ2h0IjowLjAsIkJvcmRlclN0eWxlIjpudWxsLCJQYXJlbnRTdHlsZSI6bnVsbH0sIkRhdGVGb3JtYXQiOnsiJGlkIjoiMTIxIiwiRm9ybWF0U3RyaW5nIjoiTU1NIGQiLCJTZXBhcmF0b3IiOiIvIiwiVXNlSW50ZXJuYXRpb25hbERhdGVGb3JtYXQiOmZhbHNlfSwiSXNWaXNpYmxlIjp0cnVlLCJQYXJlbnRTdHlsZSI6bnVsbH0sIlNob3dFbGFwc2VkVGltZUdyYWRpZW50U3R5bGUiOmZhbHNlfSwiU2NhbGUiOnsiJGlkIjoiMTIyIiwiU3RhcnREYXRlIjoiMDAwMS0wMS0wMVQwMDowMDowMCIsIkVuZERhdGUiOiIwMDAxLTAxLTAxVDAwOjAwOjAwIiwiRm9ybWF0IjoiTU0vZGQiLCJUeXBlIjowLCJBdXRvRGF0ZVJhbmdlIjp0cnVlLCJXb3JraW5nRGF5cyI6MzEsIlRvZGF5TWFya2VyVGV4dCI6IlRvZGF5IiwiQXV0b1NjYWxlVHlwZSI6ZmFsc2V9LCJNaWxlc3RvbmVzIjpbeyIkaWQiOiIxMjMiLCJEYXRlIjoiMjAxOS0wMi0xMlQyMzo1OTo1OS45OTlaIiwiU3R5bGUiOnsiJGlkIjoiMTI0IiwiU2hhcGUiOjExLCJDb25uZWN0b3JNYXJnaW4iOnsiJHJlZiI6IjU0In0sIkNvbm5lY3RvclN0eWxlIjp7IiRpZCI6IjEyNSIsIkxpbmVDb2xvciI6eyIkaWQiOiIxMjYiLCIkdHlwZSI6Ik5MUkUuQ29tbW9uLkRvbS5Tb2xpZENvbG9yQnJ1c2gsIE5MUkUuQ29tbW9uIiwiQ29sb3IiOnsiJGlkIjoiMTI3IiwiQSI6MjU1LCJSIjoyNTUsIkciOjAsIkIiOjB9fSwiTGluZVdlaWdodCI6MS4wLCJMaW5lVHlwZSI6MCwiUGFyZW50U3R5bGUiOnsiJHJlZiI6IjU1In19LCJJc0JlbG93VGltZWJhbmQiOmZhbHNlLCJIaWRlRGF0ZSI6ZmFsc2UsIlNoYXBlU2l6ZSI6MSwiU3BhY2luZyI6MS4wLCJQYWRkaW5nIjp7IiRyZWYiOiI1OCJ9LCJTaGFwZVN0eWxlIjp7IiRpZCI6IjEyOCIsIk1hcmdpbiI6eyIkcmVmIjoiNjAifSwiUGFkZGluZyI6eyIkcmVmIjoiNjEifSwiQmFja2dyb3VuZCI6eyIkaWQiOiIxMjkiLCJDb2xvciI6eyIkaWQiOiIxMzAiLCJBIjoyNTUsIlIiOjUwLCJHIjo2MSwiQiI6Nzl9fSwiSXNWaXNpYmxlIjp0cnVlLCJXaWR0aCI6MTguMCwiSGVpZ2h0IjoyMC4wLCJCb3JkZXJTdHlsZSI6eyIkaWQiOiIxMzEiLCJMaW5lQ29sb3IiOnsiJHJlZiI6IjYzIn0sIkxpbmVXZWlnaHQiOjAuMCwiTGluZVR5cGUiOjAsIlBhcmVudFN0eWxlIjp7IiRyZWYiOiI2MiJ9fSwiUGFyZW50U3R5bGUiOnsiJHJlZiI6IjU5In19LCJUaXRsZVN0eWxlIjp7IiRpZCI6IjEzMiIsIkZvbnRTZXR0aW5ncyI6eyIkaWQiOiIxMzMiLCJGb250U2l6ZSI6MTAsIkZvbnROYW1lIjoiQXJpYWwiLCJJc0JvbGQiOnRydWUsIklzSXRhbGljIjpmYWxzZSwiSXNVbmRlcmxpbmVkIjpmYWxzZSwiUGFyZW50U3R5bGUiOnsiJHJlZiI6IjY2In19LCJBdXRvU2l6ZSI6MCwiRm9yZWdyb3VuZCI6eyIkaWQiOiIxMzQiLCJDb2xvciI6eyIkaWQiOiIxMzUiLCJBIjoyNTUsIlIiOjAsIkciOjAsIkIiOjB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MzYiLCJMaW5lQ29sb3IiOm51bGwsIkxpbmVXZWlnaHQiOjAuMCwiTGluZVR5cGUiOjAsIlBhcmVudFN0eWxlIjpudWxsfSwiUGFyZW50U3R5bGUiOnsiJHJlZiI6IjY1In19LCJEYXRlU3R5bGUiOnsiJGlkIjoiMTM3IiwiRm9udFNldHRpbmdzIjp7IiRpZCI6IjEzOCIsIkZvbnRTaXplIjo5LCJGb250TmFtZSI6IkFyaWFs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xLCJWZXJ0aWNhbEFsaWdubWVudCI6MCwiU21hcnRGb3JlZ3JvdW5kIjpudWxsLCJNYXJnaW4iOnsiJHJlZiI6Ijc2In0sIlBhZGRpbmciOnsiJHJlZiI6Ijc3In0sIkJhY2tncm91bmQiOnsiJHJlZiI6Ijc4In0sIklzVmlzaWJsZSI6ZmFsc2UsIldpZHRoIjowLjAsIkhlaWdodCI6MC4wLCJCb3JkZXJTdHlsZSI6eyIkaWQiOiIxMzkiLCJMaW5lQ29sb3IiOm51bGwsIkxpbmVXZWlnaHQiOjAuMCwiTGluZVR5cGUiOjAsIlBhcmVudFN0eWxlIjpudWxsfSwiUGFyZW50U3R5bGUiOnsiJHJlZiI6IjcyIn19LCJEYXRlRm9ybWF0Ijp7IiRpZCI6IjE0MCIsIkZvcm1hdFN0cmluZyI6Ik1NTSBkIiwiU2VwYXJhdG9yIjoiLyIsIlVzZUludGVybmF0aW9uYWxEYXRlRm9ybWF0IjpmYWxzZX0sIklzVmlzaWJsZSI6dHJ1ZSwiUGFyZW50U3R5bGUiOnsiJHJlZiI6IjUzIn19LCJQb3NpdGlvbiI6eyJSYXRpbyI6MC4wLCJJc0N1c3RvbSI6ZmFsc2V9LCJJZCI6IjkzNDQ0ZjRlLWFmMGYtNGExYy1hNjc4LTI1OGU2ZjU2YTA0YyIsIkltcG9ydElkIjpudWxsLCJUaXRsZSI6IkdldCBBY2Nlc3MgdG8gU29mdHdhcmUgYW5kIEhhcmR3YXJlIiwiTm90ZSI6bnVsbCwiSHlwZXJsaW5rIjpudWxsLCJJc0NoYW5nZWQiOmZhbHNlLCJJc05ldyI6ZmFsc2V9LHsiJGlkIjoiMTQxIiwiRGF0ZSI6IjIwMTktMDMtMDVUMjM6NTk6NTkuOTk5WiIsIlN0eWxlIjp7IiRpZCI6IjE0MiIsIlNoYXBlIjoxLCJDb25uZWN0b3JNYXJnaW4iOnsiJHJlZiI6IjU0In0sIkNvbm5lY3RvclN0eWxlIjp7IiRpZCI6IjE0MyIsIkxpbmVDb2xvciI6eyIkaWQiOiIxNDQiLCIkdHlwZSI6Ik5MUkUuQ29tbW9uLkRvbS5Tb2xpZENvbG9yQnJ1c2gsIE5MUkUuQ29tbW9uIiwiQ29sb3IiOnsiJGlkIjoiMTQ1IiwiQSI6MjU1LCJSIjoyNTUsIkciOjAsIkIiOjB9fSwiTGluZVdlaWdodCI6MS4wLCJMaW5lVHlwZSI6MCwiUGFyZW50U3R5bGUiOnsiJHJlZiI6IjU1In19LCJJc0JlbG93VGltZWJhbmQiOnRydWUsIkhpZGVEYXRlIjpmYWxzZSwiU2hhcGVTaXplIjoxLCJTcGFjaW5nIjoxLjAsIlBhZGRpbmciOnsiJHJlZiI6IjU4In0sIlNoYXBlU3R5bGUiOnsiJGlkIjoiMTQ2IiwiTWFyZ2luIjp7IiRyZWYiOiI2MCJ9LCJQYWRkaW5nIjp7IiRyZWYiOiI2MSJ9LCJCYWNrZ3JvdW5kIjp7IiRpZCI6IjE0NyIsIkNvbG9yIjp7IiRpZCI6IjE0OCIsIkEiOjI1NSwiUiI6NTAsIkciOjYxLCJCIjo3OX19LCJJc1Zpc2libGUiOnRydWUsIldpZHRoIjoxOC4wLCJIZWlnaHQiOjIwLjAsIkJvcmRlclN0eWxlIjp7IiRpZCI6IjE0OSIsIkxpbmVDb2xvciI6eyIkcmVmIjoiNjMifSwiTGluZVdlaWdodCI6MC4wLCJMaW5lVHlwZSI6MCwiUGFyZW50U3R5bGUiOnsiJHJlZiI6IjYyIn19LCJQYXJlbnRTdHlsZSI6eyIkcmVmIjoiNTkifX0sIlRpdGxlU3R5bGUiOnsiJGlkIjoiMTUwIiwiRm9udFNldHRpbmdzIjp7IiRpZCI6IjE1MSIsIkZvbnRTaXplIjoxMCwiRm9udE5hbWUiOiJBcmlhbCIsIklzQm9sZCI6dHJ1ZSwiSXNJdGFsaWMiOmZhbHNlLCJJc1VuZGVybGluZWQiOmZhbHNlLCJQYXJlbnRTdHlsZSI6eyIkcmVmIjoiNjYifX0sIkF1dG9TaXplIjowLCJGb3JlZ3JvdW5kIjp7IiRpZCI6IjE1MiIsIkNvbG9yIjp7IiRpZCI6IjE1MyIsIkEiOjI1NSwiUiI6MCwiRyI6MCwiQiI6MH1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1NCIsIkxpbmVDb2xvciI6bnVsbCwiTGluZVdlaWdodCI6MC4wLCJMaW5lVHlwZSI6MCwiUGFyZW50U3R5bGUiOm51bGx9LCJQYXJlbnRTdHlsZSI6eyIkcmVmIjoiNjUifX0sIkRhdGVTdHlsZSI6eyIkaWQiOiIxNTUiLCJGb250U2V0dGluZ3MiOnsiJGlkIjoiMTU2IiwiRm9udFNpemUiOjksIkZvbnROYW1lIjoiQXJpYWw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EsIlZlcnRpY2FsQWxpZ25tZW50IjowLCJTbWFydEZvcmVncm91bmQiOm51bGwsIk1hcmdpbiI6eyIkcmVmIjoiNzYifSwiUGFkZGluZyI6eyIkcmVmIjoiNzcifSwiQmFja2dyb3VuZCI6eyIkcmVmIjoiNzgifSwiSXNWaXNpYmxlIjpmYWxzZSwiV2lkdGgiOjAuMCwiSGVpZ2h0IjowLjAsIkJvcmRlclN0eWxlIjp7IiRpZCI6IjE1NyIsIkxpbmVDb2xvciI6bnVsbCwiTGluZVdlaWdodCI6MC4wLCJMaW5lVHlwZSI6MCwiUGFyZW50U3R5bGUiOm51bGx9LCJQYXJlbnRTdHlsZSI6eyIkcmVmIjoiNzIifX0sIkRhdGVGb3JtYXQiOnsiJGlkIjoiMTU4IiwiRm9ybWF0U3RyaW5nIjoiTU1NIGQiLCJTZXBhcmF0b3IiOiIvIiwiVXNlSW50ZXJuYXRpb25hbERhdGVGb3JtYXQiOmZhbHNlfSwiSXNWaXNpYmxlIjp0cnVlLCJQYXJlbnRTdHlsZSI6eyIkcmVmIjoiNTMifX0sIlBvc2l0aW9uIjp7IlJhdGlvIjowLjAsIklzQ3VzdG9tIjpmYWxzZX0sIklkIjoiYjk4NWQ5ZTYtY2NlNi00OTc1LTg0YmMtNjhlZTZkMDczZGVmIiwiSW1wb3J0SWQiOm51bGwsIlRpdGxlIjoiT3ZlcmxheSBtb2RlbCBvbiBITUQgd2l0aCAzIG1tIGFjY3VyYWN5IiwiTm90ZSI6bnVsbCwiSHlwZXJsaW5rIjpudWxsLCJJc0NoYW5nZWQiOmZhbHNlLCJJc05ldyI6ZmFsc2V9LHsiJGlkIjoiMTU5IiwiRGF0ZSI6IjIwMTktMDQtMDhUMjM6NTk6NTkuOTk5WiIsIlN0eWxlIjp7IiRpZCI6IjE2MCIsIlNoYXBlIjoxLCJDb25uZWN0b3JNYXJnaW4iOnsiJHJlZiI6IjU0In0sIkNvbm5lY3RvclN0eWxlIjp7IiRpZCI6IjE2MSIsIkxpbmVDb2xvciI6eyIkaWQiOiIxNjIiLCIkdHlwZSI6Ik5MUkUuQ29tbW9uLkRvbS5Tb2xpZENvbG9yQnJ1c2gsIE5MUkUuQ29tbW9uIiwiQ29sb3IiOnsiJGlkIjoiMTYzIiwiQSI6MjU1LCJSIjoyNTUsIkciOjAsIkIiOjB9fSwiTGluZVdlaWdodCI6MS4wLCJMaW5lVHlwZSI6MCwiUGFyZW50U3R5bGUiOnsiJHJlZiI6IjU1In19LCJJc0JlbG93VGltZWJhbmQiOnRydWUsIkhpZGVEYXRlIjpmYWxzZSwiU2hhcGVTaXplIjoxLCJTcGFjaW5nIjoxLjAsIlBhZGRpbmciOnsiJHJlZiI6IjU4In0sIlNoYXBlU3R5bGUiOnsiJGlkIjoiMTY0IiwiTWFyZ2luIjp7IiRyZWYiOiI2MCJ9LCJQYWRkaW5nIjp7IiRyZWYiOiI2MSJ9LCJCYWNrZ3JvdW5kIjp7IiRpZCI6IjE2NSIsIkNvbG9yIjp7IiRpZCI6IjE2NiIsIkEiOjI1NSwiUiI6NTAsIkciOjYxLCJCIjo3OX19LCJJc1Zpc2libGUiOnRydWUsIldpZHRoIjoxOC4wLCJIZWlnaHQiOjIwLjAsIkJvcmRlclN0eWxlIjp7IiRpZCI6IjE2NyIsIkxpbmVDb2xvciI6eyIkcmVmIjoiNjMifSwiTGluZVdlaWdodCI6MC4wLCJMaW5lVHlwZSI6MCwiUGFyZW50U3R5bGUiOnsiJHJlZiI6IjYyIn19LCJQYXJlbnRTdHlsZSI6eyIkcmVmIjoiNTkifX0sIlRpdGxlU3R5bGUiOnsiJGlkIjoiMTY4IiwiRm9udFNldHRpbmdzIjp7IiRpZCI6IjE2OSIsIkZvbnRTaXplIjoxMCwiRm9udE5hbWUiOiJBcmlhbCIsIklzQm9sZCI6dHJ1ZSwiSXNJdGFsaWMiOmZhbHNlLCJJc1VuZGVybGluZWQiOmZhbHNlLCJQYXJlbnRTdHlsZSI6eyIkcmVmIjoiNjYifX0sIkF1dG9TaXplIjowLCJGb3JlZ3JvdW5kIjp7IiRpZCI6IjE3MCIsIkNvbG9yIjp7IiRpZCI6IjE3MSIsIkEiOjI1NSwiUiI6MCwiRyI6MCwiQiI6MH1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3MiIsIkxpbmVDb2xvciI6bnVsbCwiTGluZVdlaWdodCI6MC4wLCJMaW5lVHlwZSI6MCwiUGFyZW50U3R5bGUiOm51bGx9LCJQYXJlbnRTdHlsZSI6eyIkcmVmIjoiNjUifX0sIkRhdGVTdHlsZSI6eyIkaWQiOiIxNzMiLCJGb250U2V0dGluZ3MiOnsiJGlkIjoiMTc0IiwiRm9udFNpemUiOjksIkZvbnROYW1lIjoiQXJpYWw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EsIlZlcnRpY2FsQWxpZ25tZW50IjowLCJTbWFydEZvcmVncm91bmQiOm51bGwsIk1hcmdpbiI6eyIkcmVmIjoiNzYifSwiUGFkZGluZyI6eyIkcmVmIjoiNzcifSwiQmFja2dyb3VuZCI6eyIkcmVmIjoiNzgifSwiSXNWaXNpYmxlIjpmYWxzZSwiV2lkdGgiOjAuMCwiSGVpZ2h0IjowLjAsIkJvcmRlclN0eWxlIjp7IiRpZCI6IjE3NSIsIkxpbmVDb2xvciI6bnVsbCwiTGluZVdlaWdodCI6MC4wLCJMaW5lVHlwZSI6MCwiUGFyZW50U3R5bGUiOm51bGx9LCJQYXJlbnRTdHlsZSI6eyIkcmVmIjoiNzIifX0sIkRhdGVGb3JtYXQiOnsiJGlkIjoiMTc2IiwiRm9ybWF0U3RyaW5nIjoiTU1NIGQiLCJTZXBhcmF0b3IiOiIvIiwiVXNlSW50ZXJuYXRpb25hbERhdGVGb3JtYXQiOmZhbHNlfSwiSXNWaXNpYmxlIjp0cnVlLCJQYXJlbnRTdHlsZSI6eyIkcmVmIjoiNTMifX0sIlBvc2l0aW9uIjp7IlJhdGlvIjowLjAsIklzQ3VzdG9tIjpmYWxzZX0sIklkIjoiODkzMWY3ZGUtYWZjMy00OWEwLTk3ZmMtMzMwNDJlYjIxOWI0IiwiSW1wb3J0SWQiOm51bGwsIlRpdGxlIjoiU2VtaS1hdXRvbWF0aWNzIFNlZ21lbnRhdGlvbjsgQ3JlYXRlIHZlbnRyaWNsZSBtb2RlbCBieSBzZWdtZW50aW5nIENUICIsIk5vdGUiOm51bGwsIkh5cGVybGluayI6bnVsbCwiSXNDaGFuZ2VkIjpmYWxzZSwiSXNOZXciOmZhbHNlfSx7IiRpZCI6IjE3NyIsIkRhdGUiOiIyMDE5LTA1LTAyVDIzOjU5OjU5Ljk5OVoiLCJTdHlsZSI6eyIkaWQiOiIxNzgiLCJTaGFwZSI6MSwiQ29ubmVjdG9yTWFyZ2luIjp7IiRyZWYiOiI1NCJ9LCJDb25uZWN0b3JTdHlsZSI6eyIkaWQiOiIxNzkiLCJMaW5lQ29sb3IiOnsiJGlkIjoiMTgwIiwiJHR5cGUiOiJOTFJFLkNvbW1vbi5Eb20uU29saWRDb2xvckJydXNoLCBOTFJFLkNvbW1vbiIsIkNvbG9yIjp7IiRpZCI6IjE4MSIsIkEiOjI1NSwiUiI6MjU1LCJHIjowLCJCIjowfX0sIkxpbmVXZWlnaHQiOjEuMCwiTGluZVR5cGUiOjAsIlBhcmVudFN0eWxlIjp7IiRyZWYiOiI1NSJ9fSwiSXNCZWxvd1RpbWViYW5kIjp0cnVlLCJIaWRlRGF0ZSI6ZmFsc2UsIlNoYXBlU2l6ZSI6MSwiU3BhY2luZyI6MS4wLCJQYWRkaW5nIjp7IiRyZWYiOiI1OCJ9LCJTaGFwZVN0eWxlIjp7IiRpZCI6IjE4MiIsIk1hcmdpbiI6eyIkcmVmIjoiNjAifSwiUGFkZGluZyI6eyIkcmVmIjoiNjEifSwiQmFja2dyb3VuZCI6eyIkaWQiOiIxODMiLCJDb2xvciI6eyIkaWQiOiIxODQiLCJBIjoyNTUsIlIiOjUwLCJHIjo2MSwiQiI6Nzl9fSwiSXNWaXNpYmxlIjp0cnVlLCJXaWR0aCI6MTguMCwiSGVpZ2h0IjoyMC4wLCJCb3JkZXJTdHlsZSI6eyIkaWQiOiIxODUiLCJMaW5lQ29sb3IiOnsiJHJlZiI6IjYzIn0sIkxpbmVXZWlnaHQiOjAuMCwiTGluZVR5cGUiOjAsIlBhcmVudFN0eWxlIjp7IiRyZWYiOiI2MiJ9fSwiUGFyZW50U3R5bGUiOnsiJHJlZiI6IjU5In19LCJUaXRsZVN0eWxlIjp7IiRpZCI6IjE4NiIsIkZvbnRTZXR0aW5ncyI6eyIkaWQiOiIxODciLCJGb250U2l6ZSI6MTAsIkZvbnROYW1lIjoiQXJpYWwiLCJJc0JvbGQiOnRydWUsIklzSXRhbGljIjpmYWxzZSwiSXNVbmRlcmxpbmVkIjpmYWxzZSwiUGFyZW50U3R5bGUiOnsiJHJlZiI6IjY2In19LCJBdXRvU2l6ZSI6MCwiRm9yZWdyb3VuZCI6eyIkaWQiOiIxODgiLCJDb2xvciI6eyIkaWQiOiIxODkiLCJBIjoyNTUsIlIiOjAsIkciOjAsIkIiOjB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TAiLCJMaW5lQ29sb3IiOm51bGwsIkxpbmVXZWlnaHQiOjAuMCwiTGluZVR5cGUiOjAsIlBhcmVudFN0eWxlIjpudWxsfSwiUGFyZW50U3R5bGUiOnsiJHJlZiI6IjY1In19LCJEYXRlU3R5bGUiOnsiJGlkIjoiMTkxIiwiRm9udFNldHRpbmdzIjp7IiRpZCI6IjE5MiIsIkZvbnRTaXplIjo5LCJGb250TmFtZSI6IkFyaWFs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xLCJWZXJ0aWNhbEFsaWdubWVudCI6MCwiU21hcnRGb3JlZ3JvdW5kIjpudWxsLCJNYXJnaW4iOnsiJHJlZiI6Ijc2In0sIlBhZGRpbmciOnsiJHJlZiI6Ijc3In0sIkJhY2tncm91bmQiOnsiJHJlZiI6Ijc4In0sIklzVmlzaWJsZSI6ZmFsc2UsIldpZHRoIjowLjAsIkhlaWdodCI6MC4wLCJCb3JkZXJTdHlsZSI6eyIkaWQiOiIxOTMiLCJMaW5lQ29sb3IiOm51bGwsIkxpbmVXZWlnaHQiOjAuMCwiTGluZVR5cGUiOjAsIlBhcmVudFN0eWxlIjpudWxsfSwiUGFyZW50U3R5bGUiOnsiJHJlZiI6IjcyIn19LCJEYXRlRm9ybWF0Ijp7IiRpZCI6IjE5NCIsIkZvcm1hdFN0cmluZyI6Ik1NTSBkIiwiU2VwYXJhdG9yIjoiLyIsIlVzZUludGVybmF0aW9uYWxEYXRlRm9ybWF0IjpmYWxzZX0sIklzVmlzaWJsZSI6dHJ1ZSwiUGFyZW50U3R5bGUiOnsiJHJlZiI6IjUzIn19LCJQb3NpdGlvbiI6eyJSYXRpbyI6MC4wLCJJc0N1c3RvbSI6ZmFsc2V9LCJJZCI6IjZiMjQ1YmU3LWUyYWUtNGMwMC1hZWZlLWZkNjBmNDcwMWFjMiIsIkltcG9ydElkIjpudWxsLCJUaXRsZSI6IlRyYWNraW5nIG9mIGNhdGhldGVyOyBBdXRvbWF0aWNzIFNlZ21lbnRhdGlvbiAgIiwiTm90ZSI6bnVsbCwiSHlwZXJsaW5rIjpudWxsLCJJc0NoYW5nZWQiOmZhbHNlLCJJc05ldyI6ZmFsc2V9LHsiJGlkIjoiMTk1IiwiRGF0ZSI6IjIwMTktMDMtMDVUMjM6NTk6NTkuOTk5WiIsIlN0eWxlIjp7IiRpZCI6IjE5NiIsIlNoYXBlIjoyLCJDb25uZWN0b3JNYXJnaW4iOnsiJHJlZiI6IjU0In0sIkNvbm5lY3RvclN0eWxlIjp7IiRpZCI6IjE5NyIsIkxpbmVDb2xvciI6eyIkaWQiOiIxOTgiLCIkdHlwZSI6Ik5MUkUuQ29tbW9uLkRvbS5Tb2xpZENvbG9yQnJ1c2gsIE5MUkUuQ29tbW9uIiwiQ29sb3IiOnsiJGlkIjoiMTk5IiwiQSI6MjU1LCJSIjoyNTUsIkciOjAsIkIiOjB9fSwiTGluZVdlaWdodCI6MS4wLCJMaW5lVHlwZSI6MCwiUGFyZW50U3R5bGUiOnsiJHJlZiI6IjU1In19LCJJc0JlbG93VGltZWJhbmQiOmZhbHNlLCJIaWRlRGF0ZSI6ZmFsc2UsIlNoYXBlU2l6ZSI6MywiU3BhY2luZyI6MS4wLCJQYWRkaW5nIjp7IiRyZWYiOiI1OCJ9LCJTaGFwZVN0eWxlIjp7IiRpZCI6IjIwMCIsIk1hcmdpbiI6eyIkcmVmIjoiNjAifSwiUGFkZGluZyI6eyIkcmVmIjoiNjEifSwiQmFja2dyb3VuZCI6eyIkaWQiOiIyMDEiLCJDb2xvciI6eyIkaWQiOiIyMDIiLCJBIjoyNTUsIlIiOjI1NSwiRyI6MCwiQiI6MH19LCJJc1Zpc2libGUiOnRydWUsIldpZHRoIjoyMC4wLCJIZWlnaHQiOjIwLjAsIkJvcmRlclN0eWxlIjp7IiRpZCI6IjIwMyIsIkxpbmVDb2xvciI6eyIkcmVmIjoiNjMifSwiTGluZVdlaWdodCI6MC4wLCJMaW5lVHlwZSI6MCwiUGFyZW50U3R5bGUiOnsiJHJlZiI6IjYyIn19LCJQYXJlbnRTdHlsZSI6eyIkcmVmIjoiNTkifX0sIlRpdGxlU3R5bGUiOnsiJGlkIjoiMjA0IiwiRm9udFNldHRpbmdzIjp7IiRpZCI6IjIwNSIsIkZvbnRTaXplIjoxMCwiRm9udE5hbWUiOiJBcmlhbCIsIklzQm9sZCI6dHJ1ZSwiSXNJdGFsaWMiOmZhbHNlLCJJc1VuZGVybGluZWQiOmZhbHNlLCJQYXJlbnRTdHlsZSI6eyIkcmVmIjoiNjYifX0sIkF1dG9TaXplIjowLCJGb3JlZ3JvdW5kIjp7IiRpZCI6IjIwNiIsIkNvbG9yIjp7IiRpZCI6IjIwNyIsIkEiOjI1NSwiUiI6MCwiRyI6MCwiQiI6MH1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wOCIsIkxpbmVDb2xvciI6bnVsbCwiTGluZVdlaWdodCI6MC4wLCJMaW5lVHlwZSI6MCwiUGFyZW50U3R5bGUiOm51bGx9LCJQYXJlbnRTdHlsZSI6eyIkcmVmIjoiNjUifX0sIkRhdGVTdHlsZSI6eyIkaWQiOiIyMDkiLCJGb250U2V0dGluZ3MiOnsiJGlkIjoiMjEwIiwiRm9udFNpemUiOjksIkZvbnROYW1lIjoiQXJpYWwiLCJJc0JvbGQiOmZhbHNlLCJJc0l0YWxpYyI6ZmFsc2UsIklzVW5kZXJsaW5lZCI6ZmFsc2UsIlBhcmVudFN0eWxlIjp7IiRyZWYiOiI3MyJ9fSwiQXV0b1NpemUiOjAsIkZvcmVncm91bmQiOnsiJGlkIjoiMjExIiwiQ29sb3IiOnsiJGlkIjoiMjEyIiwiQSI6MjU1LCJSIjowLCJHIjowLCJCIjow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EzIiwiTGluZUNvbG9yIjpudWxsLCJMaW5lV2VpZ2h0IjowLjAsIkxpbmVUeXBlIjowLCJQYXJlbnRTdHlsZSI6bnVsbH0sIlBhcmVudFN0eWxlIjp7IiRyZWYiOiI3MiJ9fSwiRGF0ZUZvcm1hdCI6eyIkaWQiOiIyMTQiLCJGb3JtYXRTdHJpbmciOiJNTU0gZCIsIlNlcGFyYXRvciI6Ii8iLCJVc2VJbnRlcm5hdGlvbmFsRGF0ZUZvcm1hdCI6ZmFsc2V9LCJJc1Zpc2libGUiOnRydWUsIlBhcmVudFN0eWxlIjp7IiRyZWYiOiI1MyJ9fSwiUG9zaXRpb24iOnsiUmF0aW8iOjAuMCwiSXNDdXN0b20iOmZhbHNlfSwiSWQiOiI3Y2I5MmE1Mi00ZjcxLTQ5ZDctOTE5Ny0wNzIzY2Y0ZjY4NjYiLCJJbXBvcnRJZCI6bnVsbCwiVGl0bGUiOiJOYXZpZ2F0aW9uIFN5c3RlbSAxLjAiLCJOb3RlIjpudWxsLCJIeXBlcmxpbmsiOm51bGwsIklzQ2hhbmdlZCI6ZmFsc2UsIklzTmV3IjpmYWxzZX0seyIkaWQiOiIyMTUiLCJEYXRlIjoiMjAxOS0wNC0wMVQyMzo1OTo1OS45OTlaIiwiU3R5bGUiOnsiJGlkIjoiMjE2IiwiU2hhcGUiOjIsIkNvbm5lY3Rvck1hcmdpbiI6eyIkcmVmIjoiNTQifSwiQ29ubmVjdG9yU3R5bGUiOnsiJGlkIjoiMjE3IiwiTGluZUNvbG9yIjp7IiRpZCI6IjIxOCIsIiR0eXBlIjoiTkxSRS5Db21tb24uRG9tLlNvbGlkQ29sb3JCcnVzaCwgTkxSRS5Db21tb24iLCJDb2xvciI6eyIkaWQiOiIyMTkiLCJBIjoyNTUsIlIiOjI1NSwiRyI6MCwiQiI6MH19LCJMaW5lV2VpZ2h0IjoxLjAsIkxpbmVUeXBlIjowLCJQYXJlbnRTdHlsZSI6eyIkcmVmIjoiNTUifX0sIklzQmVsb3dUaW1lYmFuZCI6ZmFsc2UsIkhpZGVEYXRlIjpmYWxzZSwiU2hhcGVTaXplIjozLCJTcGFjaW5nIjoxLjAsIlBhZGRpbmciOnsiJHJlZiI6IjU4In0sIlNoYXBlU3R5bGUiOnsiJGlkIjoiMjIwIiwiTWFyZ2luIjp7IiRyZWYiOiI2MCJ9LCJQYWRkaW5nIjp7IiRyZWYiOiI2MSJ9LCJCYWNrZ3JvdW5kIjp7IiRpZCI6IjIyMSIsIkNvbG9yIjp7IiRpZCI6IjIyMiIsIkEiOjI1NSwiUiI6MjU1LCJHIjowLCJCIjowfX0sIklzVmlzaWJsZSI6dHJ1ZSwiV2lkdGgiOjIwLjAsIkhlaWdodCI6MjAuMCwiQm9yZGVyU3R5bGUiOnsiJGlkIjoiMjIzIiwiTGluZUNvbG9yIjp7IiRyZWYiOiI2MyJ9LCJMaW5lV2VpZ2h0IjowLjAsIkxpbmVUeXBlIjowLCJQYXJlbnRTdHlsZSI6eyIkcmVmIjoiNjIifX0sIlBhcmVudFN0eWxlIjp7IiRyZWYiOiI1OSJ9fSwiVGl0bGVTdHlsZSI6eyIkaWQiOiIyMjQiLCJGb250U2V0dGluZ3MiOnsiJGlkIjoiMjI1IiwiRm9udFNpemUiOjEwLCJGb250TmFtZSI6IkFyaWFsIiwiSXNCb2xkIjp0cnVlLCJJc0l0YWxpYyI6ZmFsc2UsIklzVW5kZXJsaW5lZCI6ZmFsc2UsIlBhcmVudFN0eWxlIjp7IiRyZWYiOiI2NiJ9fSwiQXV0b1NpemUiOjAsIkZvcmVncm91bmQiOnsiJGlkIjoiMjI2IiwiQ29sb3IiOnsiJGlkIjoiMjI3IiwiQSI6MjU1LCJSIjowLCJHIjowLCJCIjowfX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I4IiwiTGluZUNvbG9yIjpudWxsLCJMaW5lV2VpZ2h0IjowLjAsIkxpbmVUeXBlIjowLCJQYXJlbnRTdHlsZSI6bnVsbH0sIlBhcmVudFN0eWxlIjp7IiRyZWYiOiI2NSJ9fSwiRGF0ZVN0eWxlIjp7IiRpZCI6IjIyOSIsIkZvbnRTZXR0aW5ncyI6eyIkaWQiOiIyMzAiLCJGb250U2l6ZSI6OSwiRm9udE5hbWUiOiJBcmlhbCIsIklzQm9sZCI6ZmFsc2UsIklzSXRhbGljIjpmYWxzZSwiSXNVbmRlcmxpbmVkIjpmYWxzZSwiUGFyZW50U3R5bGUiOnsiJHJlZiI6IjczIn19LCJBdXRvU2l6ZSI6MCwiRm9yZWdyb3VuZCI6eyIkaWQiOiIyMzEiLCJDb2xvciI6eyIkaWQiOiIyMzIiLCJBIjoyNTUsIlIiOjAsIkciOjAsIkIiOjB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zMiLCJMaW5lQ29sb3IiOm51bGwsIkxpbmVXZWlnaHQiOjAuMCwiTGluZVR5cGUiOjAsIlBhcmVudFN0eWxlIjpudWxsfSwiUGFyZW50U3R5bGUiOnsiJHJlZiI6IjcyIn19LCJEYXRlRm9ybWF0Ijp7IiRpZCI6IjIzNCIsIkZvcm1hdFN0cmluZyI6Ik1NTSBkIiwiU2VwYXJhdG9yIjoiLyIsIlVzZUludGVybmF0aW9uYWxEYXRlRm9ybWF0IjpmYWxzZX0sIklzVmlzaWJsZSI6dHJ1ZSwiUGFyZW50U3R5bGUiOnsiJHJlZiI6IjUzIn19LCJQb3NpdGlvbiI6eyJSYXRpbyI6MC4wLCJJc0N1c3RvbSI6ZmFsc2V9LCJJZCI6ImZkMDdmNjVhLTU0N2MtNDdiNS04MTBkLThhZWRjY2U4NjE1ZCIsIkltcG9ydElkIjpudWxsLCJUaXRsZSI6Ik5hdmlnYXRpb24gU3lzdGVtIDIuMCIsIk5vdGUiOm51bGwsIkh5cGVybGluayI6bnVsbCwiSXNDaGFuZ2VkIjpmYWxzZSwiSXNOZXciOmZhbHNlfSx7IiRpZCI6IjIzNSIsIkRhdGUiOiIyMDE5LTA0LTI1VDIzOjU5OjU5Ljk5OVoiLCJTdHlsZSI6eyIkaWQiOiIyMzYiLCJTaGFwZSI6MiwiQ29ubmVjdG9yTWFyZ2luIjp7IiRyZWYiOiI1NCJ9LCJDb25uZWN0b3JTdHlsZSI6eyIkaWQiOiIyMzciLCJMaW5lQ29sb3IiOnsiJGlkIjoiMjM4IiwiJHR5cGUiOiJOTFJFLkNvbW1vbi5Eb20uU29saWRDb2xvckJydXNoLCBOTFJFLkNvbW1vbiIsIkNvbG9yIjp7IiRpZCI6IjIzOSIsIkEiOjI1NSwiUiI6MjU1LCJHIjowLCJCIjowfX0sIkxpbmVXZWlnaHQiOjEuMCwiTGluZVR5cGUiOjAsIlBhcmVudFN0eWxlIjp7IiRyZWYiOiI1NSJ9fSwiSXNCZWxvd1RpbWViYW5kIjpmYWxzZSwiSGlkZURhdGUiOmZhbHNlLCJTaGFwZVNpemUiOjMsIlNwYWNpbmciOjEuMCwiUGFkZGluZyI6eyIkcmVmIjoiNTgifSwiU2hhcGVTdHlsZSI6eyIkaWQiOiIyNDAiLCJNYXJnaW4iOnsiJHJlZiI6IjYwIn0sIlBhZGRpbmciOnsiJHJlZiI6IjYxIn0sIkJhY2tncm91bmQiOnsiJGlkIjoiMjQxIiwiQ29sb3IiOnsiJGlkIjoiMjQyIiwiQSI6MjU1LCJSIjoyNTUsIkciOjAsIkIiOjB9fSwiSXNWaXNpYmxlIjp0cnVlLCJXaWR0aCI6MjAuMCwiSGVpZ2h0IjoyMC4wLCJCb3JkZXJTdHlsZSI6eyIkaWQiOiIyNDMiLCJMaW5lQ29sb3IiOnsiJHJlZiI6IjYzIn0sIkxpbmVXZWlnaHQiOjAuMCwiTGluZVR5cGUiOjAsIlBhcmVudFN0eWxlIjp7IiRyZWYiOiI2MiJ9fSwiUGFyZW50U3R5bGUiOnsiJHJlZiI6IjU5In19LCJUaXRsZVN0eWxlIjp7IiRpZCI6IjI0NCIsIkZvbnRTZXR0aW5ncyI6eyIkaWQiOiIyNDUiLCJGb250U2l6ZSI6MTAsIkZvbnROYW1lIjoiQXJpYWwiLCJJc0JvbGQiOnRydWUsIklzSXRhbGljIjpmYWxzZSwiSXNVbmRlcmxpbmVkIjpmYWxzZSwiUGFyZW50U3R5bGUiOnsiJHJlZiI6IjY2In19LCJBdXRvU2l6ZSI6MCwiRm9yZWdyb3VuZCI6eyIkaWQiOiIyNDYiLCJDb2xvciI6eyIkaWQiOiIyNDciLCJBIjoyNTUsIlIiOjAsIkciOjAsIkIiOjB9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NDgiLCJMaW5lQ29sb3IiOm51bGwsIkxpbmVXZWlnaHQiOjAuMCwiTGluZVR5cGUiOjAsIlBhcmVudFN0eWxlIjpudWxsfSwiUGFyZW50U3R5bGUiOnsiJHJlZiI6IjY1In19LCJEYXRlU3R5bGUiOnsiJGlkIjoiMjQ5IiwiRm9udFNldHRpbmdzIjp7IiRpZCI6IjI1MCIsIkZvbnRTaXplIjo5LCJGb250TmFtZSI6IkFyaWFsIiwiSXNCb2xkIjpmYWxzZSwiSXNJdGFsaWMiOmZhbHNlLCJJc1VuZGVybGluZWQiOmZhbHNlLCJQYXJlbnRTdHlsZSI6eyIkcmVmIjoiNzMifX0sIkF1dG9TaXplIjowLCJGb3JlZ3JvdW5kIjp7IiRpZCI6IjI1MSIsIkNvbG9yIjp7IiRpZCI6IjI1MiIsIkEiOjI1NSwiUiI6MCwiRyI6MCwiQiI6MH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1MyIsIkxpbmVDb2xvciI6bnVsbCwiTGluZVdlaWdodCI6MC4wLCJMaW5lVHlwZSI6MCwiUGFyZW50U3R5bGUiOm51bGx9LCJQYXJlbnRTdHlsZSI6eyIkcmVmIjoiNzIifX0sIkRhdGVGb3JtYXQiOnsiJGlkIjoiMjU0IiwiRm9ybWF0U3RyaW5nIjoiTU1NIGQiLCJTZXBhcmF0b3IiOiIvIiwiVXNlSW50ZXJuYXRpb25hbERhdGVGb3JtYXQiOmZhbHNlfSwiSXNWaXNpYmxlIjp0cnVlLCJQYXJlbnRTdHlsZSI6eyIkcmVmIjoiNTMifX0sIlBvc2l0aW9uIjp7IlJhdGlvIjowLjAsIklzQ3VzdG9tIjpmYWxzZX0sIklkIjoiZTBkMGRlNTQtYmY0Ni00MDFlLTg3NDgtMzgwYTIxNDc5N2IwIiwiSW1wb3J0SWQiOm51bGwsIlRpdGxlIjoiTmF2aWdhdGlvbiBTeXN0ZW0gMy4wIiwiTm90ZSI6bnVsbCwiSHlwZXJsaW5rIjpudWxsLCJJc0NoYW5nZWQiOmZhbHNlLCJJc05ldyI6ZmFsc2V9LHsiJGlkIjoiMjU1IiwiRGF0ZSI6IjIwMTktMDUtMDdUMjM6NTk6NTkuOTk5WiIsIlN0eWxlIjp7IiRpZCI6IjI1NiIsIlNoYXBlIjoyLCJDb25uZWN0b3JNYXJnaW4iOnsiJHJlZiI6IjU0In0sIkNvbm5lY3RvclN0eWxlIjp7IiRpZCI6IjI1NyIsIkxpbmVDb2xvciI6eyIkaWQiOiIyNTgiLCIkdHlwZSI6Ik5MUkUuQ29tbW9uLkRvbS5Tb2xpZENvbG9yQnJ1c2gsIE5MUkUuQ29tbW9uIiwiQ29sb3IiOnsiJGlkIjoiMjU5IiwiQSI6MjU1LCJSIjoyNTUsIkciOjAsIkIiOjB9fSwiTGluZVdlaWdodCI6MS4wLCJMaW5lVHlwZSI6MCwiUGFyZW50U3R5bGUiOnsiJHJlZiI6IjU1In19LCJJc0JlbG93VGltZWJhbmQiOmZhbHNlLCJIaWRlRGF0ZSI6ZmFsc2UsIlNoYXBlU2l6ZSI6MywiU3BhY2luZyI6MS4wLCJQYWRkaW5nIjp7IiRyZWYiOiI1OCJ9LCJTaGFwZVN0eWxlIjp7IiRpZCI6IjI2MCIsIk1hcmdpbiI6eyIkcmVmIjoiNjAifSwiUGFkZGluZyI6eyIkcmVmIjoiNjEifSwiQmFja2dyb3VuZCI6eyIkaWQiOiIyNjEiLCJDb2xvciI6eyIkaWQiOiIyNjIiLCJBIjoyNTUsIlIiOjI1NSwiRyI6MCwiQiI6MH19LCJJc1Zpc2libGUiOnRydWUsIldpZHRoIjoyMC4wLCJIZWlnaHQiOjIwLjAsIkJvcmRlclN0eWxlIjp7IiRpZCI6IjI2MyIsIkxpbmVDb2xvciI6eyIkcmVmIjoiNjMifSwiTGluZVdlaWdodCI6MC4wLCJMaW5lVHlwZSI6MCwiUGFyZW50U3R5bGUiOnsiJHJlZiI6IjYyIn19LCJQYXJlbnRTdHlsZSI6eyIkcmVmIjoiNTkifX0sIlRpdGxlU3R5bGUiOnsiJGlkIjoiMjY0IiwiRm9udFNldHRpbmdzIjp7IiRpZCI6IjI2NSIsIkZvbnRTaXplIjoxMCwiRm9udE5hbWUiOiJBcmlhbCIsIklzQm9sZCI6dHJ1ZSwiSXNJdGFsaWMiOmZhbHNlLCJJc1VuZGVybGluZWQiOmZhbHNlLCJQYXJlbnRTdHlsZSI6eyIkcmVmIjoiNjYifX0sIkF1dG9TaXplIjowLCJGb3JlZ3JvdW5kIjp7IiRpZCI6IjI2NiIsIkNvbG9yIjp7IiRpZCI6IjI2NyIsIkEiOjI1NSwiUiI6MCwiRyI6MCwiQiI6MH1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2OCIsIkxpbmVDb2xvciI6bnVsbCwiTGluZVdlaWdodCI6MC4wLCJMaW5lVHlwZSI6MCwiUGFyZW50U3R5bGUiOm51bGx9LCJQYXJlbnRTdHlsZSI6eyIkcmVmIjoiNjUifX0sIkRhdGVTdHlsZSI6eyIkaWQiOiIyNjkiLCJGb250U2V0dGluZ3MiOnsiJGlkIjoiMjcwIiwiRm9udFNpemUiOjksIkZvbnROYW1lIjoiQXJpYWwiLCJJc0JvbGQiOmZhbHNlLCJJc0l0YWxpYyI6ZmFsc2UsIklzVW5kZXJsaW5lZCI6ZmFsc2UsIlBhcmVudFN0eWxlIjp7IiRyZWYiOiI3MyJ9fSwiQXV0b1NpemUiOjAsIkZvcmVncm91bmQiOnsiJGlkIjoiMjcxIiwiQ29sb3IiOnsiJGlkIjoiMjcyIiwiQSI6MjU1LCJSIjowLCJHIjowLCJCIjow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czIiwiTGluZUNvbG9yIjpudWxsLCJMaW5lV2VpZ2h0IjowLjAsIkxpbmVUeXBlIjowLCJQYXJlbnRTdHlsZSI6bnVsbH0sIlBhcmVudFN0eWxlIjp7IiRyZWYiOiI3MiJ9fSwiRGF0ZUZvcm1hdCI6eyIkaWQiOiIyNzQiLCJGb3JtYXRTdHJpbmciOiJNTU0gZCIsIlNlcGFyYXRvciI6Ii8iLCJVc2VJbnRlcm5hdGlvbmFsRGF0ZUZvcm1hdCI6ZmFsc2V9LCJJc1Zpc2libGUiOnRydWUsIlBhcmVudFN0eWxlIjp7IiRyZWYiOiI1MyJ9fSwiUG9zaXRpb24iOnsiUmF0aW8iOjAuMCwiSXNDdXN0b20iOmZhbHNlfSwiSWQiOiIxYThhMzA3Yy0zZTY3LTQzMmYtYmZkNi04ZTI2YmUxNTc5MGUiLCJJbXBvcnRJZCI6bnVsbCwiVGl0bGUiOiJEb2N1bWVudGF0aW9uIiwiTm90ZSI6bnVsbCwiSHlwZXJsaW5rIjpudWxsLCJJc0NoYW5nZWQiOmZhbHNlLCJJc05ldyI6ZmFsc2V9XSwiVGFza3MiOltdLCJNc1Byb2plY3RJdGVtc1RyZWUiOnsiJGlkIjoiMjc1IiwiUm9vdCI6eyJJbXBvcnRJZCI6bnVsbCwiSXNJbXBvcnRlZCI6ZmFsc2UsIkNoaWxkcmVuIjpbXX19LCJNZXRhZGF0YSI6eyIkaWQiOiIyNzYifSwiU2V0dGluZ3MiOnsiJGlkIjoiMjc3IiwiSW1wYU9wdGlvbnMiOnsiJGlkIjoiMjc4IiwiTGVmdFRvUmlnaHQiOnRydWUsIlBheWxvYWRPcHRpb25zIjoxfSwiVXNlQ29tcHJlc3Npb24iOmZhbHNlLCJDb21wcmVzaW9uUGVyY2VudGFnZSI6NTAuMCwiSW5hY3RpdmVJbnRlcnZhbFdpZHRoVGhyZXNob2xkIjozMC4wLCJJbmFjdGl2ZUludGVydmFsV2lkdGgiOjEuMCwiU3BsaXRUYXNrcyI6ZmFsc2UsIlVzZUNsdXN0ZXIiOmZhbHNlLCJFcHNpbG9uIjowLjAsIk1pblBvaW50c1RvRm9ybUFDbHVzdGVyIjoyLCJHZW5lcmF0ZUludmlzaWJsZVNoYXBlcyI6ZmFsc2UsIlNtYXJ0VGltZWxpbmVUYXNrUGVyY2VudGFnZUZpdCI6ZmFsc2V9LCJJc05ldyI6dHJ1ZSwiSW1wb3J0VHlwZSI6NiwiRmlsZVBhdGgiOm51bGwsIlRpbWVsaW5lSW1wb3J0ZWQiOnRydWV9"/>
  <p:tag name="__MASTER" val="__part_0"/>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4405</TotalTime>
  <Words>1917</Words>
  <Application>Microsoft Office PowerPoint</Application>
  <PresentationFormat>Widescreen</PresentationFormat>
  <Paragraphs>275</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Wingdings</vt:lpstr>
      <vt:lpstr>Office Theme</vt:lpstr>
      <vt:lpstr>HMD-Based Navigation for Ventriculostomy   - Checkpoint -</vt:lpstr>
      <vt:lpstr>Project Goal</vt:lpstr>
      <vt:lpstr>Technical Approach - Overview</vt:lpstr>
      <vt:lpstr>Workflow and Software Design</vt:lpstr>
      <vt:lpstr>Technical Approach - Setup</vt:lpstr>
      <vt:lpstr>Technical Approach - CAD Design</vt:lpstr>
      <vt:lpstr>Technical Approach -Segmentation</vt:lpstr>
      <vt:lpstr>Technical Approach - Registration</vt:lpstr>
      <vt:lpstr>Technical Approach - Overlay</vt:lpstr>
      <vt:lpstr>Technical Approach - Test</vt:lpstr>
      <vt:lpstr>Technical Approach -Catheter</vt:lpstr>
      <vt:lpstr>Deliverables</vt:lpstr>
      <vt:lpstr>Dependencies</vt:lpstr>
      <vt:lpstr>Schedule</vt:lpstr>
      <vt:lpstr>Setbacks and Difficulties Solutions</vt:lpstr>
      <vt:lpstr>PowerPoint Presentation</vt:lpstr>
      <vt:lpstr>Management Plan</vt:lpstr>
      <vt:lpstr>Reading List</vt:lpstr>
      <vt:lpstr>Thank You!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HMD-Based Navigation for Ventriculostomy</dc:title>
  <dc:creator>Microsoft Office User</dc:creator>
  <cp:lastModifiedBy>will wayne</cp:lastModifiedBy>
  <cp:revision>144</cp:revision>
  <cp:lastPrinted>2019-04-16T17:20:02Z</cp:lastPrinted>
  <dcterms:created xsi:type="dcterms:W3CDTF">2019-02-12T18:37:44Z</dcterms:created>
  <dcterms:modified xsi:type="dcterms:W3CDTF">2019-04-24T02:55:10Z</dcterms:modified>
</cp:coreProperties>
</file>